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gpxhJ2TU+TLGWE36dslA45M+/5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8AD9C7-287A-4748-9E48-760F8F97BEF5}">
  <a:tblStyle styleId="{398AD9C7-287A-4748-9E48-760F8F97BEF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22695eab7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22695eab7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2a22695eab7_0_2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hyperlink" Target="http://www.cleancitiessacramento.org/" TargetMode="Externa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11432306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" name="Google Shape;17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70503" y="563990"/>
            <a:ext cx="1314969" cy="84033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6"/>
          <p:cNvSpPr txBox="1"/>
          <p:nvPr/>
        </p:nvSpPr>
        <p:spPr>
          <a:xfrm>
            <a:off x="3943350" y="6352143"/>
            <a:ext cx="32346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www.cleancitiessacramento.org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 type="obj">
  <p:cSld name="OBJECT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/>
          <p:nvPr/>
        </p:nvSpPr>
        <p:spPr>
          <a:xfrm>
            <a:off x="3047" y="6400799"/>
            <a:ext cx="12189460" cy="457200"/>
          </a:xfrm>
          <a:custGeom>
            <a:rect b="b" l="l" r="r" t="t"/>
            <a:pathLst>
              <a:path extrusionOk="0" h="457200" w="1218946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BC572C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8"/>
          <p:cNvSpPr/>
          <p:nvPr/>
        </p:nvSpPr>
        <p:spPr>
          <a:xfrm>
            <a:off x="0" y="6333744"/>
            <a:ext cx="12189460" cy="64135"/>
          </a:xfrm>
          <a:custGeom>
            <a:rect b="b" l="l" r="r" t="t"/>
            <a:pathLst>
              <a:path extrusionOk="0" h="64135" w="12189460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E3831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18260" y="990600"/>
            <a:ext cx="955548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8"/>
          <p:cNvSpPr txBox="1"/>
          <p:nvPr>
            <p:ph type="ctrTitle"/>
          </p:nvPr>
        </p:nvSpPr>
        <p:spPr>
          <a:xfrm>
            <a:off x="2617089" y="144272"/>
            <a:ext cx="6689090" cy="6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E7E7E"/>
              </a:buClr>
              <a:buSzPts val="4800"/>
              <a:buFont typeface="Calibri"/>
              <a:buNone/>
              <a:defRPr b="1" i="0" sz="4800">
                <a:solidFill>
                  <a:srgbClr val="7E7E7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749B"/>
              </a:buClr>
              <a:buSzPts val="2600"/>
              <a:buChar char="•"/>
              <a:defRPr b="0" i="0" sz="2600">
                <a:solidFill>
                  <a:srgbClr val="40749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8100" marR="0" algn="r">
              <a:lnSpc>
                <a:spcPct val="101176"/>
              </a:lnSpc>
              <a:spcBef>
                <a:spcPts val="0"/>
              </a:spcBef>
              <a:buNone/>
              <a:defRPr b="1" i="0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3810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5" name="Google Shape;3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2.arb.ca.gov/our-work/programs/advanced-clean-fleets" TargetMode="External"/><Relationship Id="rId4" Type="http://schemas.openxmlformats.org/officeDocument/2006/relationships/hyperlink" Target="https://ww2.arb.ca.gov/sites/default/files/barcu/regact/2022/acf22/acffroa1.pdf" TargetMode="External"/><Relationship Id="rId5" Type="http://schemas.openxmlformats.org/officeDocument/2006/relationships/hyperlink" Target="https://ww2.arb.ca.gov/sites/default/files/barcu/regact/2022/acf22/acffroa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idx="12" type="sldNum"/>
          </p:nvPr>
        </p:nvSpPr>
        <p:spPr>
          <a:xfrm>
            <a:off x="11432306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971550" y="118259"/>
            <a:ext cx="85725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</a:rPr>
              <a:t>Heavy-duty Battery Electric Vehicles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400">
                <a:solidFill>
                  <a:schemeClr val="dk1"/>
                </a:solidFill>
              </a:rPr>
              <a:t>December 6</a:t>
            </a:r>
            <a:r>
              <a:rPr b="1" i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2023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33575" y="1152800"/>
            <a:ext cx="9636000" cy="53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Keith Leech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President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kleech@cleancitiessacramento.org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Tim Taylor,Co- Director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Sacramento Clean Cities Coalition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(916) 206-2911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ttaylor@cleancitiessacramento.org</a:t>
            </a:r>
            <a:endParaRPr b="1"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Gina O’Neal, Co-Director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Sacramento Clean Cities Coalition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Associate Planner, Sac Metro Air District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(916) 622-8433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100">
                <a:solidFill>
                  <a:schemeClr val="dk1"/>
                </a:solidFill>
              </a:rPr>
              <a:t>goneal@airquality.org</a:t>
            </a:r>
            <a:endParaRPr b="1" sz="2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>
            <p:ph idx="12" type="sldNum"/>
          </p:nvPr>
        </p:nvSpPr>
        <p:spPr>
          <a:xfrm>
            <a:off x="11432306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close up of a map&#10;&#10;Description automatically generated"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4614" y="1099594"/>
            <a:ext cx="6299898" cy="395854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/>
          <p:nvPr/>
        </p:nvSpPr>
        <p:spPr>
          <a:xfrm>
            <a:off x="4057210" y="4303905"/>
            <a:ext cx="1177730" cy="5693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78694" y="395126"/>
            <a:ext cx="990581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Clean Cities Mission: Reduce Fossil Petroleum in Transportation and Energy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355394" y="1099594"/>
            <a:ext cx="3976136" cy="5047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Fleet Education 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Regulations, Grants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Workforce Development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Grant Development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1" lang="en-US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Evaluate Transportation N</a:t>
            </a:r>
            <a:r>
              <a:rPr b="1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eeds and energy choices to determine the most impactful and cost-effective vehicle options, fuels, technologies, and best practices that make sense for specific stakeholder applications;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1" lang="en-US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Decarbonize Transportation Sector</a:t>
            </a:r>
            <a:r>
              <a:rPr b="1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shifting to vehicles, fuels, and technologies that reduce transportation greenhouse gas emissions;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1" lang="en-US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Reduce Transportation Emissions </a:t>
            </a:r>
            <a:r>
              <a:rPr b="1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contribute to air pollution and harm public health;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1" lang="en-US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Advance Environmental Justice </a:t>
            </a:r>
            <a:r>
              <a:rPr b="1"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priorities by maximizing project benefits that flow to underserved communities and minimize project burdens that affect underserved communities; and</a:t>
            </a:r>
            <a:endParaRPr b="1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Promote Higher MPG Vehicles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lang="en-US" sz="1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Promote Reduced Idling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 txBox="1"/>
          <p:nvPr>
            <p:ph idx="12" type="sldNum"/>
          </p:nvPr>
        </p:nvSpPr>
        <p:spPr>
          <a:xfrm>
            <a:off x="11432306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ttp://www.energizect.com/sites/default/files/uploads/fuels2.jpg"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654" y="895609"/>
            <a:ext cx="6738386" cy="268192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439654" y="406556"/>
            <a:ext cx="226163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Alternative Fuels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439654" y="3577531"/>
            <a:ext cx="913868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Carbon Intensity of Fuels (units =  gCO2e/mj)</a:t>
            </a:r>
            <a:endParaRPr/>
          </a:p>
        </p:txBody>
      </p:sp>
      <p:graphicFrame>
        <p:nvGraphicFramePr>
          <p:cNvPr id="115" name="Google Shape;115;p3"/>
          <p:cNvGraphicFramePr/>
          <p:nvPr/>
        </p:nvGraphicFramePr>
        <p:xfrm>
          <a:off x="439654" y="409940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{398AD9C7-287A-4748-9E48-760F8F97BEF5}</a:tableStyleId>
              </a:tblPr>
              <a:tblGrid>
                <a:gridCol w="3505200"/>
                <a:gridCol w="3505200"/>
                <a:gridCol w="3505200"/>
              </a:tblGrid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Fuel Type</a:t>
                      </a:r>
                      <a:endParaRPr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CI</a:t>
                      </a:r>
                      <a:endParaRPr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cap="none" strike="noStrike"/>
                        <a:t>Company (ID)</a:t>
                      </a:r>
                      <a:endParaRPr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Renewable Diesel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16.21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Neste Singapore Pte Ltd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Renewable Gasoline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38.86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PHILLIPS 66 COMPANY 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Renewable Propane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20.5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REG (Chevron)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Renewable Electricity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Wind or Solar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Renewable Natural Gas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-532.74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Various Providers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  <a:tr h="2590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California Grid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76.73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Utility Companies</a:t>
                      </a:r>
                      <a:endParaRPr sz="1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idx="12" type="sldNum"/>
          </p:nvPr>
        </p:nvSpPr>
        <p:spPr>
          <a:xfrm>
            <a:off x="11432306" y="6356350"/>
            <a:ext cx="381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396314" y="1120675"/>
            <a:ext cx="5820300" cy="47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23-01-11_La Familia Workgroup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23-01-12_Phillips 66 Renewable Fuels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23-01-25_CA Auto Business Council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23-02-14_Canoo EV Pickup &amp; Van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23-02-21_PEV &amp; Trans Hub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23-03-01_Microtransit Listening Session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23-03-06_La Familia Microtransit &amp; Job Training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23-03-06_La Familia Workforce Development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23-03-09_Trainee Cohort Two SMUD Sites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23-03-21_Nikola Heavy-duty ZEV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23-04-23_Earth Day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23-04-27_BAR Advisory Group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23-05-11 or 12_EV Power Pod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23-06-01_Coast-to-Coast EV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23-06-11 to 14_EVS36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23-06-12_GiddyUp_SacRT_Power Inn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3253028" y="224195"/>
            <a:ext cx="527751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 Outreach &amp; Education</a:t>
            </a:r>
            <a:endParaRPr/>
          </a:p>
        </p:txBody>
      </p:sp>
      <p:sp>
        <p:nvSpPr>
          <p:cNvPr id="123" name="Google Shape;123;p4"/>
          <p:cNvSpPr txBox="1"/>
          <p:nvPr/>
        </p:nvSpPr>
        <p:spPr>
          <a:xfrm>
            <a:off x="6403966" y="1105287"/>
            <a:ext cx="54093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23-06-19 &amp; 20_H2 Business Council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23-08-22-24_GTSE Tacoma, WA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23-8-31_Tour of Fuel Cell Energy - Long Beach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23-9-29_Lake Tahoe Electrification Presentation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23-10-4_Mobility Hub Tour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23-10-19_ZEV Transition Strategies Conference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23-11-2_Clean Start ZEV Presentation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23-11-8_Microgrids Strategy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23-11-9_Four Agency Board ZEV Equipment Display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23-11-16_ACT/ACF Presentation to Recology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23-12-4_Ford ZEV Technician Training</a:t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idx="12" type="sldNum"/>
          </p:nvPr>
        </p:nvSpPr>
        <p:spPr>
          <a:xfrm>
            <a:off x="11333747" y="6294010"/>
            <a:ext cx="4517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6"/>
          <p:cNvSpPr txBox="1"/>
          <p:nvPr/>
        </p:nvSpPr>
        <p:spPr>
          <a:xfrm>
            <a:off x="850597" y="381428"/>
            <a:ext cx="881918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Clean Fleet Regulation</a:t>
            </a:r>
            <a:endParaRPr/>
          </a:p>
        </p:txBody>
      </p:sp>
      <p:pic>
        <p:nvPicPr>
          <p:cNvPr id="130" name="Google Shape;13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2930" y="3818930"/>
            <a:ext cx="7852227" cy="260081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6"/>
          <p:cNvSpPr txBox="1"/>
          <p:nvPr/>
        </p:nvSpPr>
        <p:spPr>
          <a:xfrm>
            <a:off x="582930" y="925830"/>
            <a:ext cx="7200900" cy="28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 Compliance Paths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&amp; Local Government Agencies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50% of all vehicles acquired over 8.500lb GVWR must be ZEV beginning in 2024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100% of all vehicles acquired over 8,500lb GVWR must be ZEV beginning in 2027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Private Companies with more than 50 vehicles over 8.500lb GVWR or with $50M in annual revenue 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Same compliance requirements, or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Fleets must meet a fleet average percent of ZEVs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"/>
          <p:cNvSpPr txBox="1"/>
          <p:nvPr>
            <p:ph type="ctrTitle"/>
          </p:nvPr>
        </p:nvSpPr>
        <p:spPr>
          <a:xfrm>
            <a:off x="2617089" y="144272"/>
            <a:ext cx="6689090" cy="6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05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E7E7E"/>
              </a:buClr>
              <a:buSzPts val="4000"/>
              <a:buFont typeface="Calibri"/>
              <a:buNone/>
            </a:pPr>
            <a:r>
              <a:rPr lang="en-US" sz="4000"/>
              <a:t>Parting Thoughts - Infrastructure</a:t>
            </a:r>
            <a:endParaRPr sz="4000"/>
          </a:p>
        </p:txBody>
      </p:sp>
      <p:sp>
        <p:nvSpPr>
          <p:cNvPr id="137" name="Google Shape;13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12700" rtl="0" algn="ctr">
              <a:lnSpc>
                <a:spcPct val="10523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December 14</a:t>
            </a:r>
            <a:r>
              <a:rPr baseline="30000" lang="en-US" sz="1650"/>
              <a:t>th</a:t>
            </a:r>
            <a:r>
              <a:rPr lang="en-US" sz="1700"/>
              <a:t>, 2022</a:t>
            </a:r>
            <a:endParaRPr sz="1700"/>
          </a:p>
        </p:txBody>
      </p:sp>
      <p:sp>
        <p:nvSpPr>
          <p:cNvPr id="138" name="Google Shape;13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38100" rtl="0" algn="r">
              <a:lnSpc>
                <a:spcPct val="101176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2"/>
          <p:cNvSpPr txBox="1"/>
          <p:nvPr/>
        </p:nvSpPr>
        <p:spPr>
          <a:xfrm>
            <a:off x="2568701" y="1573047"/>
            <a:ext cx="4079875" cy="96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10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7E7E7E"/>
                </a:solidFill>
                <a:latin typeface="Calibri"/>
                <a:ea typeface="Calibri"/>
                <a:cs typeface="Calibri"/>
                <a:sym typeface="Calibri"/>
              </a:rPr>
              <a:t>Large EV Fleet Requirements in Perspective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2"/>
          <p:cNvSpPr txBox="1"/>
          <p:nvPr/>
        </p:nvSpPr>
        <p:spPr>
          <a:xfrm>
            <a:off x="4910709" y="5969000"/>
            <a:ext cx="5864860" cy="2082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7E7E7E"/>
                </a:solidFill>
                <a:latin typeface="Calibri"/>
                <a:ea typeface="Calibri"/>
                <a:cs typeface="Calibri"/>
                <a:sym typeface="Calibri"/>
              </a:rPr>
              <a:t>* Varies Between 350 – 750 Homes per MW Depending on Location in U.S. and Size of Home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22695eab7_0_28"/>
          <p:cNvSpPr txBox="1"/>
          <p:nvPr>
            <p:ph idx="12" type="sldNum"/>
          </p:nvPr>
        </p:nvSpPr>
        <p:spPr>
          <a:xfrm>
            <a:off x="11432306" y="6356350"/>
            <a:ext cx="381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g2a22695eab7_0_28"/>
          <p:cNvSpPr txBox="1"/>
          <p:nvPr/>
        </p:nvSpPr>
        <p:spPr>
          <a:xfrm>
            <a:off x="600425" y="1574375"/>
            <a:ext cx="106365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2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website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69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https://ww2.arb.ca.gov/our-work/programs/advanced-clean-fleets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Regulation Order: State and Local Government Agency Fleet Requirements Document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69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https://ww2.arb.ca.gov/sites/default/files/barcu/regact/2022/acf22/acffroa1.pdf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Regulation Order: High Priority and Federal Fleet Requirements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69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•</a:t>
            </a:r>
            <a:r>
              <a:rPr b="1"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https://ww2.arb.ca.gov/sites/default/files/barcu/regact/2022/acf22/acffroa2.pdf</a:t>
            </a:r>
            <a:endParaRPr b="1"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2a22695eab7_0_28"/>
          <p:cNvSpPr txBox="1"/>
          <p:nvPr/>
        </p:nvSpPr>
        <p:spPr>
          <a:xfrm>
            <a:off x="386950" y="747175"/>
            <a:ext cx="9849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Regulatory Language and Reference Documentation</a:t>
            </a:r>
            <a:endParaRPr b="1" sz="34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2a22695eab7_0_28"/>
          <p:cNvSpPr txBox="1"/>
          <p:nvPr/>
        </p:nvSpPr>
        <p:spPr>
          <a:xfrm>
            <a:off x="472625" y="4288550"/>
            <a:ext cx="107643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Five-part On-line Regulation Presentation</a:t>
            </a:r>
            <a:endParaRPr b="1" sz="34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Font typeface="Calibri"/>
              <a:buChar char="●"/>
            </a:pPr>
            <a:r>
              <a:rPr b="1" lang="en-US" sz="18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rPr>
              <a:t>https://www.youtube.com/watch?v=ybPBAoXZRfw&amp;list=PLz9MgMTO5IJKLJ70dsC_FZnbEjBDI5tXn</a:t>
            </a:r>
            <a:endParaRPr b="1" sz="1800">
              <a:solidFill>
                <a:srgbClr val="1F497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2022-12-23T23:51:51Z</dcterms:created>
  <dc:creator>Tim Taylor (Clean Cities)</dc:creator>
</cp:coreProperties>
</file>