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theme/theme4.xml" ContentType="application/vnd.openxmlformats-officedocument.theme+xml"/>
  <Override PartName="/ppt/slideLayouts/slideLayout5.xml" ContentType="application/vnd.openxmlformats-officedocument.presentationml.slideLayout+xml"/>
  <Override PartName="/ppt/theme/theme5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64" r:id="rId3"/>
    <p:sldMasterId id="2147483667" r:id="rId4"/>
    <p:sldMasterId id="2147483670" r:id="rId5"/>
  </p:sldMasterIdLst>
  <p:sldIdLst>
    <p:sldId id="256" r:id="rId6"/>
    <p:sldId id="269" r:id="rId7"/>
    <p:sldId id="293" r:id="rId8"/>
    <p:sldId id="279" r:id="rId9"/>
    <p:sldId id="282" r:id="rId10"/>
    <p:sldId id="286" r:id="rId11"/>
    <p:sldId id="285" r:id="rId12"/>
    <p:sldId id="284" r:id="rId13"/>
    <p:sldId id="290" r:id="rId14"/>
    <p:sldId id="289" r:id="rId15"/>
    <p:sldId id="287" r:id="rId16"/>
    <p:sldId id="288" r:id="rId17"/>
    <p:sldId id="261" r:id="rId18"/>
    <p:sldId id="276" r:id="rId19"/>
    <p:sldId id="262" r:id="rId20"/>
    <p:sldId id="292" r:id="rId21"/>
    <p:sldId id="291" r:id="rId22"/>
    <p:sldId id="260" r:id="rId23"/>
  </p:sldIdLst>
  <p:sldSz cx="12192000" cy="6858000"/>
  <p:notesSz cx="6950075" cy="9236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A0A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132" y="77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78287B2-7276-41F1-8D79-6CCA00E2177C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2A6F87B-AE69-40D9-BF42-24173D8EFA31}">
      <dgm:prSet/>
      <dgm:spPr/>
      <dgm:t>
        <a:bodyPr/>
        <a:lstStyle/>
        <a:p>
          <a:r>
            <a:rPr lang="en-US" dirty="0">
              <a:solidFill>
                <a:schemeClr val="accent1"/>
              </a:solidFill>
            </a:rPr>
            <a:t>What type of chargers are you going to need and where?</a:t>
          </a:r>
        </a:p>
      </dgm:t>
    </dgm:pt>
    <dgm:pt modelId="{48379437-A2FA-413F-B9CA-E596EF72F882}" type="parTrans" cxnId="{EAA077C4-29F9-4BB7-BEA7-E9CB039D80A4}">
      <dgm:prSet/>
      <dgm:spPr/>
      <dgm:t>
        <a:bodyPr/>
        <a:lstStyle/>
        <a:p>
          <a:endParaRPr lang="en-US">
            <a:solidFill>
              <a:schemeClr val="accent1">
                <a:lumMod val="50000"/>
              </a:schemeClr>
            </a:solidFill>
          </a:endParaRPr>
        </a:p>
      </dgm:t>
    </dgm:pt>
    <dgm:pt modelId="{7E2AE03F-DD21-4F47-A881-FF1152378BCE}" type="sibTrans" cxnId="{EAA077C4-29F9-4BB7-BEA7-E9CB039D80A4}">
      <dgm:prSet/>
      <dgm:spPr/>
      <dgm:t>
        <a:bodyPr/>
        <a:lstStyle/>
        <a:p>
          <a:endParaRPr lang="en-US">
            <a:solidFill>
              <a:schemeClr val="accent1">
                <a:lumMod val="50000"/>
              </a:schemeClr>
            </a:solidFill>
          </a:endParaRPr>
        </a:p>
      </dgm:t>
    </dgm:pt>
    <dgm:pt modelId="{1FFC847A-3F44-4615-B9E7-5479754BB02C}">
      <dgm:prSet/>
      <dgm:spPr/>
      <dgm:t>
        <a:bodyPr/>
        <a:lstStyle/>
        <a:p>
          <a:r>
            <a:rPr lang="en-US" dirty="0">
              <a:solidFill>
                <a:schemeClr val="accent1"/>
              </a:solidFill>
            </a:rPr>
            <a:t>Is it a standby unit or normal use?</a:t>
          </a:r>
        </a:p>
      </dgm:t>
    </dgm:pt>
    <dgm:pt modelId="{53E38114-E1A3-4E2F-85F4-3259C6AA0C4E}" type="parTrans" cxnId="{2537BDBA-87CA-4A2B-8D99-AE41AFF6EAB2}">
      <dgm:prSet/>
      <dgm:spPr/>
      <dgm:t>
        <a:bodyPr/>
        <a:lstStyle/>
        <a:p>
          <a:endParaRPr lang="en-US">
            <a:solidFill>
              <a:schemeClr val="accent1">
                <a:lumMod val="50000"/>
              </a:schemeClr>
            </a:solidFill>
          </a:endParaRPr>
        </a:p>
      </dgm:t>
    </dgm:pt>
    <dgm:pt modelId="{EF94AF9B-1563-4C6C-8515-55AA96D75D06}" type="sibTrans" cxnId="{2537BDBA-87CA-4A2B-8D99-AE41AFF6EAB2}">
      <dgm:prSet/>
      <dgm:spPr/>
      <dgm:t>
        <a:bodyPr/>
        <a:lstStyle/>
        <a:p>
          <a:endParaRPr lang="en-US">
            <a:solidFill>
              <a:schemeClr val="accent1">
                <a:lumMod val="50000"/>
              </a:schemeClr>
            </a:solidFill>
          </a:endParaRPr>
        </a:p>
      </dgm:t>
    </dgm:pt>
    <dgm:pt modelId="{8BEE44AC-E327-4FEC-A842-685A5E699C9D}">
      <dgm:prSet/>
      <dgm:spPr/>
      <dgm:t>
        <a:bodyPr/>
        <a:lstStyle/>
        <a:p>
          <a:r>
            <a:rPr lang="en-US" dirty="0">
              <a:solidFill>
                <a:schemeClr val="accent1"/>
              </a:solidFill>
            </a:rPr>
            <a:t>Research efficiency and how many kWh per day each will need.</a:t>
          </a:r>
        </a:p>
      </dgm:t>
    </dgm:pt>
    <dgm:pt modelId="{5D48FF66-67D8-4B67-BD12-5D97BB9EC999}" type="parTrans" cxnId="{72B4901C-16F1-4FED-8FCD-1DBDB21C5110}">
      <dgm:prSet/>
      <dgm:spPr/>
      <dgm:t>
        <a:bodyPr/>
        <a:lstStyle/>
        <a:p>
          <a:endParaRPr lang="en-US">
            <a:solidFill>
              <a:schemeClr val="accent1">
                <a:lumMod val="50000"/>
              </a:schemeClr>
            </a:solidFill>
          </a:endParaRPr>
        </a:p>
      </dgm:t>
    </dgm:pt>
    <dgm:pt modelId="{3132B014-9602-434A-A3AB-61D9CBDEBFB1}" type="sibTrans" cxnId="{72B4901C-16F1-4FED-8FCD-1DBDB21C5110}">
      <dgm:prSet/>
      <dgm:spPr/>
      <dgm:t>
        <a:bodyPr/>
        <a:lstStyle/>
        <a:p>
          <a:endParaRPr lang="en-US">
            <a:solidFill>
              <a:schemeClr val="accent1">
                <a:lumMod val="50000"/>
              </a:schemeClr>
            </a:solidFill>
          </a:endParaRPr>
        </a:p>
      </dgm:t>
    </dgm:pt>
    <dgm:pt modelId="{02A964FB-7F8A-4966-9E4E-0E7D9C16BF16}" type="pres">
      <dgm:prSet presAssocID="{878287B2-7276-41F1-8D79-6CCA00E2177C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17BE87E8-D578-4A2C-81C1-57A97F3A004B}" type="pres">
      <dgm:prSet presAssocID="{D2A6F87B-AE69-40D9-BF42-24173D8EFA31}" presName="hierRoot1" presStyleCnt="0"/>
      <dgm:spPr/>
    </dgm:pt>
    <dgm:pt modelId="{96496618-0827-4F7E-BCB9-71C652F2DD2D}" type="pres">
      <dgm:prSet presAssocID="{D2A6F87B-AE69-40D9-BF42-24173D8EFA31}" presName="composite" presStyleCnt="0"/>
      <dgm:spPr/>
    </dgm:pt>
    <dgm:pt modelId="{402F3138-A674-4F1E-A287-A8179186CFE6}" type="pres">
      <dgm:prSet presAssocID="{D2A6F87B-AE69-40D9-BF42-24173D8EFA31}" presName="background" presStyleLbl="node0" presStyleIdx="0" presStyleCnt="3"/>
      <dgm:spPr/>
    </dgm:pt>
    <dgm:pt modelId="{7DB35A43-73BD-4D5F-8137-14B92080D3C5}" type="pres">
      <dgm:prSet presAssocID="{D2A6F87B-AE69-40D9-BF42-24173D8EFA31}" presName="text" presStyleLbl="fgAcc0" presStyleIdx="0" presStyleCnt="3">
        <dgm:presLayoutVars>
          <dgm:chPref val="3"/>
        </dgm:presLayoutVars>
      </dgm:prSet>
      <dgm:spPr/>
    </dgm:pt>
    <dgm:pt modelId="{D73DFE42-D2B1-4287-9B47-50C4DE95D641}" type="pres">
      <dgm:prSet presAssocID="{D2A6F87B-AE69-40D9-BF42-24173D8EFA31}" presName="hierChild2" presStyleCnt="0"/>
      <dgm:spPr/>
    </dgm:pt>
    <dgm:pt modelId="{6455E88C-4AEF-49D1-97F0-ACBD53B2C21F}" type="pres">
      <dgm:prSet presAssocID="{8BEE44AC-E327-4FEC-A842-685A5E699C9D}" presName="hierRoot1" presStyleCnt="0"/>
      <dgm:spPr/>
    </dgm:pt>
    <dgm:pt modelId="{396EB8AB-6DF9-48AF-91BF-E5D115E1FA7B}" type="pres">
      <dgm:prSet presAssocID="{8BEE44AC-E327-4FEC-A842-685A5E699C9D}" presName="composite" presStyleCnt="0"/>
      <dgm:spPr/>
    </dgm:pt>
    <dgm:pt modelId="{5E0811A7-3407-4D3A-9F35-EC7173EC36B2}" type="pres">
      <dgm:prSet presAssocID="{8BEE44AC-E327-4FEC-A842-685A5E699C9D}" presName="background" presStyleLbl="node0" presStyleIdx="1" presStyleCnt="3"/>
      <dgm:spPr/>
    </dgm:pt>
    <dgm:pt modelId="{FD641C86-5685-4983-9EB4-682636F58789}" type="pres">
      <dgm:prSet presAssocID="{8BEE44AC-E327-4FEC-A842-685A5E699C9D}" presName="text" presStyleLbl="fgAcc0" presStyleIdx="1" presStyleCnt="3">
        <dgm:presLayoutVars>
          <dgm:chPref val="3"/>
        </dgm:presLayoutVars>
      </dgm:prSet>
      <dgm:spPr/>
    </dgm:pt>
    <dgm:pt modelId="{18785AE1-8060-4F9D-A874-1AC87491DB51}" type="pres">
      <dgm:prSet presAssocID="{8BEE44AC-E327-4FEC-A842-685A5E699C9D}" presName="hierChild2" presStyleCnt="0"/>
      <dgm:spPr/>
    </dgm:pt>
    <dgm:pt modelId="{0D94C0D0-10F2-4796-8992-D6AE91149C4E}" type="pres">
      <dgm:prSet presAssocID="{1FFC847A-3F44-4615-B9E7-5479754BB02C}" presName="hierRoot1" presStyleCnt="0"/>
      <dgm:spPr/>
    </dgm:pt>
    <dgm:pt modelId="{5DB554AC-FD17-4746-93F6-D0134A4700F6}" type="pres">
      <dgm:prSet presAssocID="{1FFC847A-3F44-4615-B9E7-5479754BB02C}" presName="composite" presStyleCnt="0"/>
      <dgm:spPr/>
    </dgm:pt>
    <dgm:pt modelId="{9EF2AE9D-6D63-4277-8A57-0CA82525E3A4}" type="pres">
      <dgm:prSet presAssocID="{1FFC847A-3F44-4615-B9E7-5479754BB02C}" presName="background" presStyleLbl="node0" presStyleIdx="2" presStyleCnt="3"/>
      <dgm:spPr/>
    </dgm:pt>
    <dgm:pt modelId="{A58B8F7A-76F7-4CB8-8612-B4EEB9A30644}" type="pres">
      <dgm:prSet presAssocID="{1FFC847A-3F44-4615-B9E7-5479754BB02C}" presName="text" presStyleLbl="fgAcc0" presStyleIdx="2" presStyleCnt="3" custLinFactNeighborX="-378">
        <dgm:presLayoutVars>
          <dgm:chPref val="3"/>
        </dgm:presLayoutVars>
      </dgm:prSet>
      <dgm:spPr/>
    </dgm:pt>
    <dgm:pt modelId="{D979A05E-8918-4CED-B7ED-670A1E1DD34E}" type="pres">
      <dgm:prSet presAssocID="{1FFC847A-3F44-4615-B9E7-5479754BB02C}" presName="hierChild2" presStyleCnt="0"/>
      <dgm:spPr/>
    </dgm:pt>
  </dgm:ptLst>
  <dgm:cxnLst>
    <dgm:cxn modelId="{72B4901C-16F1-4FED-8FCD-1DBDB21C5110}" srcId="{878287B2-7276-41F1-8D79-6CCA00E2177C}" destId="{8BEE44AC-E327-4FEC-A842-685A5E699C9D}" srcOrd="1" destOrd="0" parTransId="{5D48FF66-67D8-4B67-BD12-5D97BB9EC999}" sibTransId="{3132B014-9602-434A-A3AB-61D9CBDEBFB1}"/>
    <dgm:cxn modelId="{590B3D35-C862-4F3C-97E9-1A2EE30D5E95}" type="presOf" srcId="{8BEE44AC-E327-4FEC-A842-685A5E699C9D}" destId="{FD641C86-5685-4983-9EB4-682636F58789}" srcOrd="0" destOrd="0" presId="urn:microsoft.com/office/officeart/2005/8/layout/hierarchy1"/>
    <dgm:cxn modelId="{05247AAE-9DF3-4893-B9C3-F788E0CE2C4A}" type="presOf" srcId="{D2A6F87B-AE69-40D9-BF42-24173D8EFA31}" destId="{7DB35A43-73BD-4D5F-8137-14B92080D3C5}" srcOrd="0" destOrd="0" presId="urn:microsoft.com/office/officeart/2005/8/layout/hierarchy1"/>
    <dgm:cxn modelId="{2537BDBA-87CA-4A2B-8D99-AE41AFF6EAB2}" srcId="{878287B2-7276-41F1-8D79-6CCA00E2177C}" destId="{1FFC847A-3F44-4615-B9E7-5479754BB02C}" srcOrd="2" destOrd="0" parTransId="{53E38114-E1A3-4E2F-85F4-3259C6AA0C4E}" sibTransId="{EF94AF9B-1563-4C6C-8515-55AA96D75D06}"/>
    <dgm:cxn modelId="{EAA077C4-29F9-4BB7-BEA7-E9CB039D80A4}" srcId="{878287B2-7276-41F1-8D79-6CCA00E2177C}" destId="{D2A6F87B-AE69-40D9-BF42-24173D8EFA31}" srcOrd="0" destOrd="0" parTransId="{48379437-A2FA-413F-B9CA-E596EF72F882}" sibTransId="{7E2AE03F-DD21-4F47-A881-FF1152378BCE}"/>
    <dgm:cxn modelId="{8955D5E1-ACAD-49DA-8229-DF415FB81459}" type="presOf" srcId="{878287B2-7276-41F1-8D79-6CCA00E2177C}" destId="{02A964FB-7F8A-4966-9E4E-0E7D9C16BF16}" srcOrd="0" destOrd="0" presId="urn:microsoft.com/office/officeart/2005/8/layout/hierarchy1"/>
    <dgm:cxn modelId="{58EBBBF0-B42C-4346-B914-B849BD449F49}" type="presOf" srcId="{1FFC847A-3F44-4615-B9E7-5479754BB02C}" destId="{A58B8F7A-76F7-4CB8-8612-B4EEB9A30644}" srcOrd="0" destOrd="0" presId="urn:microsoft.com/office/officeart/2005/8/layout/hierarchy1"/>
    <dgm:cxn modelId="{A4594589-FB7F-4D96-BE80-D044A280D951}" type="presParOf" srcId="{02A964FB-7F8A-4966-9E4E-0E7D9C16BF16}" destId="{17BE87E8-D578-4A2C-81C1-57A97F3A004B}" srcOrd="0" destOrd="0" presId="urn:microsoft.com/office/officeart/2005/8/layout/hierarchy1"/>
    <dgm:cxn modelId="{243A85C1-AA71-469F-8FF5-631A49C77D9F}" type="presParOf" srcId="{17BE87E8-D578-4A2C-81C1-57A97F3A004B}" destId="{96496618-0827-4F7E-BCB9-71C652F2DD2D}" srcOrd="0" destOrd="0" presId="urn:microsoft.com/office/officeart/2005/8/layout/hierarchy1"/>
    <dgm:cxn modelId="{3ACE7800-8BA3-42E9-8344-056D7EECB8F2}" type="presParOf" srcId="{96496618-0827-4F7E-BCB9-71C652F2DD2D}" destId="{402F3138-A674-4F1E-A287-A8179186CFE6}" srcOrd="0" destOrd="0" presId="urn:microsoft.com/office/officeart/2005/8/layout/hierarchy1"/>
    <dgm:cxn modelId="{DAA6F5D0-003F-40C7-8477-8F278C675BBE}" type="presParOf" srcId="{96496618-0827-4F7E-BCB9-71C652F2DD2D}" destId="{7DB35A43-73BD-4D5F-8137-14B92080D3C5}" srcOrd="1" destOrd="0" presId="urn:microsoft.com/office/officeart/2005/8/layout/hierarchy1"/>
    <dgm:cxn modelId="{581173F6-C768-4EA7-BF24-8647B422C206}" type="presParOf" srcId="{17BE87E8-D578-4A2C-81C1-57A97F3A004B}" destId="{D73DFE42-D2B1-4287-9B47-50C4DE95D641}" srcOrd="1" destOrd="0" presId="urn:microsoft.com/office/officeart/2005/8/layout/hierarchy1"/>
    <dgm:cxn modelId="{52BEA8A8-3457-4F15-809B-0222ABAA128C}" type="presParOf" srcId="{02A964FB-7F8A-4966-9E4E-0E7D9C16BF16}" destId="{6455E88C-4AEF-49D1-97F0-ACBD53B2C21F}" srcOrd="1" destOrd="0" presId="urn:microsoft.com/office/officeart/2005/8/layout/hierarchy1"/>
    <dgm:cxn modelId="{A67C9B3E-3E5E-443E-A488-0154EBAC8132}" type="presParOf" srcId="{6455E88C-4AEF-49D1-97F0-ACBD53B2C21F}" destId="{396EB8AB-6DF9-48AF-91BF-E5D115E1FA7B}" srcOrd="0" destOrd="0" presId="urn:microsoft.com/office/officeart/2005/8/layout/hierarchy1"/>
    <dgm:cxn modelId="{5B5AFA98-1D1F-4E30-B5A9-3B00A9935A07}" type="presParOf" srcId="{396EB8AB-6DF9-48AF-91BF-E5D115E1FA7B}" destId="{5E0811A7-3407-4D3A-9F35-EC7173EC36B2}" srcOrd="0" destOrd="0" presId="urn:microsoft.com/office/officeart/2005/8/layout/hierarchy1"/>
    <dgm:cxn modelId="{E29A53E8-F686-47B7-B1BF-362C568A7AA2}" type="presParOf" srcId="{396EB8AB-6DF9-48AF-91BF-E5D115E1FA7B}" destId="{FD641C86-5685-4983-9EB4-682636F58789}" srcOrd="1" destOrd="0" presId="urn:microsoft.com/office/officeart/2005/8/layout/hierarchy1"/>
    <dgm:cxn modelId="{74D49FD9-89EC-4790-9E29-709D4B42B2CC}" type="presParOf" srcId="{6455E88C-4AEF-49D1-97F0-ACBD53B2C21F}" destId="{18785AE1-8060-4F9D-A874-1AC87491DB51}" srcOrd="1" destOrd="0" presId="urn:microsoft.com/office/officeart/2005/8/layout/hierarchy1"/>
    <dgm:cxn modelId="{B4AD134A-BD98-45D4-869A-F503A4509285}" type="presParOf" srcId="{02A964FB-7F8A-4966-9E4E-0E7D9C16BF16}" destId="{0D94C0D0-10F2-4796-8992-D6AE91149C4E}" srcOrd="2" destOrd="0" presId="urn:microsoft.com/office/officeart/2005/8/layout/hierarchy1"/>
    <dgm:cxn modelId="{3C8600D4-1F5C-40FF-B46F-5153921BA19C}" type="presParOf" srcId="{0D94C0D0-10F2-4796-8992-D6AE91149C4E}" destId="{5DB554AC-FD17-4746-93F6-D0134A4700F6}" srcOrd="0" destOrd="0" presId="urn:microsoft.com/office/officeart/2005/8/layout/hierarchy1"/>
    <dgm:cxn modelId="{82D8CFD4-B970-493D-BBB9-4562F90B6C43}" type="presParOf" srcId="{5DB554AC-FD17-4746-93F6-D0134A4700F6}" destId="{9EF2AE9D-6D63-4277-8A57-0CA82525E3A4}" srcOrd="0" destOrd="0" presId="urn:microsoft.com/office/officeart/2005/8/layout/hierarchy1"/>
    <dgm:cxn modelId="{146A91AE-BFE9-4C40-ADC1-AA3CCA084724}" type="presParOf" srcId="{5DB554AC-FD17-4746-93F6-D0134A4700F6}" destId="{A58B8F7A-76F7-4CB8-8612-B4EEB9A30644}" srcOrd="1" destOrd="0" presId="urn:microsoft.com/office/officeart/2005/8/layout/hierarchy1"/>
    <dgm:cxn modelId="{CA2CC0FD-64B0-4FA4-BDF7-457486F0BD5E}" type="presParOf" srcId="{0D94C0D0-10F2-4796-8992-D6AE91149C4E}" destId="{D979A05E-8918-4CED-B7ED-670A1E1DD34E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78287B2-7276-41F1-8D79-6CCA00E2177C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2A6F87B-AE69-40D9-BF42-24173D8EFA31}">
      <dgm:prSet/>
      <dgm:spPr/>
      <dgm:t>
        <a:bodyPr/>
        <a:lstStyle/>
        <a:p>
          <a:r>
            <a:rPr lang="en-US" dirty="0">
              <a:solidFill>
                <a:schemeClr val="accent1"/>
              </a:solidFill>
            </a:rPr>
            <a:t>Determine what</a:t>
          </a:r>
          <a:r>
            <a:rPr lang="en-US" baseline="0" dirty="0">
              <a:solidFill>
                <a:schemeClr val="accent1"/>
              </a:solidFill>
            </a:rPr>
            <a:t> type of charger and whether it can share or must be dedicated, etc.</a:t>
          </a:r>
          <a:endParaRPr lang="en-US" dirty="0">
            <a:solidFill>
              <a:schemeClr val="accent1"/>
            </a:solidFill>
          </a:endParaRPr>
        </a:p>
      </dgm:t>
    </dgm:pt>
    <dgm:pt modelId="{48379437-A2FA-413F-B9CA-E596EF72F882}" type="parTrans" cxnId="{EAA077C4-29F9-4BB7-BEA7-E9CB039D80A4}">
      <dgm:prSet/>
      <dgm:spPr/>
      <dgm:t>
        <a:bodyPr/>
        <a:lstStyle/>
        <a:p>
          <a:endParaRPr lang="en-US"/>
        </a:p>
      </dgm:t>
    </dgm:pt>
    <dgm:pt modelId="{7E2AE03F-DD21-4F47-A881-FF1152378BCE}" type="sibTrans" cxnId="{EAA077C4-29F9-4BB7-BEA7-E9CB039D80A4}">
      <dgm:prSet/>
      <dgm:spPr/>
      <dgm:t>
        <a:bodyPr/>
        <a:lstStyle/>
        <a:p>
          <a:endParaRPr lang="en-US"/>
        </a:p>
      </dgm:t>
    </dgm:pt>
    <dgm:pt modelId="{1FFC847A-3F44-4615-B9E7-5479754BB02C}">
      <dgm:prSet/>
      <dgm:spPr/>
      <dgm:t>
        <a:bodyPr/>
        <a:lstStyle/>
        <a:p>
          <a:r>
            <a:rPr lang="en-US" dirty="0">
              <a:solidFill>
                <a:schemeClr val="accent1"/>
              </a:solidFill>
            </a:rPr>
            <a:t>Check</a:t>
          </a:r>
          <a:r>
            <a:rPr lang="en-US" baseline="0" dirty="0">
              <a:solidFill>
                <a:schemeClr val="accent1"/>
              </a:solidFill>
            </a:rPr>
            <a:t> with Utility to make sure you have enough available at the site!</a:t>
          </a:r>
          <a:endParaRPr lang="en-US" dirty="0">
            <a:solidFill>
              <a:schemeClr val="accent1"/>
            </a:solidFill>
          </a:endParaRPr>
        </a:p>
      </dgm:t>
    </dgm:pt>
    <dgm:pt modelId="{53E38114-E1A3-4E2F-85F4-3259C6AA0C4E}" type="parTrans" cxnId="{2537BDBA-87CA-4A2B-8D99-AE41AFF6EAB2}">
      <dgm:prSet/>
      <dgm:spPr/>
      <dgm:t>
        <a:bodyPr/>
        <a:lstStyle/>
        <a:p>
          <a:endParaRPr lang="en-US"/>
        </a:p>
      </dgm:t>
    </dgm:pt>
    <dgm:pt modelId="{EF94AF9B-1563-4C6C-8515-55AA96D75D06}" type="sibTrans" cxnId="{2537BDBA-87CA-4A2B-8D99-AE41AFF6EAB2}">
      <dgm:prSet/>
      <dgm:spPr/>
      <dgm:t>
        <a:bodyPr/>
        <a:lstStyle/>
        <a:p>
          <a:endParaRPr lang="en-US"/>
        </a:p>
      </dgm:t>
    </dgm:pt>
    <dgm:pt modelId="{8BEE44AC-E327-4FEC-A842-685A5E699C9D}">
      <dgm:prSet/>
      <dgm:spPr/>
      <dgm:t>
        <a:bodyPr/>
        <a:lstStyle/>
        <a:p>
          <a:r>
            <a:rPr lang="en-US" dirty="0">
              <a:solidFill>
                <a:schemeClr val="accent1"/>
              </a:solidFill>
            </a:rPr>
            <a:t>Use this to determine site maximum kWh needs for an “optimized” and “maximum” site.</a:t>
          </a:r>
        </a:p>
      </dgm:t>
    </dgm:pt>
    <dgm:pt modelId="{5D48FF66-67D8-4B67-BD12-5D97BB9EC999}" type="parTrans" cxnId="{72B4901C-16F1-4FED-8FCD-1DBDB21C5110}">
      <dgm:prSet/>
      <dgm:spPr/>
      <dgm:t>
        <a:bodyPr/>
        <a:lstStyle/>
        <a:p>
          <a:endParaRPr lang="en-US"/>
        </a:p>
      </dgm:t>
    </dgm:pt>
    <dgm:pt modelId="{3132B014-9602-434A-A3AB-61D9CBDEBFB1}" type="sibTrans" cxnId="{72B4901C-16F1-4FED-8FCD-1DBDB21C5110}">
      <dgm:prSet/>
      <dgm:spPr/>
      <dgm:t>
        <a:bodyPr/>
        <a:lstStyle/>
        <a:p>
          <a:endParaRPr lang="en-US"/>
        </a:p>
      </dgm:t>
    </dgm:pt>
    <dgm:pt modelId="{02A964FB-7F8A-4966-9E4E-0E7D9C16BF16}" type="pres">
      <dgm:prSet presAssocID="{878287B2-7276-41F1-8D79-6CCA00E2177C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17BE87E8-D578-4A2C-81C1-57A97F3A004B}" type="pres">
      <dgm:prSet presAssocID="{D2A6F87B-AE69-40D9-BF42-24173D8EFA31}" presName="hierRoot1" presStyleCnt="0"/>
      <dgm:spPr/>
    </dgm:pt>
    <dgm:pt modelId="{96496618-0827-4F7E-BCB9-71C652F2DD2D}" type="pres">
      <dgm:prSet presAssocID="{D2A6F87B-AE69-40D9-BF42-24173D8EFA31}" presName="composite" presStyleCnt="0"/>
      <dgm:spPr/>
    </dgm:pt>
    <dgm:pt modelId="{402F3138-A674-4F1E-A287-A8179186CFE6}" type="pres">
      <dgm:prSet presAssocID="{D2A6F87B-AE69-40D9-BF42-24173D8EFA31}" presName="background" presStyleLbl="node0" presStyleIdx="0" presStyleCnt="3"/>
      <dgm:spPr/>
    </dgm:pt>
    <dgm:pt modelId="{7DB35A43-73BD-4D5F-8137-14B92080D3C5}" type="pres">
      <dgm:prSet presAssocID="{D2A6F87B-AE69-40D9-BF42-24173D8EFA31}" presName="text" presStyleLbl="fgAcc0" presStyleIdx="0" presStyleCnt="3">
        <dgm:presLayoutVars>
          <dgm:chPref val="3"/>
        </dgm:presLayoutVars>
      </dgm:prSet>
      <dgm:spPr/>
    </dgm:pt>
    <dgm:pt modelId="{D73DFE42-D2B1-4287-9B47-50C4DE95D641}" type="pres">
      <dgm:prSet presAssocID="{D2A6F87B-AE69-40D9-BF42-24173D8EFA31}" presName="hierChild2" presStyleCnt="0"/>
      <dgm:spPr/>
    </dgm:pt>
    <dgm:pt modelId="{6455E88C-4AEF-49D1-97F0-ACBD53B2C21F}" type="pres">
      <dgm:prSet presAssocID="{8BEE44AC-E327-4FEC-A842-685A5E699C9D}" presName="hierRoot1" presStyleCnt="0"/>
      <dgm:spPr/>
    </dgm:pt>
    <dgm:pt modelId="{396EB8AB-6DF9-48AF-91BF-E5D115E1FA7B}" type="pres">
      <dgm:prSet presAssocID="{8BEE44AC-E327-4FEC-A842-685A5E699C9D}" presName="composite" presStyleCnt="0"/>
      <dgm:spPr/>
    </dgm:pt>
    <dgm:pt modelId="{5E0811A7-3407-4D3A-9F35-EC7173EC36B2}" type="pres">
      <dgm:prSet presAssocID="{8BEE44AC-E327-4FEC-A842-685A5E699C9D}" presName="background" presStyleLbl="node0" presStyleIdx="1" presStyleCnt="3"/>
      <dgm:spPr/>
    </dgm:pt>
    <dgm:pt modelId="{FD641C86-5685-4983-9EB4-682636F58789}" type="pres">
      <dgm:prSet presAssocID="{8BEE44AC-E327-4FEC-A842-685A5E699C9D}" presName="text" presStyleLbl="fgAcc0" presStyleIdx="1" presStyleCnt="3">
        <dgm:presLayoutVars>
          <dgm:chPref val="3"/>
        </dgm:presLayoutVars>
      </dgm:prSet>
      <dgm:spPr/>
    </dgm:pt>
    <dgm:pt modelId="{18785AE1-8060-4F9D-A874-1AC87491DB51}" type="pres">
      <dgm:prSet presAssocID="{8BEE44AC-E327-4FEC-A842-685A5E699C9D}" presName="hierChild2" presStyleCnt="0"/>
      <dgm:spPr/>
    </dgm:pt>
    <dgm:pt modelId="{0D94C0D0-10F2-4796-8992-D6AE91149C4E}" type="pres">
      <dgm:prSet presAssocID="{1FFC847A-3F44-4615-B9E7-5479754BB02C}" presName="hierRoot1" presStyleCnt="0"/>
      <dgm:spPr/>
    </dgm:pt>
    <dgm:pt modelId="{5DB554AC-FD17-4746-93F6-D0134A4700F6}" type="pres">
      <dgm:prSet presAssocID="{1FFC847A-3F44-4615-B9E7-5479754BB02C}" presName="composite" presStyleCnt="0"/>
      <dgm:spPr/>
    </dgm:pt>
    <dgm:pt modelId="{9EF2AE9D-6D63-4277-8A57-0CA82525E3A4}" type="pres">
      <dgm:prSet presAssocID="{1FFC847A-3F44-4615-B9E7-5479754BB02C}" presName="background" presStyleLbl="node0" presStyleIdx="2" presStyleCnt="3"/>
      <dgm:spPr/>
    </dgm:pt>
    <dgm:pt modelId="{A58B8F7A-76F7-4CB8-8612-B4EEB9A30644}" type="pres">
      <dgm:prSet presAssocID="{1FFC847A-3F44-4615-B9E7-5479754BB02C}" presName="text" presStyleLbl="fgAcc0" presStyleIdx="2" presStyleCnt="3" custLinFactNeighborX="-378">
        <dgm:presLayoutVars>
          <dgm:chPref val="3"/>
        </dgm:presLayoutVars>
      </dgm:prSet>
      <dgm:spPr/>
    </dgm:pt>
    <dgm:pt modelId="{D979A05E-8918-4CED-B7ED-670A1E1DD34E}" type="pres">
      <dgm:prSet presAssocID="{1FFC847A-3F44-4615-B9E7-5479754BB02C}" presName="hierChild2" presStyleCnt="0"/>
      <dgm:spPr/>
    </dgm:pt>
  </dgm:ptLst>
  <dgm:cxnLst>
    <dgm:cxn modelId="{72B4901C-16F1-4FED-8FCD-1DBDB21C5110}" srcId="{878287B2-7276-41F1-8D79-6CCA00E2177C}" destId="{8BEE44AC-E327-4FEC-A842-685A5E699C9D}" srcOrd="1" destOrd="0" parTransId="{5D48FF66-67D8-4B67-BD12-5D97BB9EC999}" sibTransId="{3132B014-9602-434A-A3AB-61D9CBDEBFB1}"/>
    <dgm:cxn modelId="{590B3D35-C862-4F3C-97E9-1A2EE30D5E95}" type="presOf" srcId="{8BEE44AC-E327-4FEC-A842-685A5E699C9D}" destId="{FD641C86-5685-4983-9EB4-682636F58789}" srcOrd="0" destOrd="0" presId="urn:microsoft.com/office/officeart/2005/8/layout/hierarchy1"/>
    <dgm:cxn modelId="{05247AAE-9DF3-4893-B9C3-F788E0CE2C4A}" type="presOf" srcId="{D2A6F87B-AE69-40D9-BF42-24173D8EFA31}" destId="{7DB35A43-73BD-4D5F-8137-14B92080D3C5}" srcOrd="0" destOrd="0" presId="urn:microsoft.com/office/officeart/2005/8/layout/hierarchy1"/>
    <dgm:cxn modelId="{2537BDBA-87CA-4A2B-8D99-AE41AFF6EAB2}" srcId="{878287B2-7276-41F1-8D79-6CCA00E2177C}" destId="{1FFC847A-3F44-4615-B9E7-5479754BB02C}" srcOrd="2" destOrd="0" parTransId="{53E38114-E1A3-4E2F-85F4-3259C6AA0C4E}" sibTransId="{EF94AF9B-1563-4C6C-8515-55AA96D75D06}"/>
    <dgm:cxn modelId="{EAA077C4-29F9-4BB7-BEA7-E9CB039D80A4}" srcId="{878287B2-7276-41F1-8D79-6CCA00E2177C}" destId="{D2A6F87B-AE69-40D9-BF42-24173D8EFA31}" srcOrd="0" destOrd="0" parTransId="{48379437-A2FA-413F-B9CA-E596EF72F882}" sibTransId="{7E2AE03F-DD21-4F47-A881-FF1152378BCE}"/>
    <dgm:cxn modelId="{8955D5E1-ACAD-49DA-8229-DF415FB81459}" type="presOf" srcId="{878287B2-7276-41F1-8D79-6CCA00E2177C}" destId="{02A964FB-7F8A-4966-9E4E-0E7D9C16BF16}" srcOrd="0" destOrd="0" presId="urn:microsoft.com/office/officeart/2005/8/layout/hierarchy1"/>
    <dgm:cxn modelId="{58EBBBF0-B42C-4346-B914-B849BD449F49}" type="presOf" srcId="{1FFC847A-3F44-4615-B9E7-5479754BB02C}" destId="{A58B8F7A-76F7-4CB8-8612-B4EEB9A30644}" srcOrd="0" destOrd="0" presId="urn:microsoft.com/office/officeart/2005/8/layout/hierarchy1"/>
    <dgm:cxn modelId="{A4594589-FB7F-4D96-BE80-D044A280D951}" type="presParOf" srcId="{02A964FB-7F8A-4966-9E4E-0E7D9C16BF16}" destId="{17BE87E8-D578-4A2C-81C1-57A97F3A004B}" srcOrd="0" destOrd="0" presId="urn:microsoft.com/office/officeart/2005/8/layout/hierarchy1"/>
    <dgm:cxn modelId="{243A85C1-AA71-469F-8FF5-631A49C77D9F}" type="presParOf" srcId="{17BE87E8-D578-4A2C-81C1-57A97F3A004B}" destId="{96496618-0827-4F7E-BCB9-71C652F2DD2D}" srcOrd="0" destOrd="0" presId="urn:microsoft.com/office/officeart/2005/8/layout/hierarchy1"/>
    <dgm:cxn modelId="{3ACE7800-8BA3-42E9-8344-056D7EECB8F2}" type="presParOf" srcId="{96496618-0827-4F7E-BCB9-71C652F2DD2D}" destId="{402F3138-A674-4F1E-A287-A8179186CFE6}" srcOrd="0" destOrd="0" presId="urn:microsoft.com/office/officeart/2005/8/layout/hierarchy1"/>
    <dgm:cxn modelId="{DAA6F5D0-003F-40C7-8477-8F278C675BBE}" type="presParOf" srcId="{96496618-0827-4F7E-BCB9-71C652F2DD2D}" destId="{7DB35A43-73BD-4D5F-8137-14B92080D3C5}" srcOrd="1" destOrd="0" presId="urn:microsoft.com/office/officeart/2005/8/layout/hierarchy1"/>
    <dgm:cxn modelId="{581173F6-C768-4EA7-BF24-8647B422C206}" type="presParOf" srcId="{17BE87E8-D578-4A2C-81C1-57A97F3A004B}" destId="{D73DFE42-D2B1-4287-9B47-50C4DE95D641}" srcOrd="1" destOrd="0" presId="urn:microsoft.com/office/officeart/2005/8/layout/hierarchy1"/>
    <dgm:cxn modelId="{52BEA8A8-3457-4F15-809B-0222ABAA128C}" type="presParOf" srcId="{02A964FB-7F8A-4966-9E4E-0E7D9C16BF16}" destId="{6455E88C-4AEF-49D1-97F0-ACBD53B2C21F}" srcOrd="1" destOrd="0" presId="urn:microsoft.com/office/officeart/2005/8/layout/hierarchy1"/>
    <dgm:cxn modelId="{A67C9B3E-3E5E-443E-A488-0154EBAC8132}" type="presParOf" srcId="{6455E88C-4AEF-49D1-97F0-ACBD53B2C21F}" destId="{396EB8AB-6DF9-48AF-91BF-E5D115E1FA7B}" srcOrd="0" destOrd="0" presId="urn:microsoft.com/office/officeart/2005/8/layout/hierarchy1"/>
    <dgm:cxn modelId="{5B5AFA98-1D1F-4E30-B5A9-3B00A9935A07}" type="presParOf" srcId="{396EB8AB-6DF9-48AF-91BF-E5D115E1FA7B}" destId="{5E0811A7-3407-4D3A-9F35-EC7173EC36B2}" srcOrd="0" destOrd="0" presId="urn:microsoft.com/office/officeart/2005/8/layout/hierarchy1"/>
    <dgm:cxn modelId="{E29A53E8-F686-47B7-B1BF-362C568A7AA2}" type="presParOf" srcId="{396EB8AB-6DF9-48AF-91BF-E5D115E1FA7B}" destId="{FD641C86-5685-4983-9EB4-682636F58789}" srcOrd="1" destOrd="0" presId="urn:microsoft.com/office/officeart/2005/8/layout/hierarchy1"/>
    <dgm:cxn modelId="{74D49FD9-89EC-4790-9E29-709D4B42B2CC}" type="presParOf" srcId="{6455E88C-4AEF-49D1-97F0-ACBD53B2C21F}" destId="{18785AE1-8060-4F9D-A874-1AC87491DB51}" srcOrd="1" destOrd="0" presId="urn:microsoft.com/office/officeart/2005/8/layout/hierarchy1"/>
    <dgm:cxn modelId="{B4AD134A-BD98-45D4-869A-F503A4509285}" type="presParOf" srcId="{02A964FB-7F8A-4966-9E4E-0E7D9C16BF16}" destId="{0D94C0D0-10F2-4796-8992-D6AE91149C4E}" srcOrd="2" destOrd="0" presId="urn:microsoft.com/office/officeart/2005/8/layout/hierarchy1"/>
    <dgm:cxn modelId="{3C8600D4-1F5C-40FF-B46F-5153921BA19C}" type="presParOf" srcId="{0D94C0D0-10F2-4796-8992-D6AE91149C4E}" destId="{5DB554AC-FD17-4746-93F6-D0134A4700F6}" srcOrd="0" destOrd="0" presId="urn:microsoft.com/office/officeart/2005/8/layout/hierarchy1"/>
    <dgm:cxn modelId="{82D8CFD4-B970-493D-BBB9-4562F90B6C43}" type="presParOf" srcId="{5DB554AC-FD17-4746-93F6-D0134A4700F6}" destId="{9EF2AE9D-6D63-4277-8A57-0CA82525E3A4}" srcOrd="0" destOrd="0" presId="urn:microsoft.com/office/officeart/2005/8/layout/hierarchy1"/>
    <dgm:cxn modelId="{146A91AE-BFE9-4C40-ADC1-AA3CCA084724}" type="presParOf" srcId="{5DB554AC-FD17-4746-93F6-D0134A4700F6}" destId="{A58B8F7A-76F7-4CB8-8612-B4EEB9A30644}" srcOrd="1" destOrd="0" presId="urn:microsoft.com/office/officeart/2005/8/layout/hierarchy1"/>
    <dgm:cxn modelId="{CA2CC0FD-64B0-4FA4-BDF7-457486F0BD5E}" type="presParOf" srcId="{0D94C0D0-10F2-4796-8992-D6AE91149C4E}" destId="{D979A05E-8918-4CED-B7ED-670A1E1DD34E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02F3138-A674-4F1E-A287-A8179186CFE6}">
      <dsp:nvSpPr>
        <dsp:cNvPr id="0" name=""/>
        <dsp:cNvSpPr/>
      </dsp:nvSpPr>
      <dsp:spPr>
        <a:xfrm>
          <a:off x="0" y="373136"/>
          <a:ext cx="2168428" cy="137695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DB35A43-73BD-4D5F-8137-14B92080D3C5}">
      <dsp:nvSpPr>
        <dsp:cNvPr id="0" name=""/>
        <dsp:cNvSpPr/>
      </dsp:nvSpPr>
      <dsp:spPr>
        <a:xfrm>
          <a:off x="240936" y="602026"/>
          <a:ext cx="2168428" cy="137695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chemeClr val="accent1"/>
              </a:solidFill>
            </a:rPr>
            <a:t>What type of chargers are you going to need and where?</a:t>
          </a:r>
        </a:p>
      </dsp:txBody>
      <dsp:txXfrm>
        <a:off x="281266" y="642356"/>
        <a:ext cx="2087768" cy="1296292"/>
      </dsp:txXfrm>
    </dsp:sp>
    <dsp:sp modelId="{5E0811A7-3407-4D3A-9F35-EC7173EC36B2}">
      <dsp:nvSpPr>
        <dsp:cNvPr id="0" name=""/>
        <dsp:cNvSpPr/>
      </dsp:nvSpPr>
      <dsp:spPr>
        <a:xfrm>
          <a:off x="2650301" y="373136"/>
          <a:ext cx="2168428" cy="137695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D641C86-5685-4983-9EB4-682636F58789}">
      <dsp:nvSpPr>
        <dsp:cNvPr id="0" name=""/>
        <dsp:cNvSpPr/>
      </dsp:nvSpPr>
      <dsp:spPr>
        <a:xfrm>
          <a:off x="2891238" y="602026"/>
          <a:ext cx="2168428" cy="137695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chemeClr val="accent1"/>
              </a:solidFill>
            </a:rPr>
            <a:t>Research efficiency and how many kWh per day each will need.</a:t>
          </a:r>
        </a:p>
      </dsp:txBody>
      <dsp:txXfrm>
        <a:off x="2931568" y="642356"/>
        <a:ext cx="2087768" cy="1296292"/>
      </dsp:txXfrm>
    </dsp:sp>
    <dsp:sp modelId="{9EF2AE9D-6D63-4277-8A57-0CA82525E3A4}">
      <dsp:nvSpPr>
        <dsp:cNvPr id="0" name=""/>
        <dsp:cNvSpPr/>
      </dsp:nvSpPr>
      <dsp:spPr>
        <a:xfrm>
          <a:off x="5292407" y="373136"/>
          <a:ext cx="2168428" cy="137695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58B8F7A-76F7-4CB8-8612-B4EEB9A30644}">
      <dsp:nvSpPr>
        <dsp:cNvPr id="0" name=""/>
        <dsp:cNvSpPr/>
      </dsp:nvSpPr>
      <dsp:spPr>
        <a:xfrm>
          <a:off x="5533343" y="602026"/>
          <a:ext cx="2168428" cy="137695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chemeClr val="accent1"/>
              </a:solidFill>
            </a:rPr>
            <a:t>Is it a standby unit or normal use?</a:t>
          </a:r>
        </a:p>
      </dsp:txBody>
      <dsp:txXfrm>
        <a:off x="5573673" y="642356"/>
        <a:ext cx="2087768" cy="129629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02F3138-A674-4F1E-A287-A8179186CFE6}">
      <dsp:nvSpPr>
        <dsp:cNvPr id="0" name=""/>
        <dsp:cNvSpPr/>
      </dsp:nvSpPr>
      <dsp:spPr>
        <a:xfrm>
          <a:off x="0" y="213549"/>
          <a:ext cx="2204596" cy="139991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DB35A43-73BD-4D5F-8137-14B92080D3C5}">
      <dsp:nvSpPr>
        <dsp:cNvPr id="0" name=""/>
        <dsp:cNvSpPr/>
      </dsp:nvSpPr>
      <dsp:spPr>
        <a:xfrm>
          <a:off x="244955" y="446256"/>
          <a:ext cx="2204596" cy="139991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>
              <a:solidFill>
                <a:schemeClr val="accent1"/>
              </a:solidFill>
            </a:rPr>
            <a:t>Determine what</a:t>
          </a:r>
          <a:r>
            <a:rPr lang="en-US" sz="1700" kern="1200" baseline="0" dirty="0">
              <a:solidFill>
                <a:schemeClr val="accent1"/>
              </a:solidFill>
            </a:rPr>
            <a:t> type of charger and whether it can share or must be dedicated, etc.</a:t>
          </a:r>
          <a:endParaRPr lang="en-US" sz="1700" kern="1200" dirty="0">
            <a:solidFill>
              <a:schemeClr val="accent1"/>
            </a:solidFill>
          </a:endParaRPr>
        </a:p>
      </dsp:txBody>
      <dsp:txXfrm>
        <a:off x="285957" y="487258"/>
        <a:ext cx="2122592" cy="1317914"/>
      </dsp:txXfrm>
    </dsp:sp>
    <dsp:sp modelId="{5E0811A7-3407-4D3A-9F35-EC7173EC36B2}">
      <dsp:nvSpPr>
        <dsp:cNvPr id="0" name=""/>
        <dsp:cNvSpPr/>
      </dsp:nvSpPr>
      <dsp:spPr>
        <a:xfrm>
          <a:off x="2694506" y="213549"/>
          <a:ext cx="2204596" cy="139991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D641C86-5685-4983-9EB4-682636F58789}">
      <dsp:nvSpPr>
        <dsp:cNvPr id="0" name=""/>
        <dsp:cNvSpPr/>
      </dsp:nvSpPr>
      <dsp:spPr>
        <a:xfrm>
          <a:off x="2939461" y="446256"/>
          <a:ext cx="2204596" cy="139991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>
              <a:solidFill>
                <a:schemeClr val="accent1"/>
              </a:solidFill>
            </a:rPr>
            <a:t>Use this to determine site maximum kWh needs for an “optimized” and “maximum” site.</a:t>
          </a:r>
        </a:p>
      </dsp:txBody>
      <dsp:txXfrm>
        <a:off x="2980463" y="487258"/>
        <a:ext cx="2122592" cy="1317914"/>
      </dsp:txXfrm>
    </dsp:sp>
    <dsp:sp modelId="{9EF2AE9D-6D63-4277-8A57-0CA82525E3A4}">
      <dsp:nvSpPr>
        <dsp:cNvPr id="0" name=""/>
        <dsp:cNvSpPr/>
      </dsp:nvSpPr>
      <dsp:spPr>
        <a:xfrm>
          <a:off x="5380679" y="213549"/>
          <a:ext cx="2204596" cy="139991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58B8F7A-76F7-4CB8-8612-B4EEB9A30644}">
      <dsp:nvSpPr>
        <dsp:cNvPr id="0" name=""/>
        <dsp:cNvSpPr/>
      </dsp:nvSpPr>
      <dsp:spPr>
        <a:xfrm>
          <a:off x="5625634" y="446256"/>
          <a:ext cx="2204596" cy="139991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>
              <a:solidFill>
                <a:schemeClr val="accent1"/>
              </a:solidFill>
            </a:rPr>
            <a:t>Check</a:t>
          </a:r>
          <a:r>
            <a:rPr lang="en-US" sz="1700" kern="1200" baseline="0" dirty="0">
              <a:solidFill>
                <a:schemeClr val="accent1"/>
              </a:solidFill>
            </a:rPr>
            <a:t> with Utility to make sure you have enough available at the site!</a:t>
          </a:r>
          <a:endParaRPr lang="en-US" sz="1700" kern="1200" dirty="0">
            <a:solidFill>
              <a:schemeClr val="accent1"/>
            </a:solidFill>
          </a:endParaRPr>
        </a:p>
      </dsp:txBody>
      <dsp:txXfrm>
        <a:off x="5666636" y="487258"/>
        <a:ext cx="2122592" cy="131791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B1570D-99B8-49B0-BE41-7220FFD435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EAC7D49-F912-4DE5-925F-B014602904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474A6F-4D12-4D17-BE4B-28F679F3F8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4A50B-1ED6-48F2-A49A-8C95EABB9975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57E72E-4BA4-45F6-A3C2-4CE8FAFEF9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46C1EF-C5AC-468B-A9E5-6036FAC291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E72BC-AECF-455D-982C-8A07EEA6CD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7209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F21A41-22BF-4BBF-B388-D9D5FEAA4F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676"/>
            <a:ext cx="10515600" cy="1325563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992E82-6F7A-4BDE-A732-356C1EB24E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118835-F646-42C0-890D-9057C37525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8F674A-1BEF-44AD-9125-8AA56AF3E4E4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D9FB17-EA46-4AE9-9483-4D042519E9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678A5A-F931-428B-A0DE-110029D937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11C9A-2337-492A-923B-7A0F41B78D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359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9D5B9F-1BCB-467E-89B6-F5F739E12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960CBA-0B23-4F0F-BC35-9ABE6A9498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6B0C96-EF3C-4A2D-AC1E-47FF188A5E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8F2430-A139-40E5-A2E7-C102A7FF521E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FA0FEF-5574-46CD-8489-A415CC11F2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8976EF-B965-4850-B40A-A9A76B91B6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6A00A-363C-4C90-A9DC-CC8D0565F5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9260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6169E6-A489-408B-BB9A-64AF56ECE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637"/>
            <a:ext cx="10515600" cy="1325563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4AFC62-5F38-4ABB-8A5D-87D10AAA3C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D6C4CC-A9FD-4FE3-A2D3-3A2F537E3A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9D8C0E-A765-4983-AE3A-6858F430A758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625361-690B-4C14-B767-3756CC54B4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40A20D-2FCE-4309-AE4E-BD58503E2A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22D115-5C07-490E-8FA1-B95537A9A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79879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76E63F-016C-4481-98C7-C56C113D5B0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6766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Last Slide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487E1A-2584-443D-A8E4-9222C4851B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3F2883-A272-4AB7-82B1-902F8F64A5D4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F686E2-82B4-46F6-A14A-2215CF7E13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AA0BE0-0F28-453B-9FD0-721E437E4E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B03D6-190C-491D-AB86-EFCC567D58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51204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5E33B92-5B46-41F9-A6B2-C7FCA62411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ACF50A-452C-4070-90C0-6F48F9F6CE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5571B2-C2B3-4546-BA18-E2A486B6877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04A50B-1ED6-48F2-A49A-8C95EABB9975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A0987B-71E6-4F14-9887-46EEAC72D10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EBEA73-AB45-4695-BF3B-7F67B18E0E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EE72BC-AECF-455D-982C-8A07EEA6CD76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9EABD928-96FE-4C26-9979-57470220E4A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8516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369CE47-59FA-4E74-80FD-C8498E5549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67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62FA27-A38E-43CF-B4E3-17994E16EC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BFAA76-EA78-47E9-93E8-23CD0737C5D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8F674A-1BEF-44AD-9125-8AA56AF3E4E4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184AA6-AABE-495A-82AB-2FA83CD678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870134-85B1-4360-9AB0-19E6381477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E11C9A-2337-492A-923B-7A0F41B78D41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BEE7F0C-2856-9AA5-E9C3-C0DD996E581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5834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16AD7EB-82F7-4140-B6AE-1982E5800D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67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18C63C-20D4-4B14-A431-ECD90C1BDC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1F0226-ABE2-473F-AAF6-B16F00C3B0E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8F2430-A139-40E5-A2E7-C102A7FF521E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BF3EE4-6F9E-4C08-9A13-E80CDFE7C69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E614F2-AC67-4450-9F49-D059A52A21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66A00A-363C-4C90-A9DC-CC8D0565F5BF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0996338-1AF6-1B34-6E63-CFE84AECFC9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9976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58FEB3C-9004-45C1-9CE4-9CFA967C0D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63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5A39AE-5FFA-4840-A2EB-A07FEDE55A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AAAF4D-A3B0-43B3-929F-32F1825956A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9D8C0E-A765-4983-AE3A-6858F430A758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CA831C-1062-4438-AF50-2667E1389D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AE6ED-1175-4086-99B9-1C853C492D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22D115-5C07-490E-8FA1-B95537A9AA8F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DDD6ED0D-B3C0-5491-DEEA-B001A99BBF1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5239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19E63D2-7691-43C6-876A-3C74639CD8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4B762A-8B09-4F26-972C-AF0B3FC29A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F5F33F-F493-4624-A930-BF71B4AF6E6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3F2883-A272-4AB7-82B1-902F8F64A5D4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8E6383-C203-4EF5-8CCF-A9F40B02FC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F9D1E7-0BCF-4A7C-B8B9-C921FF8A93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2B03D6-190C-491D-AB86-EFCC567D5865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Graphical user interface&#10;&#10;Description automatically generated">
            <a:extLst>
              <a:ext uri="{FF2B5EF4-FFF2-40B4-BE49-F238E27FC236}">
                <a16:creationId xmlns:a16="http://schemas.microsoft.com/office/drawing/2014/main" id="{5678282F-62A2-46C3-8357-46F35A9D905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2933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s://fueleconomy.gov/feg/powerSearch.jsp" TargetMode="Externa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www.nrel.gov/transportation/medium-heavy-duty-vehicle-charging.html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36DB55-CAA3-4E60-A5A0-803FE54254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999" y="1442737"/>
            <a:ext cx="9144000" cy="2387600"/>
          </a:xfrm>
        </p:spPr>
        <p:txBody>
          <a:bodyPr>
            <a:normAutofit/>
          </a:bodyPr>
          <a:lstStyle/>
          <a:p>
            <a:r>
              <a:rPr lang="en-US" sz="6600" dirty="0">
                <a:solidFill>
                  <a:srgbClr val="FFC000"/>
                </a:solidFill>
              </a:rPr>
              <a:t>ZEV Infrastructure for Vehicles and Facilities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5DE43DD-F242-4086-A6B9-36A9E42649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6449" y="5230422"/>
            <a:ext cx="5277633" cy="1308164"/>
          </a:xfrm>
        </p:spPr>
        <p:txBody>
          <a:bodyPr>
            <a:normAutofit lnSpcReduction="10000"/>
          </a:bodyPr>
          <a:lstStyle/>
          <a:p>
            <a:pPr algn="l"/>
            <a:r>
              <a:rPr lang="en-US" dirty="0">
                <a:solidFill>
                  <a:schemeClr val="accent1"/>
                </a:solidFill>
              </a:rPr>
              <a:t>Presented By David M. Renschler, CPFP</a:t>
            </a:r>
          </a:p>
          <a:p>
            <a:pPr algn="l"/>
            <a:r>
              <a:rPr lang="en-US" dirty="0">
                <a:solidFill>
                  <a:schemeClr val="accent1"/>
                </a:solidFill>
              </a:rPr>
              <a:t>Fleet Division Manager</a:t>
            </a:r>
          </a:p>
          <a:p>
            <a:pPr algn="l"/>
            <a:r>
              <a:rPr lang="en-US" dirty="0">
                <a:solidFill>
                  <a:schemeClr val="accent1"/>
                </a:solidFill>
              </a:rPr>
              <a:t>City of Fairfield</a:t>
            </a:r>
          </a:p>
        </p:txBody>
      </p:sp>
      <p:pic>
        <p:nvPicPr>
          <p:cNvPr id="5" name="Picture 4" descr="A logo for a company">
            <a:extLst>
              <a:ext uri="{FF2B5EF4-FFF2-40B4-BE49-F238E27FC236}">
                <a16:creationId xmlns:a16="http://schemas.microsoft.com/office/drawing/2014/main" id="{6433B06D-ED01-8769-2E3C-24E5C1EE1D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0737" y="213353"/>
            <a:ext cx="2670523" cy="1335262"/>
          </a:xfrm>
          <a:prstGeom prst="rect">
            <a:avLst/>
          </a:prstGeom>
        </p:spPr>
      </p:pic>
      <p:pic>
        <p:nvPicPr>
          <p:cNvPr id="7" name="Picture 6" descr="A green sign with different images&#10;&#10;Description automatically generated with medium confidence">
            <a:extLst>
              <a:ext uri="{FF2B5EF4-FFF2-40B4-BE49-F238E27FC236}">
                <a16:creationId xmlns:a16="http://schemas.microsoft.com/office/drawing/2014/main" id="{ADAA3698-4532-581E-6509-7FCCAA23F3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9927" y="5476296"/>
            <a:ext cx="1065624" cy="1184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6236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900D0D-4E5C-4C1A-A6F2-055DA42D48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C000"/>
                </a:solidFill>
              </a:rPr>
              <a:t>Charger Energy Consumption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8BB2EDE2-59F1-9270-9D53-0B2462CC4DF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5747794"/>
              </p:ext>
            </p:extLst>
          </p:nvPr>
        </p:nvGraphicFramePr>
        <p:xfrm>
          <a:off x="1032022" y="1333236"/>
          <a:ext cx="9873401" cy="4926588"/>
        </p:xfrm>
        <a:graphic>
          <a:graphicData uri="http://schemas.openxmlformats.org/drawingml/2006/table">
            <a:tbl>
              <a:tblPr firstRow="1" firstCol="1" bandRow="1"/>
              <a:tblGrid>
                <a:gridCol w="1020897">
                  <a:extLst>
                    <a:ext uri="{9D8B030D-6E8A-4147-A177-3AD203B41FA5}">
                      <a16:colId xmlns:a16="http://schemas.microsoft.com/office/drawing/2014/main" val="2769710914"/>
                    </a:ext>
                  </a:extLst>
                </a:gridCol>
                <a:gridCol w="3212045">
                  <a:extLst>
                    <a:ext uri="{9D8B030D-6E8A-4147-A177-3AD203B41FA5}">
                      <a16:colId xmlns:a16="http://schemas.microsoft.com/office/drawing/2014/main" val="3652658798"/>
                    </a:ext>
                  </a:extLst>
                </a:gridCol>
                <a:gridCol w="871544">
                  <a:extLst>
                    <a:ext uri="{9D8B030D-6E8A-4147-A177-3AD203B41FA5}">
                      <a16:colId xmlns:a16="http://schemas.microsoft.com/office/drawing/2014/main" val="3496835949"/>
                    </a:ext>
                  </a:extLst>
                </a:gridCol>
                <a:gridCol w="935823">
                  <a:extLst>
                    <a:ext uri="{9D8B030D-6E8A-4147-A177-3AD203B41FA5}">
                      <a16:colId xmlns:a16="http://schemas.microsoft.com/office/drawing/2014/main" val="3816918996"/>
                    </a:ext>
                  </a:extLst>
                </a:gridCol>
                <a:gridCol w="935823">
                  <a:extLst>
                    <a:ext uri="{9D8B030D-6E8A-4147-A177-3AD203B41FA5}">
                      <a16:colId xmlns:a16="http://schemas.microsoft.com/office/drawing/2014/main" val="3404561983"/>
                    </a:ext>
                  </a:extLst>
                </a:gridCol>
                <a:gridCol w="898957">
                  <a:extLst>
                    <a:ext uri="{9D8B030D-6E8A-4147-A177-3AD203B41FA5}">
                      <a16:colId xmlns:a16="http://schemas.microsoft.com/office/drawing/2014/main" val="1212598103"/>
                    </a:ext>
                  </a:extLst>
                </a:gridCol>
                <a:gridCol w="1998312">
                  <a:extLst>
                    <a:ext uri="{9D8B030D-6E8A-4147-A177-3AD203B41FA5}">
                      <a16:colId xmlns:a16="http://schemas.microsoft.com/office/drawing/2014/main" val="1597025267"/>
                    </a:ext>
                  </a:extLst>
                </a:gridCol>
              </a:tblGrid>
              <a:tr h="105299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Equipment ID</a:t>
                      </a:r>
                      <a:endParaRPr lang="en-US" sz="1000" dirty="0">
                        <a:solidFill>
                          <a:srgbClr val="262626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Vehicle Description</a:t>
                      </a:r>
                      <a:endParaRPr lang="en-US" sz="1000" dirty="0">
                        <a:solidFill>
                          <a:srgbClr val="262626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kWh/day</a:t>
                      </a:r>
                      <a:endParaRPr lang="en-US" sz="1000" dirty="0">
                        <a:solidFill>
                          <a:srgbClr val="262626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Daily L2 Charging Time (h:mm:ss)</a:t>
                      </a:r>
                      <a:endParaRPr lang="en-US" sz="1000" dirty="0">
                        <a:solidFill>
                          <a:srgbClr val="262626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Daily DCFC Charging Time (h:mm:ss)</a:t>
                      </a:r>
                      <a:endParaRPr lang="en-US" sz="1000" dirty="0">
                        <a:solidFill>
                          <a:srgbClr val="262626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Assigned Charger Port*</a:t>
                      </a:r>
                      <a:endParaRPr lang="en-US" sz="1000" dirty="0">
                        <a:solidFill>
                          <a:srgbClr val="262626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Charging Strategy</a:t>
                      </a:r>
                      <a:endParaRPr lang="en-US" sz="1000" dirty="0">
                        <a:solidFill>
                          <a:srgbClr val="262626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40635320"/>
                  </a:ext>
                </a:extLst>
              </a:tr>
              <a:tr h="41368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00202</a:t>
                      </a:r>
                      <a:endParaRPr lang="en-US" sz="1000" dirty="0">
                        <a:solidFill>
                          <a:srgbClr val="262626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rgbClr val="262626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Motiv Power Systems, Ford E-450, Flat Bed Dump</a:t>
                      </a:r>
                      <a:endParaRPr lang="en-US" sz="1000" dirty="0">
                        <a:solidFill>
                          <a:srgbClr val="262626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30.59</a:t>
                      </a:r>
                      <a:endParaRPr lang="en-US" sz="1000" dirty="0">
                        <a:solidFill>
                          <a:srgbClr val="262626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4:14:55</a:t>
                      </a:r>
                      <a:endParaRPr lang="en-US" sz="1000" dirty="0">
                        <a:solidFill>
                          <a:srgbClr val="262626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1000" dirty="0">
                        <a:solidFill>
                          <a:srgbClr val="262626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1a</a:t>
                      </a:r>
                      <a:endParaRPr lang="en-US" sz="1000" dirty="0">
                        <a:solidFill>
                          <a:srgbClr val="262626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DEDICATED L2 CHARGING</a:t>
                      </a:r>
                      <a:endParaRPr lang="en-US" sz="1000" dirty="0">
                        <a:solidFill>
                          <a:srgbClr val="262626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6329652"/>
                  </a:ext>
                </a:extLst>
              </a:tr>
              <a:tr h="41368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00210</a:t>
                      </a:r>
                      <a:endParaRPr lang="en-US" sz="1000" dirty="0">
                        <a:solidFill>
                          <a:srgbClr val="262626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rgbClr val="262626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Motiv Power Systems, Ford E-450, Flat Bed Dump</a:t>
                      </a:r>
                      <a:endParaRPr lang="en-US" sz="1000" dirty="0">
                        <a:solidFill>
                          <a:srgbClr val="262626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22.04</a:t>
                      </a:r>
                      <a:endParaRPr lang="en-US" sz="1000" dirty="0">
                        <a:solidFill>
                          <a:srgbClr val="262626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3:03:40</a:t>
                      </a:r>
                      <a:endParaRPr lang="en-US" sz="1000" dirty="0">
                        <a:solidFill>
                          <a:srgbClr val="262626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1000" dirty="0">
                        <a:solidFill>
                          <a:srgbClr val="262626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1b</a:t>
                      </a:r>
                      <a:endParaRPr lang="en-US" sz="1000" dirty="0">
                        <a:solidFill>
                          <a:srgbClr val="262626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SHARED L2 CHARGING</a:t>
                      </a:r>
                      <a:endParaRPr lang="en-US" sz="1000" dirty="0">
                        <a:solidFill>
                          <a:srgbClr val="262626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3487691"/>
                  </a:ext>
                </a:extLst>
              </a:tr>
              <a:tr h="20057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00307</a:t>
                      </a:r>
                      <a:endParaRPr lang="en-US" sz="1000" dirty="0">
                        <a:solidFill>
                          <a:srgbClr val="262626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rgbClr val="262626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Lion Electric, All Electric Refuse Truck</a:t>
                      </a:r>
                      <a:endParaRPr lang="en-US" sz="1000" dirty="0">
                        <a:solidFill>
                          <a:srgbClr val="262626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36.52</a:t>
                      </a:r>
                      <a:endParaRPr lang="en-US" sz="1000" dirty="0">
                        <a:solidFill>
                          <a:srgbClr val="262626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5:04:22</a:t>
                      </a:r>
                      <a:endParaRPr lang="en-US" sz="1000" dirty="0">
                        <a:solidFill>
                          <a:srgbClr val="262626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1000" dirty="0">
                        <a:solidFill>
                          <a:srgbClr val="262626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2a</a:t>
                      </a:r>
                      <a:endParaRPr lang="en-US" sz="1000" dirty="0">
                        <a:solidFill>
                          <a:srgbClr val="262626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DEDICATED L2 CHARGING</a:t>
                      </a:r>
                      <a:endParaRPr lang="en-US" sz="1000" dirty="0">
                        <a:solidFill>
                          <a:srgbClr val="262626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087858"/>
                  </a:ext>
                </a:extLst>
              </a:tr>
              <a:tr h="20057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00312</a:t>
                      </a:r>
                      <a:endParaRPr lang="en-US" sz="1000" dirty="0">
                        <a:solidFill>
                          <a:srgbClr val="262626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solidFill>
                            <a:srgbClr val="262626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N/A, Figure 1 Estimates</a:t>
                      </a:r>
                      <a:endParaRPr lang="en-US" sz="1000" dirty="0">
                        <a:solidFill>
                          <a:srgbClr val="262626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21.39</a:t>
                      </a:r>
                      <a:endParaRPr lang="en-US" sz="1000" dirty="0">
                        <a:solidFill>
                          <a:srgbClr val="262626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2:58:15</a:t>
                      </a:r>
                      <a:endParaRPr lang="en-US" sz="1000" dirty="0">
                        <a:solidFill>
                          <a:srgbClr val="262626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1000" dirty="0">
                        <a:solidFill>
                          <a:srgbClr val="262626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2b</a:t>
                      </a:r>
                      <a:endParaRPr lang="en-US" sz="1000" dirty="0">
                        <a:solidFill>
                          <a:srgbClr val="262626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SHARED L2 CHARGING</a:t>
                      </a:r>
                      <a:endParaRPr lang="en-US" sz="1000" dirty="0">
                        <a:solidFill>
                          <a:srgbClr val="262626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5319454"/>
                  </a:ext>
                </a:extLst>
              </a:tr>
              <a:tr h="20057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00315</a:t>
                      </a:r>
                      <a:endParaRPr lang="en-US" sz="1000" dirty="0">
                        <a:solidFill>
                          <a:srgbClr val="262626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rgbClr val="262626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Kenworth, K370E Battery Electric Truck</a:t>
                      </a:r>
                      <a:endParaRPr lang="en-US" sz="1000" dirty="0">
                        <a:solidFill>
                          <a:srgbClr val="262626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19.35</a:t>
                      </a:r>
                      <a:endParaRPr lang="en-US" sz="1000" dirty="0">
                        <a:solidFill>
                          <a:srgbClr val="262626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2:41:14</a:t>
                      </a:r>
                      <a:endParaRPr lang="en-US" sz="1000" dirty="0">
                        <a:solidFill>
                          <a:srgbClr val="262626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1000" dirty="0">
                        <a:solidFill>
                          <a:srgbClr val="262626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3a</a:t>
                      </a:r>
                      <a:endParaRPr lang="en-US" sz="1000" dirty="0">
                        <a:solidFill>
                          <a:srgbClr val="262626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SHARED L2 CHARGING</a:t>
                      </a:r>
                      <a:endParaRPr lang="en-US" sz="1000" dirty="0">
                        <a:solidFill>
                          <a:srgbClr val="262626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4244932"/>
                  </a:ext>
                </a:extLst>
              </a:tr>
              <a:tr h="20057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00325</a:t>
                      </a:r>
                      <a:endParaRPr lang="en-US" sz="1000" dirty="0">
                        <a:solidFill>
                          <a:srgbClr val="262626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solidFill>
                            <a:srgbClr val="262626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N/A, Figure 1 Estimates</a:t>
                      </a:r>
                      <a:endParaRPr lang="en-US" sz="1000" dirty="0">
                        <a:solidFill>
                          <a:srgbClr val="262626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3.87</a:t>
                      </a:r>
                      <a:endParaRPr lang="en-US" sz="1000" dirty="0">
                        <a:solidFill>
                          <a:srgbClr val="262626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0:32:14</a:t>
                      </a:r>
                      <a:endParaRPr lang="en-US" sz="1000" dirty="0">
                        <a:solidFill>
                          <a:srgbClr val="262626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1000" dirty="0">
                        <a:solidFill>
                          <a:srgbClr val="262626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1000" dirty="0">
                        <a:solidFill>
                          <a:srgbClr val="262626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5-DAY CHARGING</a:t>
                      </a:r>
                      <a:endParaRPr lang="en-US" sz="1000" dirty="0">
                        <a:solidFill>
                          <a:srgbClr val="262626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0085037"/>
                  </a:ext>
                </a:extLst>
              </a:tr>
              <a:tr h="20057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00329</a:t>
                      </a:r>
                      <a:endParaRPr lang="en-US" sz="1000" dirty="0">
                        <a:solidFill>
                          <a:srgbClr val="262626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rgbClr val="262626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Kenworth, 270E Battery Electric Truck</a:t>
                      </a:r>
                      <a:endParaRPr lang="en-US" sz="1000" dirty="0">
                        <a:solidFill>
                          <a:srgbClr val="262626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4.53</a:t>
                      </a:r>
                      <a:endParaRPr lang="en-US" sz="1000" dirty="0">
                        <a:solidFill>
                          <a:srgbClr val="262626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0:37:47</a:t>
                      </a:r>
                      <a:endParaRPr lang="en-US" sz="1000" dirty="0">
                        <a:solidFill>
                          <a:srgbClr val="262626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1000" dirty="0">
                        <a:solidFill>
                          <a:srgbClr val="262626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1000" dirty="0">
                        <a:solidFill>
                          <a:srgbClr val="262626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5-DAY CHARGING</a:t>
                      </a:r>
                      <a:endParaRPr lang="en-US" sz="1000" dirty="0">
                        <a:solidFill>
                          <a:srgbClr val="262626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452270"/>
                  </a:ext>
                </a:extLst>
              </a:tr>
              <a:tr h="20057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00332</a:t>
                      </a:r>
                      <a:endParaRPr lang="en-US" sz="1000" dirty="0">
                        <a:solidFill>
                          <a:srgbClr val="262626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rgbClr val="262626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Kenworth, T680E Battery Electric Truck</a:t>
                      </a:r>
                      <a:endParaRPr lang="en-US" sz="1000" dirty="0">
                        <a:solidFill>
                          <a:srgbClr val="262626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47.82</a:t>
                      </a:r>
                      <a:endParaRPr lang="en-US" sz="1000" dirty="0">
                        <a:solidFill>
                          <a:srgbClr val="262626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6:38:28</a:t>
                      </a:r>
                      <a:endParaRPr lang="en-US" sz="1000" dirty="0">
                        <a:solidFill>
                          <a:srgbClr val="262626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1000" dirty="0">
                        <a:solidFill>
                          <a:srgbClr val="262626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3b</a:t>
                      </a:r>
                      <a:endParaRPr lang="en-US" sz="1000" dirty="0">
                        <a:solidFill>
                          <a:srgbClr val="262626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DEDICATED L2 CHARGING</a:t>
                      </a:r>
                      <a:endParaRPr lang="en-US" sz="1000" dirty="0">
                        <a:solidFill>
                          <a:srgbClr val="262626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3081140"/>
                  </a:ext>
                </a:extLst>
              </a:tr>
              <a:tr h="20057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00359</a:t>
                      </a:r>
                      <a:endParaRPr lang="en-US" sz="1000" dirty="0">
                        <a:solidFill>
                          <a:srgbClr val="262626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rgbClr val="262626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Kenworth, K370E Battery Electric Truck</a:t>
                      </a:r>
                      <a:endParaRPr lang="en-US" sz="1000" dirty="0">
                        <a:solidFill>
                          <a:srgbClr val="262626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17.25</a:t>
                      </a:r>
                      <a:endParaRPr lang="en-US" sz="1000" dirty="0">
                        <a:solidFill>
                          <a:srgbClr val="262626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2:23:44</a:t>
                      </a:r>
                      <a:endParaRPr lang="en-US" sz="1000" dirty="0">
                        <a:solidFill>
                          <a:srgbClr val="262626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1000" dirty="0">
                        <a:solidFill>
                          <a:srgbClr val="262626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4a</a:t>
                      </a:r>
                      <a:endParaRPr lang="en-US" sz="1000" dirty="0">
                        <a:solidFill>
                          <a:srgbClr val="262626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SHARED L2 CHARGING</a:t>
                      </a:r>
                      <a:endParaRPr lang="en-US" sz="1000" dirty="0">
                        <a:solidFill>
                          <a:srgbClr val="262626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3508130"/>
                  </a:ext>
                </a:extLst>
              </a:tr>
              <a:tr h="20057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03232</a:t>
                      </a:r>
                      <a:endParaRPr lang="en-US" sz="1000" dirty="0">
                        <a:solidFill>
                          <a:srgbClr val="262626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rgbClr val="262626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Workhorse, C650 Battery Electric Step Van</a:t>
                      </a:r>
                      <a:endParaRPr lang="en-US" sz="1000" dirty="0">
                        <a:solidFill>
                          <a:srgbClr val="262626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38.50</a:t>
                      </a:r>
                      <a:endParaRPr lang="en-US" sz="1000" dirty="0">
                        <a:solidFill>
                          <a:srgbClr val="262626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5:20:50</a:t>
                      </a:r>
                      <a:endParaRPr lang="en-US" sz="1000" dirty="0">
                        <a:solidFill>
                          <a:srgbClr val="262626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1000" dirty="0">
                        <a:solidFill>
                          <a:srgbClr val="262626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4b</a:t>
                      </a:r>
                      <a:endParaRPr lang="en-US" sz="1000" dirty="0">
                        <a:solidFill>
                          <a:srgbClr val="262626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DEDICATED L2 CHARGING</a:t>
                      </a:r>
                      <a:endParaRPr lang="en-US" sz="1000" dirty="0">
                        <a:solidFill>
                          <a:srgbClr val="262626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0626568"/>
                  </a:ext>
                </a:extLst>
              </a:tr>
              <a:tr h="41368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07130</a:t>
                      </a:r>
                      <a:endParaRPr lang="en-US" sz="1000" dirty="0">
                        <a:solidFill>
                          <a:srgbClr val="262626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BD5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rgbClr val="262626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Motiv Power Systems, Ford E-450, Work Truck</a:t>
                      </a:r>
                      <a:endParaRPr lang="en-US" sz="1000" dirty="0">
                        <a:solidFill>
                          <a:srgbClr val="262626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35.34</a:t>
                      </a:r>
                      <a:endParaRPr lang="en-US" sz="1000" dirty="0">
                        <a:solidFill>
                          <a:srgbClr val="262626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USE A DCFC</a:t>
                      </a:r>
                      <a:endParaRPr lang="en-US" sz="1000" dirty="0">
                        <a:solidFill>
                          <a:srgbClr val="262626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0:41:35</a:t>
                      </a:r>
                      <a:endParaRPr lang="en-US" sz="1000" dirty="0">
                        <a:solidFill>
                          <a:srgbClr val="262626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DCFC – 1</a:t>
                      </a:r>
                      <a:endParaRPr lang="en-US" sz="1000" dirty="0">
                        <a:solidFill>
                          <a:srgbClr val="262626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DEDICATED DCFC</a:t>
                      </a:r>
                      <a:endParaRPr lang="en-US" sz="1000" dirty="0">
                        <a:solidFill>
                          <a:srgbClr val="262626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7D3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9406923"/>
                  </a:ext>
                </a:extLst>
              </a:tr>
              <a:tr h="41368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07231</a:t>
                      </a:r>
                      <a:endParaRPr lang="en-US" sz="1000" dirty="0">
                        <a:solidFill>
                          <a:srgbClr val="262626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rgbClr val="262626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Motiv Power Systems, Ford E-450, Box Truck</a:t>
                      </a:r>
                      <a:endParaRPr lang="en-US" sz="1000" dirty="0">
                        <a:solidFill>
                          <a:srgbClr val="262626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2.85</a:t>
                      </a:r>
                      <a:endParaRPr lang="en-US" sz="1000" dirty="0">
                        <a:solidFill>
                          <a:srgbClr val="262626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0:23:46</a:t>
                      </a:r>
                      <a:endParaRPr lang="en-US" sz="1000" dirty="0">
                        <a:solidFill>
                          <a:srgbClr val="262626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1000" dirty="0">
                        <a:solidFill>
                          <a:srgbClr val="262626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1000" dirty="0">
                        <a:solidFill>
                          <a:srgbClr val="262626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5-DAY CHARGING</a:t>
                      </a:r>
                      <a:endParaRPr lang="en-US" sz="1000" dirty="0">
                        <a:solidFill>
                          <a:srgbClr val="262626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1625166"/>
                  </a:ext>
                </a:extLst>
              </a:tr>
              <a:tr h="41368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08207</a:t>
                      </a:r>
                      <a:endParaRPr lang="en-US" sz="1000" dirty="0">
                        <a:solidFill>
                          <a:srgbClr val="262626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rgbClr val="262626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Motiv Power Systems, Ford E-450, Flat Bed Dump</a:t>
                      </a:r>
                      <a:endParaRPr lang="en-US" sz="1000" dirty="0">
                        <a:solidFill>
                          <a:srgbClr val="262626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25.33</a:t>
                      </a:r>
                      <a:endParaRPr lang="en-US" sz="1000" dirty="0">
                        <a:solidFill>
                          <a:srgbClr val="262626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3:31:03</a:t>
                      </a:r>
                      <a:endParaRPr lang="en-US" sz="1000" dirty="0">
                        <a:solidFill>
                          <a:srgbClr val="262626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1000" dirty="0">
                        <a:solidFill>
                          <a:srgbClr val="262626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5a</a:t>
                      </a:r>
                      <a:endParaRPr lang="en-US" sz="1000" dirty="0">
                        <a:solidFill>
                          <a:srgbClr val="262626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SHARED L2 CHARGING</a:t>
                      </a:r>
                      <a:endParaRPr lang="en-US" sz="1000" dirty="0">
                        <a:solidFill>
                          <a:srgbClr val="262626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5620634"/>
                  </a:ext>
                </a:extLst>
              </a:tr>
              <a:tr h="20057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08214</a:t>
                      </a:r>
                      <a:endParaRPr lang="en-US" sz="1000" dirty="0">
                        <a:solidFill>
                          <a:srgbClr val="262626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rgbClr val="262626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Kenworth, K270E Battery Electric Truck</a:t>
                      </a:r>
                      <a:endParaRPr lang="en-US" sz="1000" dirty="0">
                        <a:solidFill>
                          <a:srgbClr val="262626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43.95</a:t>
                      </a:r>
                      <a:endParaRPr lang="en-US" sz="1000" dirty="0">
                        <a:solidFill>
                          <a:srgbClr val="262626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6:06:15</a:t>
                      </a:r>
                      <a:endParaRPr lang="en-US" sz="1000" dirty="0">
                        <a:solidFill>
                          <a:srgbClr val="262626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1000" dirty="0">
                        <a:solidFill>
                          <a:srgbClr val="262626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5b</a:t>
                      </a:r>
                      <a:endParaRPr lang="en-US" sz="1000" dirty="0">
                        <a:solidFill>
                          <a:srgbClr val="262626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DEDICATED L2 CHARGING</a:t>
                      </a:r>
                      <a:endParaRPr lang="en-US" sz="1000" dirty="0">
                        <a:solidFill>
                          <a:srgbClr val="262626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8353508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4DA56D24-5DE2-AC7F-90D3-5ABD4E165BC3}"/>
              </a:ext>
            </a:extLst>
          </p:cNvPr>
          <p:cNvSpPr txBox="1"/>
          <p:nvPr/>
        </p:nvSpPr>
        <p:spPr>
          <a:xfrm>
            <a:off x="519764" y="6360754"/>
            <a:ext cx="1073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Determine what type of charging fits your needs based on your energy consumption and response requirements.          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14431704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900D0D-4E5C-4C1A-A6F2-055DA42D48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C000"/>
                </a:solidFill>
              </a:rPr>
              <a:t>Site Assessment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530702E-E379-98D6-FFF8-CA67FE7454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0072" y="1215456"/>
            <a:ext cx="4425215" cy="5727071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F0A9EA9-7DA6-A3F9-3F8C-144E0A2475C7}"/>
              </a:ext>
            </a:extLst>
          </p:cNvPr>
          <p:cNvSpPr txBox="1">
            <a:spLocks/>
          </p:cNvSpPr>
          <p:nvPr/>
        </p:nvSpPr>
        <p:spPr>
          <a:xfrm>
            <a:off x="1326997" y="2428539"/>
            <a:ext cx="5259623" cy="3300907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/>
              <a:buNone/>
              <a:defRPr sz="18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0" scaled="1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/>
              <a:buNone/>
              <a:defRPr sz="1600" kern="1200" cap="small">
                <a:solidFill>
                  <a:schemeClr val="tx1">
                    <a:tint val="75000"/>
                  </a:schemeClr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/>
              <a:buNone/>
              <a:defRPr sz="1400" kern="1200" cap="small">
                <a:solidFill>
                  <a:schemeClr val="tx1">
                    <a:tint val="75000"/>
                  </a:schemeClr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/>
              <a:buNone/>
              <a:defRPr sz="1400" kern="1200" cap="small">
                <a:solidFill>
                  <a:schemeClr val="tx1">
                    <a:tint val="75000"/>
                  </a:schemeClr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/>
              <a:buNone/>
              <a:defRPr sz="1200" kern="1200" cap="small">
                <a:solidFill>
                  <a:schemeClr val="tx1">
                    <a:tint val="75000"/>
                  </a:schemeClr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/>
              <a:buNone/>
              <a:defRPr sz="1100" kern="1200" cap="small">
                <a:solidFill>
                  <a:schemeClr val="tx1">
                    <a:tint val="75000"/>
                  </a:schemeClr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/>
              <a:buNone/>
              <a:defRPr sz="1100" kern="1200" cap="small">
                <a:solidFill>
                  <a:schemeClr val="tx1">
                    <a:tint val="75000"/>
                  </a:schemeClr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/>
              <a:buNone/>
              <a:defRPr sz="1100" kern="1200" cap="small">
                <a:solidFill>
                  <a:schemeClr val="tx1">
                    <a:tint val="75000"/>
                  </a:schemeClr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None/>
              <a:defRPr sz="1100" kern="1200" cap="small">
                <a:solidFill>
                  <a:schemeClr val="tx1">
                    <a:tint val="75000"/>
                  </a:schemeClr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914400" lvl="1" indent="-457200" algn="l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accent1"/>
                </a:solidFill>
              </a:rPr>
              <a:t>Accessibility </a:t>
            </a:r>
          </a:p>
          <a:p>
            <a:pPr marL="914400" lvl="1" indent="-457200" algn="l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accent1"/>
                </a:solidFill>
              </a:rPr>
              <a:t>Power supply</a:t>
            </a:r>
          </a:p>
          <a:p>
            <a:pPr marL="914400" lvl="1" indent="-457200" algn="l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accent1"/>
                </a:solidFill>
              </a:rPr>
              <a:t>Owned/Leased Building</a:t>
            </a:r>
          </a:p>
          <a:p>
            <a:pPr marL="914400" lvl="1" indent="-457200" algn="l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accent1"/>
                </a:solidFill>
              </a:rPr>
              <a:t>Estimated time at facility (dwell)</a:t>
            </a:r>
          </a:p>
          <a:p>
            <a:pPr marL="914400" lvl="1" indent="-457200" algn="l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accent1"/>
                </a:solidFill>
              </a:rPr>
              <a:t>Permitting requirements</a:t>
            </a:r>
          </a:p>
          <a:p>
            <a:pPr marL="914400" lvl="1" indent="-457200" algn="l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accent1"/>
                </a:solidFill>
              </a:rPr>
              <a:t>Type of use (fleet/public)</a:t>
            </a:r>
          </a:p>
        </p:txBody>
      </p:sp>
    </p:spTree>
    <p:extLst>
      <p:ext uri="{BB962C8B-B14F-4D97-AF65-F5344CB8AC3E}">
        <p14:creationId xmlns:p14="http://schemas.microsoft.com/office/powerpoint/2010/main" val="21473496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900D0D-4E5C-4C1A-A6F2-055DA42D48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C000"/>
                </a:solidFill>
              </a:rPr>
              <a:t>Charger Infrastructure</a:t>
            </a:r>
          </a:p>
        </p:txBody>
      </p:sp>
      <p:pic>
        <p:nvPicPr>
          <p:cNvPr id="3" name="Picture 2" descr="Diagram, schematic&#10;&#10;Description automatically generated">
            <a:extLst>
              <a:ext uri="{FF2B5EF4-FFF2-40B4-BE49-F238E27FC236}">
                <a16:creationId xmlns:a16="http://schemas.microsoft.com/office/drawing/2014/main" id="{D43B67A3-2197-892F-286D-B580DAED69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276" b="60523"/>
          <a:stretch/>
        </p:blipFill>
        <p:spPr>
          <a:xfrm>
            <a:off x="4490327" y="1811478"/>
            <a:ext cx="7297271" cy="379330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4" name="Content Placeholder 6">
            <a:extLst>
              <a:ext uri="{FF2B5EF4-FFF2-40B4-BE49-F238E27FC236}">
                <a16:creationId xmlns:a16="http://schemas.microsoft.com/office/drawing/2014/main" id="{DA9BDBDD-34E4-84A0-915D-909088178A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1619" y="2432785"/>
            <a:ext cx="2812983" cy="461403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Once you know what type of charger, determine where the infrastructure will be best suited.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05DED1E-910F-6876-9B45-0D53533FD1A4}"/>
              </a:ext>
            </a:extLst>
          </p:cNvPr>
          <p:cNvCxnSpPr/>
          <p:nvPr/>
        </p:nvCxnSpPr>
        <p:spPr>
          <a:xfrm>
            <a:off x="8912994" y="1811478"/>
            <a:ext cx="0" cy="3793308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366925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900D0D-4E5C-4C1A-A6F2-055DA42D48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C000"/>
                </a:solidFill>
              </a:rPr>
              <a:t>Infrastructure Challenges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BE09475-1061-52D1-C2D6-8B4139F0E4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0136" y="1500541"/>
            <a:ext cx="2885195" cy="197756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FD08A4B-5C7A-1274-B41D-C71C319B8E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0531" y="1500541"/>
            <a:ext cx="2885195" cy="192845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3C62094-42FE-F89C-354D-8C13E40790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86671" y="1500541"/>
            <a:ext cx="2885195" cy="192845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F300DDB-2464-0A14-1101-F079A366CA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39198" y="4505386"/>
            <a:ext cx="3532266" cy="146898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8A1C93D-1E61-05B5-71FD-2C5191E98AB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89943" y="4513784"/>
            <a:ext cx="3532266" cy="14689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84452FF-373A-41E5-5141-EA83A1E8FBC3}"/>
              </a:ext>
            </a:extLst>
          </p:cNvPr>
          <p:cNvSpPr txBox="1"/>
          <p:nvPr/>
        </p:nvSpPr>
        <p:spPr>
          <a:xfrm>
            <a:off x="1036436" y="6136373"/>
            <a:ext cx="493779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Voltage / Amperage Underground Vaults = Expensive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C916D58-FDAF-CFAF-98B2-0B307374936F}"/>
              </a:ext>
            </a:extLst>
          </p:cNvPr>
          <p:cNvSpPr txBox="1"/>
          <p:nvPr/>
        </p:nvSpPr>
        <p:spPr>
          <a:xfrm>
            <a:off x="7051127" y="6136373"/>
            <a:ext cx="327108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Charging Equipment Protection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5213A40-BC2C-884E-2595-4A4E5E2FFDAF}"/>
              </a:ext>
            </a:extLst>
          </p:cNvPr>
          <p:cNvSpPr txBox="1"/>
          <p:nvPr/>
        </p:nvSpPr>
        <p:spPr>
          <a:xfrm>
            <a:off x="478575" y="3596305"/>
            <a:ext cx="316831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Long Runs of Trenching = Expensive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1A35898-75BB-7D99-4F2A-A8B3A76BE753}"/>
              </a:ext>
            </a:extLst>
          </p:cNvPr>
          <p:cNvSpPr txBox="1"/>
          <p:nvPr/>
        </p:nvSpPr>
        <p:spPr>
          <a:xfrm>
            <a:off x="4550940" y="3596305"/>
            <a:ext cx="349671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Reduced Parking - During Construction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BCE9993-1B59-BF4B-3A4D-69EF3D13E31A}"/>
              </a:ext>
            </a:extLst>
          </p:cNvPr>
          <p:cNvSpPr txBox="1"/>
          <p:nvPr/>
        </p:nvSpPr>
        <p:spPr>
          <a:xfrm>
            <a:off x="8756076" y="3596305"/>
            <a:ext cx="274638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Reduce Parking – Permanent</a:t>
            </a:r>
          </a:p>
        </p:txBody>
      </p:sp>
    </p:spTree>
    <p:extLst>
      <p:ext uri="{BB962C8B-B14F-4D97-AF65-F5344CB8AC3E}">
        <p14:creationId xmlns:p14="http://schemas.microsoft.com/office/powerpoint/2010/main" val="13940628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900D0D-4E5C-4C1A-A6F2-055DA42D48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C000"/>
                </a:solidFill>
              </a:rPr>
              <a:t>Upfitting Auxiliary Power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090F67-1460-9F25-DD13-D76389114E6F}"/>
              </a:ext>
            </a:extLst>
          </p:cNvPr>
          <p:cNvSpPr txBox="1">
            <a:spLocks/>
          </p:cNvSpPr>
          <p:nvPr/>
        </p:nvSpPr>
        <p:spPr>
          <a:xfrm>
            <a:off x="624983" y="1946040"/>
            <a:ext cx="7582530" cy="2873282"/>
          </a:xfrm>
          <a:prstGeom prst="rect">
            <a:avLst/>
          </a:prstGeom>
        </p:spPr>
        <p:txBody>
          <a:bodyPr/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Tx/>
              <a:buNone/>
            </a:pPr>
            <a:r>
              <a:rPr lang="en-US" b="1" dirty="0">
                <a:solidFill>
                  <a:schemeClr val="accent1"/>
                </a:solidFill>
              </a:rPr>
              <a:t>  Self-contained auxiliary power units as an option.</a:t>
            </a:r>
          </a:p>
          <a:p>
            <a:pPr lvl="1">
              <a:buClr>
                <a:schemeClr val="bg2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1"/>
                </a:solidFill>
              </a:rPr>
              <a:t>How do you charge them?</a:t>
            </a:r>
          </a:p>
          <a:p>
            <a:pPr lvl="2">
              <a:buClr>
                <a:schemeClr val="bg2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1"/>
                </a:solidFill>
              </a:rPr>
              <a:t>Additional charging infrastructure needed?</a:t>
            </a:r>
          </a:p>
          <a:p>
            <a:pPr lvl="3">
              <a:buClr>
                <a:schemeClr val="bg2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1"/>
                </a:solidFill>
              </a:rPr>
              <a:t>Charge the vehicle first and then charge an auxiliary power unit</a:t>
            </a:r>
            <a:r>
              <a:rPr lang="en-US" sz="2000" b="1" dirty="0">
                <a:solidFill>
                  <a:schemeClr val="accent1"/>
                </a:solidFill>
              </a:rPr>
              <a:t>?</a:t>
            </a:r>
          </a:p>
          <a:p>
            <a:pPr lvl="1">
              <a:buClr>
                <a:schemeClr val="bg2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accent1"/>
                </a:solidFill>
              </a:rPr>
              <a:t>Is the design compatible with the truck chassis?</a:t>
            </a:r>
          </a:p>
          <a:p>
            <a:pPr lvl="2">
              <a:buClr>
                <a:schemeClr val="bg2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1"/>
                </a:solidFill>
              </a:rPr>
              <a:t>Where can it be mounted?</a:t>
            </a:r>
          </a:p>
          <a:p>
            <a:pPr lvl="3">
              <a:buClr>
                <a:schemeClr val="bg2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1"/>
                </a:solidFill>
              </a:rPr>
              <a:t>Above, between, outside or underneath frame rails?</a:t>
            </a:r>
          </a:p>
          <a:p>
            <a:pPr lvl="3">
              <a:buClr>
                <a:schemeClr val="bg2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1"/>
                </a:solidFill>
              </a:rPr>
              <a:t>Within a body compartment?</a:t>
            </a:r>
          </a:p>
          <a:p>
            <a:pPr lvl="4">
              <a:buClr>
                <a:schemeClr val="bg2">
                  <a:lumMod val="50000"/>
                </a:schemeClr>
              </a:buClr>
              <a:buFont typeface="Arial" panose="020B0604020202020204" pitchFamily="34" charset="0"/>
              <a:buChar char="•"/>
            </a:pPr>
            <a:endParaRPr lang="en-US" dirty="0">
              <a:solidFill>
                <a:schemeClr val="accent1"/>
              </a:solidFill>
            </a:endParaRPr>
          </a:p>
          <a:p>
            <a:pPr lvl="1">
              <a:buClrTx/>
              <a:buFont typeface="Arial" panose="020B0604020202020204" pitchFamily="34" charset="0"/>
              <a:buChar char="•"/>
            </a:pPr>
            <a:endParaRPr lang="en-US" dirty="0">
              <a:solidFill>
                <a:schemeClr val="accent1"/>
              </a:solidFill>
            </a:endParaRPr>
          </a:p>
          <a:p>
            <a:pPr marL="0" indent="0">
              <a:buFont typeface="Calibri" panose="020F0502020204030204" pitchFamily="34" charset="0"/>
              <a:buNone/>
            </a:pPr>
            <a:endParaRPr lang="en-US" dirty="0">
              <a:solidFill>
                <a:schemeClr val="accent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8B61BEC-2D9E-FE2A-55C6-B64C38B5A6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59240" y="2224714"/>
            <a:ext cx="2060627" cy="272514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063D045-2B60-249F-ECB2-8CA062F219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8187" y="4274159"/>
            <a:ext cx="3023878" cy="2280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9033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900D0D-4E5C-4C1A-A6F2-055DA42D48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385" y="7673"/>
            <a:ext cx="11632491" cy="1325563"/>
          </a:xfrm>
        </p:spPr>
        <p:txBody>
          <a:bodyPr/>
          <a:lstStyle/>
          <a:p>
            <a:r>
              <a:rPr lang="en-US" dirty="0">
                <a:solidFill>
                  <a:srgbClr val="FFC000"/>
                </a:solidFill>
              </a:rPr>
              <a:t>Temporary Charging and Back Up Power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20DC812-2086-9785-D5F2-A1619BB4D7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386" y="1577259"/>
            <a:ext cx="3269123" cy="1929319"/>
          </a:xfrm>
          <a:prstGeom prst="rect">
            <a:avLst/>
          </a:prstGeom>
          <a:effectLst>
            <a:outerShdw blurRad="190500" dist="50800" dir="5400000" algn="ctr" rotWithShape="0">
              <a:schemeClr val="tx1">
                <a:alpha val="70000"/>
              </a:scheme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87C0BA6-F2BA-D809-E47C-8B272321FC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7663" y="2307954"/>
            <a:ext cx="4438012" cy="1201894"/>
          </a:xfrm>
          <a:prstGeom prst="rect">
            <a:avLst/>
          </a:prstGeom>
          <a:effectLst>
            <a:outerShdw blurRad="190500" dist="50800" dir="5400000" algn="ctr" rotWithShape="0">
              <a:srgbClr val="000000">
                <a:alpha val="70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383938D-0D21-CB44-A45A-EA8458A768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68917" y="1994583"/>
            <a:ext cx="2321342" cy="1511995"/>
          </a:xfrm>
          <a:prstGeom prst="rect">
            <a:avLst/>
          </a:prstGeom>
          <a:effectLst>
            <a:outerShdw blurRad="190500" dist="50800" dir="5400000" algn="ctr" rotWithShape="0">
              <a:srgbClr val="000000">
                <a:alpha val="70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34C674A-D426-F7F2-DAB5-557377EE42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0182" y="4144137"/>
            <a:ext cx="3269122" cy="1922841"/>
          </a:xfrm>
          <a:prstGeom prst="rect">
            <a:avLst/>
          </a:prstGeom>
          <a:effectLst>
            <a:outerShdw blurRad="190500" dist="50800" dir="5400000" algn="ctr" rotWithShape="0">
              <a:srgbClr val="000000">
                <a:alpha val="70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1FFB9E0-B1B8-3637-643E-19C3C64AA41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42206" y="4460221"/>
            <a:ext cx="5226130" cy="1606757"/>
          </a:xfrm>
          <a:prstGeom prst="rect">
            <a:avLst/>
          </a:prstGeom>
          <a:effectLst>
            <a:outerShdw blurRad="190500" dist="50800" dir="5400000" algn="ctr" rotWithShape="0">
              <a:srgbClr val="000000">
                <a:alpha val="70000"/>
              </a:srgb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E0833B4-795E-EA95-9A19-474796683119}"/>
              </a:ext>
            </a:extLst>
          </p:cNvPr>
          <p:cNvSpPr txBox="1"/>
          <p:nvPr/>
        </p:nvSpPr>
        <p:spPr>
          <a:xfrm>
            <a:off x="753883" y="3626765"/>
            <a:ext cx="255213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Battery Trailer Charging Station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2216083-2822-908C-A6A8-F5D029DE2CA5}"/>
              </a:ext>
            </a:extLst>
          </p:cNvPr>
          <p:cNvSpPr txBox="1"/>
          <p:nvPr/>
        </p:nvSpPr>
        <p:spPr>
          <a:xfrm>
            <a:off x="4567651" y="3638717"/>
            <a:ext cx="379803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Propane Powered Generator Charging Station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141C212-EC06-FADC-5CE1-7CBB9A65243C}"/>
              </a:ext>
            </a:extLst>
          </p:cNvPr>
          <p:cNvSpPr txBox="1"/>
          <p:nvPr/>
        </p:nvSpPr>
        <p:spPr>
          <a:xfrm>
            <a:off x="9138128" y="3638717"/>
            <a:ext cx="255213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Mobile Onsite Charging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7F20FBF-29C1-AE8A-0C43-DBACBB4A8DD6}"/>
              </a:ext>
            </a:extLst>
          </p:cNvPr>
          <p:cNvSpPr txBox="1"/>
          <p:nvPr/>
        </p:nvSpPr>
        <p:spPr>
          <a:xfrm>
            <a:off x="1127203" y="6252966"/>
            <a:ext cx="289507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Solar Powered Charging Station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7CB381D-B6EA-A604-90CB-E35DEC3D3D09}"/>
              </a:ext>
            </a:extLst>
          </p:cNvPr>
          <p:cNvSpPr txBox="1"/>
          <p:nvPr/>
        </p:nvSpPr>
        <p:spPr>
          <a:xfrm>
            <a:off x="6096000" y="6193849"/>
            <a:ext cx="451854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Hydrogen Fuel Cell Generator Microgrid Charging Station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59CD7B15-D95C-0EF0-2CD2-55ECD84701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93213" y="1278292"/>
            <a:ext cx="3878550" cy="398589"/>
          </a:xfrm>
        </p:spPr>
        <p:txBody>
          <a:bodyPr>
            <a:noAutofit/>
          </a:bodyPr>
          <a:lstStyle/>
          <a:p>
            <a:pPr marL="0" indent="0">
              <a:lnSpc>
                <a:spcPct val="128000"/>
              </a:lnSpc>
              <a:buClr>
                <a:schemeClr val="accent2"/>
              </a:buClr>
              <a:buNone/>
            </a:pPr>
            <a:r>
              <a:rPr lang="en-US" sz="1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Cost Ranges of $90K to $12M </a:t>
            </a:r>
            <a:endParaRPr lang="en-US" sz="18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64525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900D0D-4E5C-4C1A-A6F2-055DA42D48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C000"/>
                </a:solidFill>
              </a:rPr>
              <a:t>Ongoing Maintenance and Repair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CBAB1E2-818C-2D5C-7A16-622CC1409A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11" b="20171"/>
          <a:stretch/>
        </p:blipFill>
        <p:spPr>
          <a:xfrm>
            <a:off x="8354338" y="3454018"/>
            <a:ext cx="3263842" cy="28420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1A2A627-C897-BDB7-8719-1D0F15E21B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2145" y="2547388"/>
            <a:ext cx="3233721" cy="23276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1A58E40-5F52-D20A-ABA7-3DBBDFD9B1D5}"/>
              </a:ext>
            </a:extLst>
          </p:cNvPr>
          <p:cNvSpPr txBox="1">
            <a:spLocks/>
          </p:cNvSpPr>
          <p:nvPr/>
        </p:nvSpPr>
        <p:spPr>
          <a:xfrm>
            <a:off x="400565" y="2547388"/>
            <a:ext cx="4777827" cy="339729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/>
              <a:buNone/>
              <a:defRPr sz="18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0" scaled="1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/>
              <a:buNone/>
              <a:defRPr sz="1600" kern="1200" cap="small">
                <a:solidFill>
                  <a:schemeClr val="tx1">
                    <a:tint val="75000"/>
                  </a:schemeClr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/>
              <a:buNone/>
              <a:defRPr sz="1400" kern="1200" cap="small">
                <a:solidFill>
                  <a:schemeClr val="tx1">
                    <a:tint val="75000"/>
                  </a:schemeClr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/>
              <a:buNone/>
              <a:defRPr sz="1400" kern="1200" cap="small">
                <a:solidFill>
                  <a:schemeClr val="tx1">
                    <a:tint val="75000"/>
                  </a:schemeClr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/>
              <a:buNone/>
              <a:defRPr sz="1200" kern="1200" cap="small">
                <a:solidFill>
                  <a:schemeClr val="tx1">
                    <a:tint val="75000"/>
                  </a:schemeClr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/>
              <a:buNone/>
              <a:defRPr sz="1100" kern="1200" cap="small">
                <a:solidFill>
                  <a:schemeClr val="tx1">
                    <a:tint val="75000"/>
                  </a:schemeClr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/>
              <a:buNone/>
              <a:defRPr sz="1100" kern="1200" cap="small">
                <a:solidFill>
                  <a:schemeClr val="tx1">
                    <a:tint val="75000"/>
                  </a:schemeClr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/>
              <a:buNone/>
              <a:defRPr sz="1100" kern="1200" cap="small">
                <a:solidFill>
                  <a:schemeClr val="tx1">
                    <a:tint val="75000"/>
                  </a:schemeClr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None/>
              <a:defRPr sz="1100" kern="1200" cap="small">
                <a:solidFill>
                  <a:schemeClr val="tx1">
                    <a:tint val="75000"/>
                  </a:schemeClr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914400" lvl="1" indent="-457200" algn="l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accent1"/>
                </a:solidFill>
              </a:rPr>
              <a:t>Budget for repairs to circuit breakers, electrical cord failures, and other unexpected maintenance items </a:t>
            </a:r>
          </a:p>
          <a:p>
            <a:pPr marL="914400" lvl="1" indent="-457200" algn="l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accent1"/>
                </a:solidFill>
              </a:rPr>
              <a:t>Review operational costs</a:t>
            </a:r>
          </a:p>
        </p:txBody>
      </p:sp>
    </p:spTree>
    <p:extLst>
      <p:ext uri="{BB962C8B-B14F-4D97-AF65-F5344CB8AC3E}">
        <p14:creationId xmlns:p14="http://schemas.microsoft.com/office/powerpoint/2010/main" val="33961609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900D0D-4E5C-4C1A-A6F2-055DA42D48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C000"/>
                </a:solidFill>
              </a:rPr>
              <a:t>Large EV Fleet Requirements in Perspective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0523E0A-E87E-6E36-244B-02ACF5DE36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9727" y="1447624"/>
            <a:ext cx="9143999" cy="4808797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/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5DB6D1A-2C74-67E8-5AF6-B9A39B967BA6}"/>
              </a:ext>
            </a:extLst>
          </p:cNvPr>
          <p:cNvSpPr txBox="1"/>
          <p:nvPr/>
        </p:nvSpPr>
        <p:spPr>
          <a:xfrm>
            <a:off x="1222550" y="6370809"/>
            <a:ext cx="97468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* Varies between 350 and 750 homes per MW depending on location in the US and size of the homes.</a:t>
            </a:r>
          </a:p>
        </p:txBody>
      </p:sp>
    </p:spTree>
    <p:extLst>
      <p:ext uri="{BB962C8B-B14F-4D97-AF65-F5344CB8AC3E}">
        <p14:creationId xmlns:p14="http://schemas.microsoft.com/office/powerpoint/2010/main" val="40938342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6F05D5-53DC-43AE-BAE9-6E7A12829A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6766"/>
            <a:ext cx="9144000" cy="1848129"/>
          </a:xfrm>
        </p:spPr>
        <p:txBody>
          <a:bodyPr/>
          <a:lstStyle/>
          <a:p>
            <a:r>
              <a:rPr lang="en-US" b="1" dirty="0">
                <a:solidFill>
                  <a:schemeClr val="accent4"/>
                </a:solidFill>
              </a:rPr>
              <a:t>Questions?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7BB9078-38B7-DF4B-A59A-06695735510B}"/>
              </a:ext>
            </a:extLst>
          </p:cNvPr>
          <p:cNvSpPr txBox="1"/>
          <p:nvPr/>
        </p:nvSpPr>
        <p:spPr>
          <a:xfrm>
            <a:off x="716875" y="4445702"/>
            <a:ext cx="433638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For more information:</a:t>
            </a:r>
          </a:p>
          <a:p>
            <a:r>
              <a:rPr lang="en-US" sz="2400" dirty="0">
                <a:solidFill>
                  <a:schemeClr val="accent1"/>
                </a:solidFill>
              </a:rPr>
              <a:t>David Renschler, CPFP</a:t>
            </a:r>
          </a:p>
          <a:p>
            <a:r>
              <a:rPr lang="en-US" sz="2400" dirty="0">
                <a:solidFill>
                  <a:schemeClr val="accent1"/>
                </a:solidFill>
              </a:rPr>
              <a:t>Fleet Manager, City of Fairfield</a:t>
            </a:r>
          </a:p>
          <a:p>
            <a:r>
              <a:rPr lang="en-US" sz="2400" dirty="0">
                <a:solidFill>
                  <a:schemeClr val="accent1"/>
                </a:solidFill>
              </a:rPr>
              <a:t>Tel: 707-428-7414</a:t>
            </a:r>
          </a:p>
          <a:p>
            <a:r>
              <a:rPr lang="en-US" sz="2400" dirty="0">
                <a:solidFill>
                  <a:schemeClr val="accent1"/>
                </a:solidFill>
              </a:rPr>
              <a:t>drenschler@fairfield.ca.gov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0CF1554-19E5-BDCA-420C-6995A4601B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2590" y="2592295"/>
            <a:ext cx="3346819" cy="167341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C42A8D0-DD97-6DE2-D3EF-35560E9004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69641" y="4752075"/>
            <a:ext cx="1512977" cy="1695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05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802142-8429-1990-EFAD-BFF6CACA9A6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94" t="648" r="6339"/>
          <a:stretch/>
        </p:blipFill>
        <p:spPr>
          <a:xfrm>
            <a:off x="510139" y="1771047"/>
            <a:ext cx="10414535" cy="4430041"/>
          </a:xfrm>
          <a:prstGeom prst="rect">
            <a:avLst/>
          </a:prstGeom>
          <a:noFill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1900D0D-4E5C-4C1A-A6F2-055DA42D48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521" y="7673"/>
            <a:ext cx="11749413" cy="1325563"/>
          </a:xfrm>
        </p:spPr>
        <p:txBody>
          <a:bodyPr/>
          <a:lstStyle/>
          <a:p>
            <a:r>
              <a:rPr lang="en-US" dirty="0">
                <a:solidFill>
                  <a:srgbClr val="FFC000"/>
                </a:solidFill>
              </a:rPr>
              <a:t>Internal and External Group Collaboration Required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D734798-7131-5D42-777E-60D267F54B73}"/>
              </a:ext>
            </a:extLst>
          </p:cNvPr>
          <p:cNvSpPr/>
          <p:nvPr/>
        </p:nvSpPr>
        <p:spPr>
          <a:xfrm>
            <a:off x="10924674" y="1771047"/>
            <a:ext cx="1267326" cy="7218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2149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900D0D-4E5C-4C1A-A6F2-055DA42D48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530" y="-12032"/>
            <a:ext cx="11749413" cy="1325563"/>
          </a:xfrm>
        </p:spPr>
        <p:txBody>
          <a:bodyPr/>
          <a:lstStyle/>
          <a:p>
            <a:r>
              <a:rPr lang="en-US" dirty="0">
                <a:solidFill>
                  <a:srgbClr val="FFC000"/>
                </a:solidFill>
              </a:rPr>
              <a:t>Gather Data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DA2D0ED-00F2-6BF4-4549-7D98147FBA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600348"/>
            <a:ext cx="4901609" cy="3974937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500B5F3-76DE-9F8A-BD91-BAFD8DDA3317}"/>
              </a:ext>
            </a:extLst>
          </p:cNvPr>
          <p:cNvSpPr txBox="1"/>
          <p:nvPr/>
        </p:nvSpPr>
        <p:spPr>
          <a:xfrm>
            <a:off x="1068800" y="1729995"/>
            <a:ext cx="3812457" cy="423992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indent="-2286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/>
                </a:solidFill>
              </a:rPr>
              <a:t>What do you use now?</a:t>
            </a:r>
          </a:p>
          <a:p>
            <a:pPr indent="-2286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/>
                </a:solidFill>
              </a:rPr>
              <a:t>How much do you use that vehicle/equipment now?</a:t>
            </a:r>
          </a:p>
          <a:p>
            <a:pPr indent="-2286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/>
                </a:solidFill>
              </a:rPr>
              <a:t>What is on the market that is similar and will do the job?</a:t>
            </a:r>
          </a:p>
          <a:p>
            <a:pPr indent="-2286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/>
                </a:solidFill>
              </a:rPr>
              <a:t>Where does it reside at night?</a:t>
            </a:r>
          </a:p>
          <a:p>
            <a:pPr indent="-2286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/>
                </a:solidFill>
              </a:rPr>
              <a:t>Does it have aux equipment?</a:t>
            </a:r>
          </a:p>
          <a:p>
            <a:pPr indent="-2286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/>
                </a:solidFill>
              </a:rPr>
              <a:t>Is it a take home?</a:t>
            </a:r>
          </a:p>
          <a:p>
            <a:pPr indent="-2286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/>
                </a:solidFill>
              </a:rPr>
              <a:t>How much dwell time is available?</a:t>
            </a:r>
          </a:p>
        </p:txBody>
      </p:sp>
    </p:spTree>
    <p:extLst>
      <p:ext uri="{BB962C8B-B14F-4D97-AF65-F5344CB8AC3E}">
        <p14:creationId xmlns:p14="http://schemas.microsoft.com/office/powerpoint/2010/main" val="7332568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900D0D-4E5C-4C1A-A6F2-055DA42D48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C000"/>
                </a:solidFill>
              </a:rPr>
              <a:t>Infrastructure Planning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D252B69-3471-4B1A-AB72-35AD10AB4429}"/>
              </a:ext>
            </a:extLst>
          </p:cNvPr>
          <p:cNvSpPr txBox="1"/>
          <p:nvPr/>
        </p:nvSpPr>
        <p:spPr>
          <a:xfrm>
            <a:off x="370571" y="2069892"/>
            <a:ext cx="6598119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ClrTx/>
              <a:buNone/>
            </a:pPr>
            <a:r>
              <a:rPr lang="en-US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How to Determine How Much Power You Need</a:t>
            </a:r>
          </a:p>
          <a:p>
            <a:pPr marL="742950" lvl="1" indent="-285750">
              <a:buClrTx/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Create a fleet vehicle inventory list</a:t>
            </a:r>
          </a:p>
          <a:p>
            <a:pPr marL="742950" lvl="1" indent="-285750">
              <a:buClrTx/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Identify vehicles that can be replaced with EVs</a:t>
            </a:r>
          </a:p>
          <a:p>
            <a:pPr marL="742950" lvl="1" indent="-285750">
              <a:buClrTx/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Determine battery size (kWh) from available sources</a:t>
            </a:r>
          </a:p>
          <a:p>
            <a:pPr marL="1200150" lvl="2" indent="-285750">
              <a:buClrTx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Manufacturers, EPA </a:t>
            </a:r>
            <a:r>
              <a:rPr lang="en-US" dirty="0">
                <a:solidFill>
                  <a:srgbClr val="1A0AE6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Power Search (fueleconomy.gov)</a:t>
            </a:r>
            <a:r>
              <a:rPr lang="en-US" dirty="0">
                <a:solidFill>
                  <a:srgbClr val="1A0AE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industry Sources, etc.</a:t>
            </a:r>
          </a:p>
          <a:p>
            <a:pPr marL="742950" lvl="1" indent="-285750">
              <a:buClrTx/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Determine charge rate AC or DC voltage requirements</a:t>
            </a:r>
          </a:p>
          <a:p>
            <a:pPr marL="1200150" lvl="2" indent="-285750">
              <a:buClrTx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Level 2 – 208 to 240 VAC – Charger Power 2.5 kW - 19.2 kW</a:t>
            </a:r>
          </a:p>
          <a:p>
            <a:pPr marL="1200150" lvl="2" indent="-285750">
              <a:buClrTx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DC Fast-Charge (Level 3) – 300 to 600 VDC – Charger Power 50 kW to 350+ kW </a:t>
            </a:r>
          </a:p>
          <a:p>
            <a:pPr marL="742950" lvl="1" indent="-285750">
              <a:buClrTx/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Determine overnight parking locations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6C674D9-8139-42A7-8703-C8D4F42296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3801" y="2214085"/>
            <a:ext cx="4658455" cy="364045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C42DC7B-25B2-65CC-7D54-81939E424A57}"/>
              </a:ext>
            </a:extLst>
          </p:cNvPr>
          <p:cNvSpPr txBox="1"/>
          <p:nvPr/>
        </p:nvSpPr>
        <p:spPr>
          <a:xfrm>
            <a:off x="1896176" y="6222868"/>
            <a:ext cx="79793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1A0AE6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https://www.nrel.gov/transportation/medium-heavy-duty-vehicle-charging.html</a:t>
            </a:r>
            <a:endParaRPr lang="en-US" sz="1800" dirty="0">
              <a:solidFill>
                <a:srgbClr val="1A0AE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20409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900D0D-4E5C-4C1A-A6F2-055DA42D48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C000"/>
                </a:solidFill>
              </a:rPr>
              <a:t>Fuel Energy Consumption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388BA467-7FB1-C2D1-65B2-BB9AE80137A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3058458"/>
              </p:ext>
            </p:extLst>
          </p:nvPr>
        </p:nvGraphicFramePr>
        <p:xfrm>
          <a:off x="928438" y="1872389"/>
          <a:ext cx="10515600" cy="4696853"/>
        </p:xfrm>
        <a:graphic>
          <a:graphicData uri="http://schemas.openxmlformats.org/drawingml/2006/table">
            <a:tbl>
              <a:tblPr firstRow="1" firstCol="1" bandRow="1"/>
              <a:tblGrid>
                <a:gridCol w="923668">
                  <a:extLst>
                    <a:ext uri="{9D8B030D-6E8A-4147-A177-3AD203B41FA5}">
                      <a16:colId xmlns:a16="http://schemas.microsoft.com/office/drawing/2014/main" val="2155366151"/>
                    </a:ext>
                  </a:extLst>
                </a:gridCol>
                <a:gridCol w="2060490">
                  <a:extLst>
                    <a:ext uri="{9D8B030D-6E8A-4147-A177-3AD203B41FA5}">
                      <a16:colId xmlns:a16="http://schemas.microsoft.com/office/drawing/2014/main" val="3914074819"/>
                    </a:ext>
                  </a:extLst>
                </a:gridCol>
                <a:gridCol w="994717">
                  <a:extLst>
                    <a:ext uri="{9D8B030D-6E8A-4147-A177-3AD203B41FA5}">
                      <a16:colId xmlns:a16="http://schemas.microsoft.com/office/drawing/2014/main" val="2635074986"/>
                    </a:ext>
                  </a:extLst>
                </a:gridCol>
                <a:gridCol w="1207872">
                  <a:extLst>
                    <a:ext uri="{9D8B030D-6E8A-4147-A177-3AD203B41FA5}">
                      <a16:colId xmlns:a16="http://schemas.microsoft.com/office/drawing/2014/main" val="1437714537"/>
                    </a:ext>
                  </a:extLst>
                </a:gridCol>
                <a:gridCol w="781568">
                  <a:extLst>
                    <a:ext uri="{9D8B030D-6E8A-4147-A177-3AD203B41FA5}">
                      <a16:colId xmlns:a16="http://schemas.microsoft.com/office/drawing/2014/main" val="530905326"/>
                    </a:ext>
                  </a:extLst>
                </a:gridCol>
                <a:gridCol w="2699952">
                  <a:extLst>
                    <a:ext uri="{9D8B030D-6E8A-4147-A177-3AD203B41FA5}">
                      <a16:colId xmlns:a16="http://schemas.microsoft.com/office/drawing/2014/main" val="2639317928"/>
                    </a:ext>
                  </a:extLst>
                </a:gridCol>
                <a:gridCol w="798933">
                  <a:extLst>
                    <a:ext uri="{9D8B030D-6E8A-4147-A177-3AD203B41FA5}">
                      <a16:colId xmlns:a16="http://schemas.microsoft.com/office/drawing/2014/main" val="3477609062"/>
                    </a:ext>
                  </a:extLst>
                </a:gridCol>
                <a:gridCol w="1048400">
                  <a:extLst>
                    <a:ext uri="{9D8B030D-6E8A-4147-A177-3AD203B41FA5}">
                      <a16:colId xmlns:a16="http://schemas.microsoft.com/office/drawing/2014/main" val="1701677466"/>
                    </a:ext>
                  </a:extLst>
                </a:gridCol>
              </a:tblGrid>
              <a:tr h="58732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Equipment ID</a:t>
                      </a:r>
                      <a:endParaRPr lang="en-US" sz="800">
                        <a:solidFill>
                          <a:srgbClr val="262626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54392" marR="54392" marT="0" marB="0" anchor="ctr">
                    <a:lnL>
                      <a:noFill/>
                    </a:lnL>
                    <a:lnR w="12700" cap="flat" cmpd="sng" algn="ctr">
                      <a:solidFill>
                        <a:srgbClr val="98D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386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Equipment Description</a:t>
                      </a:r>
                      <a:endParaRPr lang="en-US" sz="800">
                        <a:solidFill>
                          <a:srgbClr val="262626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54392" marR="54392" marT="0" marB="0" anchor="ctr">
                    <a:lnL w="12700" cap="flat" cmpd="sng" algn="ctr">
                      <a:solidFill>
                        <a:srgbClr val="98D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8D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386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Vehicle Location</a:t>
                      </a:r>
                      <a:endParaRPr lang="en-US" sz="800">
                        <a:solidFill>
                          <a:srgbClr val="262626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54392" marR="54392" marT="0" marB="0" anchor="ctr">
                    <a:lnL w="12700" cap="flat" cmpd="sng" algn="ctr">
                      <a:solidFill>
                        <a:srgbClr val="98D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8D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386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Weight Class</a:t>
                      </a:r>
                      <a:endParaRPr lang="en-US" sz="800">
                        <a:solidFill>
                          <a:srgbClr val="262626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54392" marR="54392" marT="0" marB="0" anchor="ctr">
                    <a:lnL w="12700" cap="flat" cmpd="sng" algn="ctr">
                      <a:solidFill>
                        <a:srgbClr val="98D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8D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386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Average Daily Milage (mi/day)</a:t>
                      </a:r>
                      <a:endParaRPr lang="en-US" sz="800">
                        <a:solidFill>
                          <a:srgbClr val="262626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54392" marR="54392" marT="0" marB="0" anchor="ctr">
                    <a:lnL w="12700" cap="flat" cmpd="sng" algn="ctr">
                      <a:solidFill>
                        <a:srgbClr val="98D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8D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386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Proxy EV Description</a:t>
                      </a:r>
                      <a:endParaRPr lang="en-US" sz="800" dirty="0">
                        <a:solidFill>
                          <a:srgbClr val="262626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54392" marR="54392" marT="0" marB="0" anchor="ctr">
                    <a:lnL w="12700" cap="flat" cmpd="sng" algn="ctr">
                      <a:solidFill>
                        <a:srgbClr val="98D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8D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386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Efficiency</a:t>
                      </a:r>
                      <a:br>
                        <a:rPr lang="en-US" sz="8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</a:br>
                      <a:r>
                        <a:rPr lang="en-US" sz="8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(kWh/ 100mi)</a:t>
                      </a:r>
                      <a:endParaRPr lang="en-US" sz="800">
                        <a:solidFill>
                          <a:srgbClr val="262626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54392" marR="54392" marT="0" marB="0" anchor="ctr">
                    <a:lnL w="12700" cap="flat" cmpd="sng" algn="ctr">
                      <a:solidFill>
                        <a:srgbClr val="98D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8D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386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Average Daily Energy Consumption (kWh/day)</a:t>
                      </a:r>
                      <a:endParaRPr lang="en-US" sz="800" dirty="0">
                        <a:solidFill>
                          <a:srgbClr val="262626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54392" marR="54392" marT="0" marB="0" anchor="ctr">
                    <a:lnL w="12700" cap="flat" cmpd="sng" algn="ctr">
                      <a:solidFill>
                        <a:srgbClr val="98D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386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5642387"/>
                  </a:ext>
                </a:extLst>
              </a:tr>
              <a:tr h="16134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00056</a:t>
                      </a:r>
                      <a:endParaRPr lang="en-US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92" marR="54392" marT="0" marB="0" anchor="ctr">
                    <a:lnL>
                      <a:noFill/>
                    </a:lnL>
                    <a:lnR w="12700" cap="flat" cmpd="sng" algn="ctr">
                      <a:solidFill>
                        <a:srgbClr val="98D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F4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VAN - CARGO - 1 TON</a:t>
                      </a:r>
                      <a:endParaRPr lang="en-US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92" marR="54392" marT="0" marB="0" anchor="ctr">
                    <a:lnL w="12700" cap="flat" cmpd="sng" algn="ctr">
                      <a:solidFill>
                        <a:srgbClr val="98D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8D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F4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PRUNEYARD</a:t>
                      </a:r>
                      <a:endParaRPr lang="en-US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92" marR="54392" marT="0" marB="0" anchor="ctr">
                    <a:lnL w="12700" cap="flat" cmpd="sng" algn="ctr">
                      <a:solidFill>
                        <a:srgbClr val="98D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8D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F4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Class 2b-3 </a:t>
                      </a:r>
                      <a:endParaRPr lang="en-US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92" marR="54392" marT="0" marB="0" anchor="ctr">
                    <a:lnL w="12700" cap="flat" cmpd="sng" algn="ctr">
                      <a:solidFill>
                        <a:srgbClr val="98D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8D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F4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17.56</a:t>
                      </a:r>
                      <a:endParaRPr lang="en-US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92" marR="54392" marT="0" marB="0" anchor="ctr">
                    <a:lnL w="12700" cap="flat" cmpd="sng" algn="ctr">
                      <a:solidFill>
                        <a:srgbClr val="98D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8D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F4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Workhorse, C650 Battery Electric Step Van</a:t>
                      </a:r>
                      <a:endParaRPr lang="en-US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92" marR="54392" marT="0" marB="0" anchor="ctr">
                    <a:lnL w="12700" cap="flat" cmpd="sng" algn="ctr">
                      <a:solidFill>
                        <a:srgbClr val="98D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8D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F4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74</a:t>
                      </a:r>
                      <a:endParaRPr lang="en-US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92" marR="54392" marT="0" marB="0" anchor="ctr">
                    <a:lnL w="12700" cap="flat" cmpd="sng" algn="ctr">
                      <a:solidFill>
                        <a:srgbClr val="98D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8D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F4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12.91</a:t>
                      </a:r>
                      <a:endParaRPr lang="en-US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92" marR="54392" marT="0" marB="0" anchor="ctr">
                    <a:lnL w="12700" cap="flat" cmpd="sng" algn="ctr">
                      <a:solidFill>
                        <a:srgbClr val="98D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F4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2312024"/>
                  </a:ext>
                </a:extLst>
              </a:tr>
              <a:tr h="29366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00202</a:t>
                      </a:r>
                      <a:endParaRPr lang="en-US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92" marR="54392" marT="0" marB="0" anchor="ctr">
                    <a:lnL>
                      <a:noFill/>
                    </a:lnL>
                    <a:lnR w="12700" cap="flat" cmpd="sng" algn="ctr">
                      <a:solidFill>
                        <a:srgbClr val="98D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TRUCK - 1 TON - FLAT BED DUMP</a:t>
                      </a:r>
                      <a:endParaRPr lang="en-US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92" marR="54392" marT="0" marB="0" anchor="ctr">
                    <a:lnL w="12700" cap="flat" cmpd="sng" algn="ctr">
                      <a:solidFill>
                        <a:srgbClr val="98D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8D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CORPYARD</a:t>
                      </a:r>
                      <a:endParaRPr lang="en-US" sz="8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92" marR="54392" marT="0" marB="0" anchor="ctr">
                    <a:lnL w="12700" cap="flat" cmpd="sng" algn="ctr">
                      <a:solidFill>
                        <a:srgbClr val="98D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8D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Class 2b-3 </a:t>
                      </a:r>
                      <a:endParaRPr lang="en-US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92" marR="54392" marT="0" marB="0" anchor="ctr">
                    <a:lnL w="12700" cap="flat" cmpd="sng" algn="ctr">
                      <a:solidFill>
                        <a:srgbClr val="98D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8D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22.99</a:t>
                      </a:r>
                      <a:endParaRPr lang="en-US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92" marR="54392" marT="0" marB="0" anchor="ctr">
                    <a:lnL w="12700" cap="flat" cmpd="sng" algn="ctr">
                      <a:solidFill>
                        <a:srgbClr val="98D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8D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Motiv Power Systems, Ford E-450, Flat Bed Dump</a:t>
                      </a:r>
                      <a:endParaRPr lang="en-US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92" marR="54392" marT="0" marB="0" anchor="ctr">
                    <a:lnL w="12700" cap="flat" cmpd="sng" algn="ctr">
                      <a:solidFill>
                        <a:srgbClr val="98D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8D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133</a:t>
                      </a:r>
                      <a:endParaRPr lang="en-US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92" marR="54392" marT="0" marB="0" anchor="ctr">
                    <a:lnL w="12700" cap="flat" cmpd="sng" algn="ctr">
                      <a:solidFill>
                        <a:srgbClr val="98D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8D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30.59</a:t>
                      </a:r>
                      <a:endParaRPr lang="en-US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92" marR="54392" marT="0" marB="0" anchor="ctr">
                    <a:lnL w="12700" cap="flat" cmpd="sng" algn="ctr">
                      <a:solidFill>
                        <a:srgbClr val="98D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1946269"/>
                  </a:ext>
                </a:extLst>
              </a:tr>
              <a:tr h="29366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00210</a:t>
                      </a:r>
                      <a:endParaRPr lang="en-US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92" marR="54392" marT="0" marB="0" anchor="ctr">
                    <a:lnL>
                      <a:noFill/>
                    </a:lnL>
                    <a:lnR w="12700" cap="flat" cmpd="sng" algn="ctr">
                      <a:solidFill>
                        <a:srgbClr val="98D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F4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TRUCK - 1 TON - FLAT BED DUMP</a:t>
                      </a:r>
                      <a:endParaRPr lang="en-US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92" marR="54392" marT="0" marB="0" anchor="ctr">
                    <a:lnL w="12700" cap="flat" cmpd="sng" algn="ctr">
                      <a:solidFill>
                        <a:srgbClr val="98D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8D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F4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CORPYARD</a:t>
                      </a:r>
                      <a:endParaRPr lang="en-US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92" marR="54392" marT="0" marB="0" anchor="ctr">
                    <a:lnL w="12700" cap="flat" cmpd="sng" algn="ctr">
                      <a:solidFill>
                        <a:srgbClr val="98D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8D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F4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Class 2b-3</a:t>
                      </a:r>
                      <a:endParaRPr lang="en-US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92" marR="54392" marT="0" marB="0" anchor="ctr">
                    <a:lnL w="12700" cap="flat" cmpd="sng" algn="ctr">
                      <a:solidFill>
                        <a:srgbClr val="98D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8D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F4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16.57</a:t>
                      </a:r>
                      <a:endParaRPr lang="en-US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92" marR="54392" marT="0" marB="0" anchor="ctr">
                    <a:lnL w="12700" cap="flat" cmpd="sng" algn="ctr">
                      <a:solidFill>
                        <a:srgbClr val="98D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8D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F4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Motiv Power Systems, Ford E-450, Flat Bed Dump</a:t>
                      </a:r>
                      <a:endParaRPr lang="en-US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92" marR="54392" marT="0" marB="0" anchor="ctr">
                    <a:lnL w="12700" cap="flat" cmpd="sng" algn="ctr">
                      <a:solidFill>
                        <a:srgbClr val="98D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8D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F4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133</a:t>
                      </a:r>
                      <a:endParaRPr lang="en-US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92" marR="54392" marT="0" marB="0" anchor="ctr">
                    <a:lnL w="12700" cap="flat" cmpd="sng" algn="ctr">
                      <a:solidFill>
                        <a:srgbClr val="98D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8D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F4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22.04</a:t>
                      </a:r>
                      <a:endParaRPr lang="en-US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92" marR="54392" marT="0" marB="0" anchor="ctr">
                    <a:lnL w="12700" cap="flat" cmpd="sng" algn="ctr">
                      <a:solidFill>
                        <a:srgbClr val="98D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F4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7487075"/>
                  </a:ext>
                </a:extLst>
              </a:tr>
              <a:tr h="16134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00307</a:t>
                      </a:r>
                      <a:endParaRPr lang="en-US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92" marR="54392" marT="0" marB="0" anchor="ctr">
                    <a:lnL>
                      <a:noFill/>
                    </a:lnL>
                    <a:lnR w="12700" cap="flat" cmpd="sng" algn="ctr">
                      <a:solidFill>
                        <a:srgbClr val="98D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TRUCK - GARBAGE</a:t>
                      </a:r>
                      <a:endParaRPr lang="en-US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92" marR="54392" marT="0" marB="0" anchor="ctr">
                    <a:lnL w="12700" cap="flat" cmpd="sng" algn="ctr">
                      <a:solidFill>
                        <a:srgbClr val="98D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8D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CORPYARD</a:t>
                      </a:r>
                      <a:endParaRPr lang="en-US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92" marR="54392" marT="0" marB="0" anchor="ctr">
                    <a:lnL w="12700" cap="flat" cmpd="sng" algn="ctr">
                      <a:solidFill>
                        <a:srgbClr val="98D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8D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Class 7-8</a:t>
                      </a:r>
                      <a:endParaRPr lang="en-US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92" marR="54392" marT="0" marB="0" anchor="ctr">
                    <a:lnL w="12700" cap="flat" cmpd="sng" algn="ctr">
                      <a:solidFill>
                        <a:srgbClr val="98D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8D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18.48</a:t>
                      </a:r>
                      <a:endParaRPr lang="en-US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92" marR="54392" marT="0" marB="0" anchor="ctr">
                    <a:lnL w="12700" cap="flat" cmpd="sng" algn="ctr">
                      <a:solidFill>
                        <a:srgbClr val="98D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8D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Lion Electric, All Electric Refuse Truck</a:t>
                      </a:r>
                      <a:endParaRPr lang="en-US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92" marR="54392" marT="0" marB="0" anchor="ctr">
                    <a:lnL w="12700" cap="flat" cmpd="sng" algn="ctr">
                      <a:solidFill>
                        <a:srgbClr val="98D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8D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198</a:t>
                      </a:r>
                      <a:endParaRPr lang="en-US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92" marR="54392" marT="0" marB="0" anchor="ctr">
                    <a:lnL w="12700" cap="flat" cmpd="sng" algn="ctr">
                      <a:solidFill>
                        <a:srgbClr val="98D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8D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36.52</a:t>
                      </a:r>
                      <a:endParaRPr lang="en-US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92" marR="54392" marT="0" marB="0" anchor="ctr">
                    <a:lnL w="12700" cap="flat" cmpd="sng" algn="ctr">
                      <a:solidFill>
                        <a:srgbClr val="98D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8360964"/>
                  </a:ext>
                </a:extLst>
              </a:tr>
              <a:tr h="14683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00312</a:t>
                      </a:r>
                      <a:endParaRPr lang="en-US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92" marR="54392" marT="0" marB="0" anchor="ctr">
                    <a:lnL>
                      <a:noFill/>
                    </a:lnL>
                    <a:lnR w="12700" cap="flat" cmpd="sng" algn="ctr">
                      <a:solidFill>
                        <a:srgbClr val="98D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F4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VAC-CON</a:t>
                      </a:r>
                      <a:endParaRPr lang="en-US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92" marR="54392" marT="0" marB="0" anchor="ctr">
                    <a:lnL w="12700" cap="flat" cmpd="sng" algn="ctr">
                      <a:solidFill>
                        <a:srgbClr val="98D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8D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F4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CORPYARD</a:t>
                      </a:r>
                      <a:endParaRPr lang="en-US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92" marR="54392" marT="0" marB="0" anchor="ctr">
                    <a:lnL w="12700" cap="flat" cmpd="sng" algn="ctr">
                      <a:solidFill>
                        <a:srgbClr val="98D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8D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F4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Class 7-8 </a:t>
                      </a:r>
                      <a:endParaRPr lang="en-US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92" marR="54392" marT="0" marB="0" anchor="ctr">
                    <a:lnL w="12700" cap="flat" cmpd="sng" algn="ctr">
                      <a:solidFill>
                        <a:srgbClr val="98D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8D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F4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10.43</a:t>
                      </a:r>
                      <a:endParaRPr lang="en-US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92" marR="54392" marT="0" marB="0" anchor="ctr">
                    <a:lnL w="12700" cap="flat" cmpd="sng" algn="ctr">
                      <a:solidFill>
                        <a:srgbClr val="98D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8D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F4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8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N/A, Figure 1 Estimates</a:t>
                      </a:r>
                      <a:endParaRPr lang="en-US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92" marR="54392" marT="0" marB="0" anchor="ctr">
                    <a:lnL w="12700" cap="flat" cmpd="sng" algn="ctr">
                      <a:solidFill>
                        <a:srgbClr val="98D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8D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F4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205</a:t>
                      </a:r>
                      <a:endParaRPr lang="en-US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92" marR="54392" marT="0" marB="0" anchor="ctr">
                    <a:lnL w="12700" cap="flat" cmpd="sng" algn="ctr">
                      <a:solidFill>
                        <a:srgbClr val="98D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8D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F4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21.39</a:t>
                      </a:r>
                      <a:endParaRPr lang="en-US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92" marR="54392" marT="0" marB="0" anchor="ctr">
                    <a:lnL w="12700" cap="flat" cmpd="sng" algn="ctr">
                      <a:solidFill>
                        <a:srgbClr val="98D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F4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3251929"/>
                  </a:ext>
                </a:extLst>
              </a:tr>
              <a:tr h="16134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00315</a:t>
                      </a:r>
                      <a:endParaRPr lang="en-US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92" marR="54392" marT="0" marB="0" anchor="ctr">
                    <a:lnL>
                      <a:noFill/>
                    </a:lnL>
                    <a:lnR w="12700" cap="flat" cmpd="sng" algn="ctr">
                      <a:solidFill>
                        <a:srgbClr val="98D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TRUCK - DUMP - 6 WH</a:t>
                      </a:r>
                      <a:endParaRPr lang="en-US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92" marR="54392" marT="0" marB="0" anchor="ctr">
                    <a:lnL w="12700" cap="flat" cmpd="sng" algn="ctr">
                      <a:solidFill>
                        <a:srgbClr val="98D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8D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CORPYARD</a:t>
                      </a:r>
                      <a:endParaRPr lang="en-US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92" marR="54392" marT="0" marB="0" anchor="ctr">
                    <a:lnL w="12700" cap="flat" cmpd="sng" algn="ctr">
                      <a:solidFill>
                        <a:srgbClr val="98D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8D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Class 7-8 </a:t>
                      </a:r>
                      <a:endParaRPr lang="en-US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92" marR="54392" marT="0" marB="0" anchor="ctr">
                    <a:lnL w="12700" cap="flat" cmpd="sng" algn="ctr">
                      <a:solidFill>
                        <a:srgbClr val="98D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8D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13.72</a:t>
                      </a:r>
                      <a:endParaRPr lang="en-US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92" marR="54392" marT="0" marB="0" anchor="ctr">
                    <a:lnL w="12700" cap="flat" cmpd="sng" algn="ctr">
                      <a:solidFill>
                        <a:srgbClr val="98D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8D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Kenworth, K370E Battery Electric Truck</a:t>
                      </a:r>
                      <a:endParaRPr lang="en-US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92" marR="54392" marT="0" marB="0" anchor="ctr">
                    <a:lnL w="12700" cap="flat" cmpd="sng" algn="ctr">
                      <a:solidFill>
                        <a:srgbClr val="98D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8D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141</a:t>
                      </a:r>
                      <a:endParaRPr lang="en-US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92" marR="54392" marT="0" marB="0" anchor="ctr">
                    <a:lnL w="12700" cap="flat" cmpd="sng" algn="ctr">
                      <a:solidFill>
                        <a:srgbClr val="98D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8D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19.35</a:t>
                      </a:r>
                      <a:endParaRPr lang="en-US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92" marR="54392" marT="0" marB="0" anchor="ctr">
                    <a:lnL w="12700" cap="flat" cmpd="sng" algn="ctr">
                      <a:solidFill>
                        <a:srgbClr val="98D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1082787"/>
                  </a:ext>
                </a:extLst>
              </a:tr>
              <a:tr h="16134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00325</a:t>
                      </a:r>
                      <a:endParaRPr lang="en-US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92" marR="54392" marT="0" marB="0" anchor="ctr">
                    <a:lnL>
                      <a:noFill/>
                    </a:lnL>
                    <a:lnR w="12700" cap="flat" cmpd="sng" algn="ctr">
                      <a:solidFill>
                        <a:srgbClr val="98D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F4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WATER TANKER TRUCK (WG64)</a:t>
                      </a:r>
                      <a:endParaRPr lang="en-US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92" marR="54392" marT="0" marB="0" anchor="ctr">
                    <a:lnL w="12700" cap="flat" cmpd="sng" algn="ctr">
                      <a:solidFill>
                        <a:srgbClr val="98D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8D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F4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CORPYARD</a:t>
                      </a:r>
                      <a:endParaRPr lang="en-US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92" marR="54392" marT="0" marB="0" anchor="ctr">
                    <a:lnL w="12700" cap="flat" cmpd="sng" algn="ctr">
                      <a:solidFill>
                        <a:srgbClr val="98D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8D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F4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Class 7-8 </a:t>
                      </a:r>
                      <a:endParaRPr lang="en-US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92" marR="54392" marT="0" marB="0" anchor="ctr">
                    <a:lnL w="12700" cap="flat" cmpd="sng" algn="ctr">
                      <a:solidFill>
                        <a:srgbClr val="98D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8D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F4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2.05</a:t>
                      </a:r>
                      <a:endParaRPr lang="en-US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92" marR="54392" marT="0" marB="0" anchor="ctr">
                    <a:lnL w="12700" cap="flat" cmpd="sng" algn="ctr">
                      <a:solidFill>
                        <a:srgbClr val="98D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8D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F4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8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N/A, Figure 1 Estimates</a:t>
                      </a:r>
                      <a:endParaRPr lang="en-US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92" marR="54392" marT="0" marB="0" anchor="ctr">
                    <a:lnL w="12700" cap="flat" cmpd="sng" algn="ctr">
                      <a:solidFill>
                        <a:srgbClr val="98D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8D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F4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188</a:t>
                      </a:r>
                      <a:endParaRPr lang="en-US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92" marR="54392" marT="0" marB="0" anchor="ctr">
                    <a:lnL w="12700" cap="flat" cmpd="sng" algn="ctr">
                      <a:solidFill>
                        <a:srgbClr val="98D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8D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F4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3.87</a:t>
                      </a:r>
                      <a:endParaRPr lang="en-US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92" marR="54392" marT="0" marB="0" anchor="ctr">
                    <a:lnL w="12700" cap="flat" cmpd="sng" algn="ctr">
                      <a:solidFill>
                        <a:srgbClr val="98D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F4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8603114"/>
                  </a:ext>
                </a:extLst>
              </a:tr>
              <a:tr h="29366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00329</a:t>
                      </a:r>
                      <a:endParaRPr lang="en-US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92" marR="54392" marT="0" marB="0" anchor="ctr">
                    <a:lnL>
                      <a:noFill/>
                    </a:lnL>
                    <a:lnR w="12700" cap="flat" cmpd="sng" algn="ctr">
                      <a:solidFill>
                        <a:srgbClr val="98D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TRUCK - 1-1/4 TON - FLAT BED - W SPRAYER</a:t>
                      </a:r>
                      <a:endParaRPr lang="en-US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92" marR="54392" marT="0" marB="0" anchor="ctr">
                    <a:lnL w="12700" cap="flat" cmpd="sng" algn="ctr">
                      <a:solidFill>
                        <a:srgbClr val="98D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8D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CORPYARD</a:t>
                      </a:r>
                      <a:endParaRPr lang="en-US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92" marR="54392" marT="0" marB="0" anchor="ctr">
                    <a:lnL w="12700" cap="flat" cmpd="sng" algn="ctr">
                      <a:solidFill>
                        <a:srgbClr val="98D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8D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Class 4-6</a:t>
                      </a:r>
                      <a:endParaRPr lang="en-US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92" marR="54392" marT="0" marB="0" anchor="ctr">
                    <a:lnL w="12700" cap="flat" cmpd="sng" algn="ctr">
                      <a:solidFill>
                        <a:srgbClr val="98D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8D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3.22</a:t>
                      </a:r>
                      <a:endParaRPr lang="en-US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92" marR="54392" marT="0" marB="0" anchor="ctr">
                    <a:lnL w="12700" cap="flat" cmpd="sng" algn="ctr">
                      <a:solidFill>
                        <a:srgbClr val="98D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8D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Kenworth, 270E Battery Electric Truck</a:t>
                      </a:r>
                      <a:endParaRPr lang="en-US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92" marR="54392" marT="0" marB="0" anchor="ctr">
                    <a:lnL w="12700" cap="flat" cmpd="sng" algn="ctr">
                      <a:solidFill>
                        <a:srgbClr val="98D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8D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141</a:t>
                      </a:r>
                      <a:endParaRPr lang="en-US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92" marR="54392" marT="0" marB="0" anchor="ctr">
                    <a:lnL w="12700" cap="flat" cmpd="sng" algn="ctr">
                      <a:solidFill>
                        <a:srgbClr val="98D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8D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4.53</a:t>
                      </a:r>
                      <a:endParaRPr lang="en-US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92" marR="54392" marT="0" marB="0" anchor="ctr">
                    <a:lnL w="12700" cap="flat" cmpd="sng" algn="ctr">
                      <a:solidFill>
                        <a:srgbClr val="98D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80460658"/>
                  </a:ext>
                </a:extLst>
              </a:tr>
              <a:tr h="16134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00332</a:t>
                      </a:r>
                      <a:endParaRPr lang="en-US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92" marR="54392" marT="0" marB="0" anchor="ctr">
                    <a:lnL>
                      <a:noFill/>
                    </a:lnL>
                    <a:lnR w="12700" cap="flat" cmpd="sng" algn="ctr">
                      <a:solidFill>
                        <a:srgbClr val="98D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F4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TRUCK - DUMP - 10 WH</a:t>
                      </a:r>
                      <a:endParaRPr lang="en-US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92" marR="54392" marT="0" marB="0" anchor="ctr">
                    <a:lnL w="12700" cap="flat" cmpd="sng" algn="ctr">
                      <a:solidFill>
                        <a:srgbClr val="98D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8D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F4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CORPYARD</a:t>
                      </a:r>
                      <a:endParaRPr lang="en-US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92" marR="54392" marT="0" marB="0" anchor="ctr">
                    <a:lnL w="12700" cap="flat" cmpd="sng" algn="ctr">
                      <a:solidFill>
                        <a:srgbClr val="98D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8D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F4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Class 7-8 </a:t>
                      </a:r>
                      <a:endParaRPr lang="en-US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92" marR="54392" marT="0" marB="0" anchor="ctr">
                    <a:lnL w="12700" cap="flat" cmpd="sng" algn="ctr">
                      <a:solidFill>
                        <a:srgbClr val="98D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8D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F4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18.11</a:t>
                      </a:r>
                      <a:endParaRPr lang="en-US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92" marR="54392" marT="0" marB="0" anchor="ctr">
                    <a:lnL w="12700" cap="flat" cmpd="sng" algn="ctr">
                      <a:solidFill>
                        <a:srgbClr val="98D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8D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F4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Kenworth, T680E Battery Electric Truck</a:t>
                      </a:r>
                      <a:endParaRPr lang="en-US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92" marR="54392" marT="0" marB="0" anchor="ctr">
                    <a:lnL w="12700" cap="flat" cmpd="sng" algn="ctr">
                      <a:solidFill>
                        <a:srgbClr val="98D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8D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F4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264</a:t>
                      </a:r>
                      <a:endParaRPr lang="en-US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92" marR="54392" marT="0" marB="0" anchor="ctr">
                    <a:lnL w="12700" cap="flat" cmpd="sng" algn="ctr">
                      <a:solidFill>
                        <a:srgbClr val="98D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8D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F4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47.82</a:t>
                      </a:r>
                      <a:endParaRPr lang="en-US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92" marR="54392" marT="0" marB="0" anchor="ctr">
                    <a:lnL w="12700" cap="flat" cmpd="sng" algn="ctr">
                      <a:solidFill>
                        <a:srgbClr val="98D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F4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4688878"/>
                  </a:ext>
                </a:extLst>
              </a:tr>
              <a:tr h="29366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00359</a:t>
                      </a:r>
                      <a:endParaRPr lang="en-US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92" marR="54392" marT="0" marB="0" anchor="ctr">
                    <a:lnL>
                      <a:noFill/>
                    </a:lnL>
                    <a:lnR w="12700" cap="flat" cmpd="sng" algn="ctr">
                      <a:solidFill>
                        <a:srgbClr val="98D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TRUCK - DUMP - 6 WH - W EMULS SPRAYER</a:t>
                      </a:r>
                      <a:endParaRPr lang="en-US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92" marR="54392" marT="0" marB="0" anchor="ctr">
                    <a:lnL w="12700" cap="flat" cmpd="sng" algn="ctr">
                      <a:solidFill>
                        <a:srgbClr val="98D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8D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CORPYARD</a:t>
                      </a:r>
                      <a:endParaRPr lang="en-US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92" marR="54392" marT="0" marB="0" anchor="ctr">
                    <a:lnL w="12700" cap="flat" cmpd="sng" algn="ctr">
                      <a:solidFill>
                        <a:srgbClr val="98D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8D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Class 7-8 </a:t>
                      </a:r>
                      <a:endParaRPr lang="en-US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92" marR="54392" marT="0" marB="0" anchor="ctr">
                    <a:lnL w="12700" cap="flat" cmpd="sng" algn="ctr">
                      <a:solidFill>
                        <a:srgbClr val="98D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8D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12.23</a:t>
                      </a:r>
                      <a:endParaRPr lang="en-US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92" marR="54392" marT="0" marB="0" anchor="ctr">
                    <a:lnL w="12700" cap="flat" cmpd="sng" algn="ctr">
                      <a:solidFill>
                        <a:srgbClr val="98D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8D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Kenworth, K370E Battery Electric Truck</a:t>
                      </a:r>
                      <a:endParaRPr lang="en-US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92" marR="54392" marT="0" marB="0" anchor="ctr">
                    <a:lnL w="12700" cap="flat" cmpd="sng" algn="ctr">
                      <a:solidFill>
                        <a:srgbClr val="98D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8D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141</a:t>
                      </a:r>
                      <a:endParaRPr lang="en-US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92" marR="54392" marT="0" marB="0" anchor="ctr">
                    <a:lnL w="12700" cap="flat" cmpd="sng" algn="ctr">
                      <a:solidFill>
                        <a:srgbClr val="98D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8D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17.25</a:t>
                      </a:r>
                      <a:endParaRPr lang="en-US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92" marR="54392" marT="0" marB="0" anchor="ctr">
                    <a:lnL w="12700" cap="flat" cmpd="sng" algn="ctr">
                      <a:solidFill>
                        <a:srgbClr val="98D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5912758"/>
                  </a:ext>
                </a:extLst>
              </a:tr>
              <a:tr h="16134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03232</a:t>
                      </a:r>
                      <a:endParaRPr lang="en-US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92" marR="54392" marT="0" marB="0" anchor="ctr">
                    <a:lnL>
                      <a:noFill/>
                    </a:lnL>
                    <a:lnR w="12700" cap="flat" cmpd="sng" algn="ctr">
                      <a:solidFill>
                        <a:srgbClr val="98D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F4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VAN - CARGO - 1 TON</a:t>
                      </a:r>
                      <a:endParaRPr lang="en-US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92" marR="54392" marT="0" marB="0" anchor="ctr">
                    <a:lnL w="12700" cap="flat" cmpd="sng" algn="ctr">
                      <a:solidFill>
                        <a:srgbClr val="98D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8D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F4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CORPYARD</a:t>
                      </a:r>
                      <a:endParaRPr lang="en-US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92" marR="54392" marT="0" marB="0" anchor="ctr">
                    <a:lnL w="12700" cap="flat" cmpd="sng" algn="ctr">
                      <a:solidFill>
                        <a:srgbClr val="98D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8D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F4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Class 2b-3</a:t>
                      </a:r>
                      <a:endParaRPr lang="en-US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92" marR="54392" marT="0" marB="0" anchor="ctr">
                    <a:lnL w="12700" cap="flat" cmpd="sng" algn="ctr">
                      <a:solidFill>
                        <a:srgbClr val="98D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8D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F4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52.38</a:t>
                      </a:r>
                      <a:endParaRPr lang="en-US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92" marR="54392" marT="0" marB="0" anchor="ctr">
                    <a:lnL w="12700" cap="flat" cmpd="sng" algn="ctr">
                      <a:solidFill>
                        <a:srgbClr val="98D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8D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F4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Workhorse, C650 Battery Electric Step Van</a:t>
                      </a:r>
                      <a:endParaRPr lang="en-US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92" marR="54392" marT="0" marB="0" anchor="ctr">
                    <a:lnL w="12700" cap="flat" cmpd="sng" algn="ctr">
                      <a:solidFill>
                        <a:srgbClr val="98D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8D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F4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74</a:t>
                      </a:r>
                      <a:endParaRPr lang="en-US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92" marR="54392" marT="0" marB="0" anchor="ctr">
                    <a:lnL w="12700" cap="flat" cmpd="sng" algn="ctr">
                      <a:solidFill>
                        <a:srgbClr val="98D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8D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F4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38.50</a:t>
                      </a:r>
                      <a:endParaRPr lang="en-US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92" marR="54392" marT="0" marB="0" anchor="ctr">
                    <a:lnL w="12700" cap="flat" cmpd="sng" algn="ctr">
                      <a:solidFill>
                        <a:srgbClr val="98D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F4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1469170"/>
                  </a:ext>
                </a:extLst>
              </a:tr>
              <a:tr h="29366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07130</a:t>
                      </a:r>
                      <a:endParaRPr lang="en-US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92" marR="54392" marT="0" marB="0" anchor="ctr">
                    <a:lnL>
                      <a:noFill/>
                    </a:lnL>
                    <a:lnR w="12700" cap="flat" cmpd="sng" algn="ctr">
                      <a:solidFill>
                        <a:srgbClr val="98D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PICKUP - 3/4 TON - UTIL BED - LIFT GATE</a:t>
                      </a:r>
                      <a:endParaRPr lang="en-US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92" marR="54392" marT="0" marB="0" anchor="ctr">
                    <a:lnL w="12700" cap="flat" cmpd="sng" algn="ctr">
                      <a:solidFill>
                        <a:srgbClr val="98D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8D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CORPYARD</a:t>
                      </a:r>
                      <a:endParaRPr lang="en-US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92" marR="54392" marT="0" marB="0" anchor="ctr">
                    <a:lnL w="12700" cap="flat" cmpd="sng" algn="ctr">
                      <a:solidFill>
                        <a:srgbClr val="98D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8D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Class 2b-3</a:t>
                      </a:r>
                      <a:endParaRPr lang="en-US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92" marR="54392" marT="0" marB="0" anchor="ctr">
                    <a:lnL w="12700" cap="flat" cmpd="sng" algn="ctr">
                      <a:solidFill>
                        <a:srgbClr val="98D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8D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26.57</a:t>
                      </a:r>
                      <a:endParaRPr lang="en-US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92" marR="54392" marT="0" marB="0" anchor="ctr">
                    <a:lnL w="12700" cap="flat" cmpd="sng" algn="ctr">
                      <a:solidFill>
                        <a:srgbClr val="98D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8D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Motiv Power Systems, Ford E-450, Work Truck</a:t>
                      </a:r>
                      <a:endParaRPr lang="en-US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92" marR="54392" marT="0" marB="0" anchor="ctr">
                    <a:lnL w="12700" cap="flat" cmpd="sng" algn="ctr">
                      <a:solidFill>
                        <a:srgbClr val="98D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8D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133</a:t>
                      </a:r>
                      <a:endParaRPr lang="en-US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92" marR="54392" marT="0" marB="0" anchor="ctr">
                    <a:lnL w="12700" cap="flat" cmpd="sng" algn="ctr">
                      <a:solidFill>
                        <a:srgbClr val="98D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8D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35.34</a:t>
                      </a:r>
                      <a:endParaRPr lang="en-US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92" marR="54392" marT="0" marB="0" anchor="ctr">
                    <a:lnL w="12700" cap="flat" cmpd="sng" algn="ctr">
                      <a:solidFill>
                        <a:srgbClr val="98D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1466954"/>
                  </a:ext>
                </a:extLst>
              </a:tr>
              <a:tr h="16134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07231</a:t>
                      </a:r>
                      <a:endParaRPr lang="en-US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92" marR="54392" marT="0" marB="0" anchor="ctr">
                    <a:lnL>
                      <a:noFill/>
                    </a:lnL>
                    <a:lnR w="12700" cap="flat" cmpd="sng" algn="ctr">
                      <a:solidFill>
                        <a:srgbClr val="98D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F4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VAN - CARGO - 1-1/2 TON</a:t>
                      </a:r>
                      <a:endParaRPr lang="en-US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92" marR="54392" marT="0" marB="0" anchor="ctr">
                    <a:lnL w="12700" cap="flat" cmpd="sng" algn="ctr">
                      <a:solidFill>
                        <a:srgbClr val="98D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8D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F4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CORPYARD</a:t>
                      </a:r>
                      <a:endParaRPr lang="en-US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92" marR="54392" marT="0" marB="0" anchor="ctr">
                    <a:lnL w="12700" cap="flat" cmpd="sng" algn="ctr">
                      <a:solidFill>
                        <a:srgbClr val="98D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8D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F4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Class 4-6</a:t>
                      </a:r>
                      <a:endParaRPr lang="en-US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92" marR="54392" marT="0" marB="0" anchor="ctr">
                    <a:lnL w="12700" cap="flat" cmpd="sng" algn="ctr">
                      <a:solidFill>
                        <a:srgbClr val="98D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8D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F4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2.36</a:t>
                      </a:r>
                      <a:endParaRPr lang="en-US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92" marR="54392" marT="0" marB="0" anchor="ctr">
                    <a:lnL w="12700" cap="flat" cmpd="sng" algn="ctr">
                      <a:solidFill>
                        <a:srgbClr val="98D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8D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F4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Motiv Power Systems, Ford E-450, Box Truck</a:t>
                      </a:r>
                      <a:endParaRPr lang="en-US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92" marR="54392" marT="0" marB="0" anchor="ctr">
                    <a:lnL w="12700" cap="flat" cmpd="sng" algn="ctr">
                      <a:solidFill>
                        <a:srgbClr val="98D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8D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F4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121</a:t>
                      </a:r>
                      <a:endParaRPr lang="en-US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92" marR="54392" marT="0" marB="0" anchor="ctr">
                    <a:lnL w="12700" cap="flat" cmpd="sng" algn="ctr">
                      <a:solidFill>
                        <a:srgbClr val="98D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8D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F4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2.85</a:t>
                      </a:r>
                      <a:endParaRPr lang="en-US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92" marR="54392" marT="0" marB="0" anchor="ctr">
                    <a:lnL w="12700" cap="flat" cmpd="sng" algn="ctr">
                      <a:solidFill>
                        <a:srgbClr val="98D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F4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8110484"/>
                  </a:ext>
                </a:extLst>
              </a:tr>
              <a:tr h="29366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08098</a:t>
                      </a:r>
                      <a:endParaRPr lang="en-US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92" marR="54392" marT="0" marB="0" anchor="ctr">
                    <a:lnL>
                      <a:noFill/>
                    </a:lnL>
                    <a:lnR w="12700" cap="flat" cmpd="sng" algn="ctr">
                      <a:solidFill>
                        <a:srgbClr val="98D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PICKUP - 3/4 TON - SUPER CAB</a:t>
                      </a:r>
                      <a:endParaRPr lang="en-US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92" marR="54392" marT="0" marB="0" anchor="ctr">
                    <a:lnL w="12700" cap="flat" cmpd="sng" algn="ctr">
                      <a:solidFill>
                        <a:srgbClr val="98D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8D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RANCHO SOLANO GC</a:t>
                      </a:r>
                      <a:endParaRPr lang="en-US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92" marR="54392" marT="0" marB="0" anchor="ctr">
                    <a:lnL w="12700" cap="flat" cmpd="sng" algn="ctr">
                      <a:solidFill>
                        <a:srgbClr val="98D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8D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Class 2b-3</a:t>
                      </a:r>
                      <a:endParaRPr lang="en-US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92" marR="54392" marT="0" marB="0" anchor="ctr">
                    <a:lnL w="12700" cap="flat" cmpd="sng" algn="ctr">
                      <a:solidFill>
                        <a:srgbClr val="98D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8D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12.93</a:t>
                      </a:r>
                      <a:endParaRPr lang="en-US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92" marR="54392" marT="0" marB="0" anchor="ctr">
                    <a:lnL w="12700" cap="flat" cmpd="sng" algn="ctr">
                      <a:solidFill>
                        <a:srgbClr val="98D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8D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8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Lordstown</a:t>
                      </a: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 Motors, Endurance</a:t>
                      </a:r>
                      <a:endParaRPr lang="en-US" sz="8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92" marR="54392" marT="0" marB="0" anchor="ctr">
                    <a:lnL w="12700" cap="flat" cmpd="sng" algn="ctr">
                      <a:solidFill>
                        <a:srgbClr val="98D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8D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45</a:t>
                      </a:r>
                      <a:endParaRPr lang="en-US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92" marR="54392" marT="0" marB="0" anchor="ctr">
                    <a:lnL w="12700" cap="flat" cmpd="sng" algn="ctr">
                      <a:solidFill>
                        <a:srgbClr val="98D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8D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5.81</a:t>
                      </a:r>
                      <a:endParaRPr lang="en-US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92" marR="54392" marT="0" marB="0" anchor="ctr">
                    <a:lnL w="12700" cap="flat" cmpd="sng" algn="ctr">
                      <a:solidFill>
                        <a:srgbClr val="98D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4780534"/>
                  </a:ext>
                </a:extLst>
              </a:tr>
              <a:tr h="32268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08140</a:t>
                      </a:r>
                      <a:endParaRPr lang="en-US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92" marR="54392" marT="0" marB="0" anchor="ctr">
                    <a:lnL>
                      <a:noFill/>
                    </a:lnL>
                    <a:lnR w="12700" cap="flat" cmpd="sng" algn="ctr">
                      <a:solidFill>
                        <a:srgbClr val="98D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F4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PICKUP - 3/4 TON - 4X4</a:t>
                      </a:r>
                      <a:endParaRPr lang="en-US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92" marR="54392" marT="0" marB="0" anchor="ctr">
                    <a:lnL w="12700" cap="flat" cmpd="sng" algn="ctr">
                      <a:solidFill>
                        <a:srgbClr val="98D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8D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F4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WATERMAN TREATMENT</a:t>
                      </a:r>
                      <a:endParaRPr lang="en-US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92" marR="54392" marT="0" marB="0" anchor="ctr">
                    <a:lnL w="12700" cap="flat" cmpd="sng" algn="ctr">
                      <a:solidFill>
                        <a:srgbClr val="98D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8D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F4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Class 2b-3</a:t>
                      </a:r>
                      <a:endParaRPr lang="en-US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92" marR="54392" marT="0" marB="0" anchor="ctr">
                    <a:lnL w="12700" cap="flat" cmpd="sng" algn="ctr">
                      <a:solidFill>
                        <a:srgbClr val="98D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8D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F4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5.09</a:t>
                      </a:r>
                      <a:endParaRPr lang="en-US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92" marR="54392" marT="0" marB="0" anchor="ctr">
                    <a:lnL w="12700" cap="flat" cmpd="sng" algn="ctr">
                      <a:solidFill>
                        <a:srgbClr val="98D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8D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F4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Lordstown Motors, Endurance</a:t>
                      </a:r>
                      <a:endParaRPr lang="en-US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92" marR="54392" marT="0" marB="0" anchor="ctr">
                    <a:lnL w="12700" cap="flat" cmpd="sng" algn="ctr">
                      <a:solidFill>
                        <a:srgbClr val="98D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8D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F4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45</a:t>
                      </a:r>
                      <a:endParaRPr lang="en-US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92" marR="54392" marT="0" marB="0" anchor="ctr">
                    <a:lnL w="12700" cap="flat" cmpd="sng" algn="ctr">
                      <a:solidFill>
                        <a:srgbClr val="98D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8D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F4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2.29</a:t>
                      </a:r>
                      <a:endParaRPr lang="en-US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92" marR="54392" marT="0" marB="0" anchor="ctr">
                    <a:lnL w="12700" cap="flat" cmpd="sng" algn="ctr">
                      <a:solidFill>
                        <a:srgbClr val="98D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F4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2830946"/>
                  </a:ext>
                </a:extLst>
              </a:tr>
              <a:tr h="29366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08207</a:t>
                      </a:r>
                      <a:endParaRPr lang="en-US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92" marR="54392" marT="0" marB="0" anchor="ctr">
                    <a:lnL>
                      <a:noFill/>
                    </a:lnL>
                    <a:lnR w="12700" cap="flat" cmpd="sng" algn="ctr">
                      <a:solidFill>
                        <a:srgbClr val="98D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TRUCK - 1 TON -FLAT BED DUMP</a:t>
                      </a:r>
                      <a:endParaRPr lang="en-US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92" marR="54392" marT="0" marB="0" anchor="ctr">
                    <a:lnL w="12700" cap="flat" cmpd="sng" algn="ctr">
                      <a:solidFill>
                        <a:srgbClr val="98D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8D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CORPYARD</a:t>
                      </a:r>
                      <a:endParaRPr lang="en-US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92" marR="54392" marT="0" marB="0" anchor="ctr">
                    <a:lnL w="12700" cap="flat" cmpd="sng" algn="ctr">
                      <a:solidFill>
                        <a:srgbClr val="98D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8D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Class 2b-3</a:t>
                      </a:r>
                      <a:endParaRPr lang="en-US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92" marR="54392" marT="0" marB="0" anchor="ctr">
                    <a:lnL w="12700" cap="flat" cmpd="sng" algn="ctr">
                      <a:solidFill>
                        <a:srgbClr val="98D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8D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19.04</a:t>
                      </a:r>
                      <a:endParaRPr lang="en-US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92" marR="54392" marT="0" marB="0" anchor="ctr">
                    <a:lnL w="12700" cap="flat" cmpd="sng" algn="ctr">
                      <a:solidFill>
                        <a:srgbClr val="98D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8D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Motiv Power Systems, Ford E-450, Flat Bed Dump</a:t>
                      </a:r>
                      <a:endParaRPr lang="en-US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92" marR="54392" marT="0" marB="0" anchor="ctr">
                    <a:lnL w="12700" cap="flat" cmpd="sng" algn="ctr">
                      <a:solidFill>
                        <a:srgbClr val="98D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8D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133</a:t>
                      </a:r>
                      <a:endParaRPr lang="en-US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92" marR="54392" marT="0" marB="0" anchor="ctr">
                    <a:lnL w="12700" cap="flat" cmpd="sng" algn="ctr">
                      <a:solidFill>
                        <a:srgbClr val="98D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8D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25.33</a:t>
                      </a:r>
                      <a:endParaRPr lang="en-US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92" marR="54392" marT="0" marB="0" anchor="ctr">
                    <a:lnL w="12700" cap="flat" cmpd="sng" algn="ctr">
                      <a:solidFill>
                        <a:srgbClr val="98D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210455"/>
                  </a:ext>
                </a:extLst>
              </a:tr>
              <a:tr h="29366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08214</a:t>
                      </a:r>
                      <a:endParaRPr lang="en-US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92" marR="54392" marT="0" marB="0" anchor="ctr">
                    <a:lnL>
                      <a:noFill/>
                    </a:lnL>
                    <a:lnR w="12700" cap="flat" cmpd="sng" algn="ctr">
                      <a:solidFill>
                        <a:srgbClr val="98D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F4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TRUCK - 1-1/4 TON - UTIL BED - SIGN</a:t>
                      </a:r>
                      <a:endParaRPr lang="en-US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92" marR="54392" marT="0" marB="0" anchor="ctr">
                    <a:lnL w="12700" cap="flat" cmpd="sng" algn="ctr">
                      <a:solidFill>
                        <a:srgbClr val="98D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8D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F4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CORPYARD</a:t>
                      </a:r>
                      <a:endParaRPr lang="en-US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92" marR="54392" marT="0" marB="0" anchor="ctr">
                    <a:lnL w="12700" cap="flat" cmpd="sng" algn="ctr">
                      <a:solidFill>
                        <a:srgbClr val="98D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8D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F4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Class 4-6</a:t>
                      </a:r>
                      <a:endParaRPr lang="en-US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92" marR="54392" marT="0" marB="0" anchor="ctr">
                    <a:lnL w="12700" cap="flat" cmpd="sng" algn="ctr">
                      <a:solidFill>
                        <a:srgbClr val="98D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8D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F4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31.17</a:t>
                      </a:r>
                      <a:endParaRPr lang="en-US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92" marR="54392" marT="0" marB="0" anchor="ctr">
                    <a:lnL w="12700" cap="flat" cmpd="sng" algn="ctr">
                      <a:solidFill>
                        <a:srgbClr val="98D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8D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F4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Kenworth, K270E Battery Electric Truck</a:t>
                      </a:r>
                      <a:endParaRPr lang="en-US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92" marR="54392" marT="0" marB="0" anchor="ctr">
                    <a:lnL w="12700" cap="flat" cmpd="sng" algn="ctr">
                      <a:solidFill>
                        <a:srgbClr val="98D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8D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F4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141</a:t>
                      </a:r>
                      <a:endParaRPr lang="en-US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92" marR="54392" marT="0" marB="0" anchor="ctr">
                    <a:lnL w="12700" cap="flat" cmpd="sng" algn="ctr">
                      <a:solidFill>
                        <a:srgbClr val="98D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8D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F4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43.95</a:t>
                      </a:r>
                      <a:endParaRPr lang="en-US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92" marR="54392" marT="0" marB="0" anchor="ctr">
                    <a:lnL w="12700" cap="flat" cmpd="sng" algn="ctr">
                      <a:solidFill>
                        <a:srgbClr val="98D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F4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5473573"/>
                  </a:ext>
                </a:extLst>
              </a:tr>
              <a:tr h="16134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08215</a:t>
                      </a:r>
                      <a:endParaRPr lang="en-US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92" marR="54392" marT="0" marB="0" anchor="ctr">
                    <a:lnL>
                      <a:noFill/>
                    </a:lnL>
                    <a:lnR w="12700" cap="flat" cmpd="sng" algn="ctr">
                      <a:solidFill>
                        <a:srgbClr val="98D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98D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TRUCK - 1-1/4 TON - PAINT TRUCK</a:t>
                      </a:r>
                      <a:endParaRPr lang="en-US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92" marR="54392" marT="0" marB="0" anchor="ctr">
                    <a:lnL w="12700" cap="flat" cmpd="sng" algn="ctr">
                      <a:solidFill>
                        <a:srgbClr val="98D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8D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98D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CORPYARD</a:t>
                      </a:r>
                      <a:endParaRPr lang="en-US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92" marR="54392" marT="0" marB="0" anchor="ctr">
                    <a:lnL w="12700" cap="flat" cmpd="sng" algn="ctr">
                      <a:solidFill>
                        <a:srgbClr val="98D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8D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98D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Class 4-6</a:t>
                      </a:r>
                      <a:endParaRPr lang="en-US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92" marR="54392" marT="0" marB="0" anchor="ctr">
                    <a:lnL w="12700" cap="flat" cmpd="sng" algn="ctr">
                      <a:solidFill>
                        <a:srgbClr val="98D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8D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98D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3.36</a:t>
                      </a:r>
                      <a:endParaRPr lang="en-US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92" marR="54392" marT="0" marB="0" anchor="ctr">
                    <a:lnL w="12700" cap="flat" cmpd="sng" algn="ctr">
                      <a:solidFill>
                        <a:srgbClr val="98D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8D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98D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Kenworth, 270E Battery Electric Truck</a:t>
                      </a:r>
                      <a:endParaRPr lang="en-US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92" marR="54392" marT="0" marB="0" anchor="ctr">
                    <a:lnL w="12700" cap="flat" cmpd="sng" algn="ctr">
                      <a:solidFill>
                        <a:srgbClr val="98D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8D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98D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141</a:t>
                      </a:r>
                      <a:endParaRPr lang="en-US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92" marR="54392" marT="0" marB="0" anchor="ctr">
                    <a:lnL w="12700" cap="flat" cmpd="sng" algn="ctr">
                      <a:solidFill>
                        <a:srgbClr val="98D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8D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98D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4.74</a:t>
                      </a:r>
                      <a:endParaRPr lang="en-US" sz="8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92" marR="54392" marT="0" marB="0" anchor="ctr">
                    <a:lnL w="12700" cap="flat" cmpd="sng" algn="ctr">
                      <a:solidFill>
                        <a:srgbClr val="98D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98D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2333784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DFB268AB-ED87-0793-FBFD-7B852FBB9CCE}"/>
              </a:ext>
            </a:extLst>
          </p:cNvPr>
          <p:cNvSpPr txBox="1"/>
          <p:nvPr/>
        </p:nvSpPr>
        <p:spPr>
          <a:xfrm>
            <a:off x="8121316" y="1333236"/>
            <a:ext cx="34772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Fleet mileage or fuel burn per hour</a:t>
            </a:r>
          </a:p>
        </p:txBody>
      </p:sp>
    </p:spTree>
    <p:extLst>
      <p:ext uri="{BB962C8B-B14F-4D97-AF65-F5344CB8AC3E}">
        <p14:creationId xmlns:p14="http://schemas.microsoft.com/office/powerpoint/2010/main" val="15372784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900D0D-4E5C-4C1A-A6F2-055DA42D48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C000"/>
                </a:solidFill>
              </a:rPr>
              <a:t>Specification Considerations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E19E6B4-725F-EC25-98D1-30797B9573DD}"/>
              </a:ext>
            </a:extLst>
          </p:cNvPr>
          <p:cNvSpPr/>
          <p:nvPr/>
        </p:nvSpPr>
        <p:spPr>
          <a:xfrm>
            <a:off x="211375" y="3311725"/>
            <a:ext cx="3162557" cy="1884182"/>
          </a:xfrm>
          <a:prstGeom prst="roundRect">
            <a:avLst>
              <a:gd name="adj" fmla="val 10000"/>
            </a:avLst>
          </a:prstGeom>
          <a:solidFill>
            <a:schemeClr val="accent1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359D5AE-4079-52C6-08AC-594593421C22}"/>
              </a:ext>
            </a:extLst>
          </p:cNvPr>
          <p:cNvSpPr/>
          <p:nvPr/>
        </p:nvSpPr>
        <p:spPr>
          <a:xfrm>
            <a:off x="4235735" y="3347777"/>
            <a:ext cx="3162557" cy="1884182"/>
          </a:xfrm>
          <a:prstGeom prst="roundRect">
            <a:avLst>
              <a:gd name="adj" fmla="val 10000"/>
            </a:avLst>
          </a:prstGeom>
          <a:solidFill>
            <a:schemeClr val="accent1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E525839-8105-D5B5-6F06-C51DC3C0E87A}"/>
              </a:ext>
            </a:extLst>
          </p:cNvPr>
          <p:cNvSpPr/>
          <p:nvPr/>
        </p:nvSpPr>
        <p:spPr>
          <a:xfrm>
            <a:off x="8091333" y="3347777"/>
            <a:ext cx="3162557" cy="1884182"/>
          </a:xfrm>
          <a:prstGeom prst="roundRect">
            <a:avLst>
              <a:gd name="adj" fmla="val 10000"/>
            </a:avLst>
          </a:prstGeom>
          <a:solidFill>
            <a:schemeClr val="accent1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16A9CE3B-03D3-C0C1-665C-99A453580E0D}"/>
              </a:ext>
            </a:extLst>
          </p:cNvPr>
          <p:cNvGrpSpPr/>
          <p:nvPr/>
        </p:nvGrpSpPr>
        <p:grpSpPr>
          <a:xfrm>
            <a:off x="4409255" y="3510223"/>
            <a:ext cx="3440991" cy="2155154"/>
            <a:chOff x="318600" y="1477340"/>
            <a:chExt cx="1911271" cy="1197063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09380136-9372-C489-22C4-F03CF19DF81E}"/>
                </a:ext>
              </a:extLst>
            </p:cNvPr>
            <p:cNvSpPr/>
            <p:nvPr/>
          </p:nvSpPr>
          <p:spPr>
            <a:xfrm>
              <a:off x="318600" y="1477340"/>
              <a:ext cx="1911271" cy="1197063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5" name="Rectangle: Rounded Corners 4">
              <a:extLst>
                <a:ext uri="{FF2B5EF4-FFF2-40B4-BE49-F238E27FC236}">
                  <a16:creationId xmlns:a16="http://schemas.microsoft.com/office/drawing/2014/main" id="{F279EE27-73DC-347D-DC83-C6C6FA4B0569}"/>
                </a:ext>
              </a:extLst>
            </p:cNvPr>
            <p:cNvSpPr txBox="1"/>
            <p:nvPr/>
          </p:nvSpPr>
          <p:spPr>
            <a:xfrm>
              <a:off x="353661" y="1512401"/>
              <a:ext cx="1841149" cy="112694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7150" tIns="57150" rIns="57150" bIns="57150" numCol="1" spcCol="1270" anchor="ctr" anchorCtr="0">
              <a:noAutofit/>
            </a:bodyPr>
            <a:lstStyle/>
            <a:p>
              <a:pPr algn="ctr" defTabSz="1200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700" kern="1200" dirty="0">
                  <a:solidFill>
                    <a:schemeClr val="accent1"/>
                  </a:solidFill>
                  <a:latin typeface="+mn-lt"/>
                  <a:ea typeface="+mn-ea"/>
                  <a:cs typeface="+mn-cs"/>
                </a:rPr>
                <a:t>What are the specs of the replacement vehicle/equipment?</a:t>
              </a:r>
              <a:endParaRPr lang="en-US" sz="1500" kern="1200" dirty="0">
                <a:solidFill>
                  <a:schemeClr val="accent1"/>
                </a:solidFill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9940A3CD-A28F-ED88-D817-448760D83CAA}"/>
              </a:ext>
            </a:extLst>
          </p:cNvPr>
          <p:cNvGrpSpPr/>
          <p:nvPr/>
        </p:nvGrpSpPr>
        <p:grpSpPr>
          <a:xfrm>
            <a:off x="374694" y="3510223"/>
            <a:ext cx="3600606" cy="2223378"/>
            <a:chOff x="2853745" y="1477340"/>
            <a:chExt cx="2195015" cy="1291022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8E9A9798-522D-2865-404A-6BCCFFE81589}"/>
                </a:ext>
              </a:extLst>
            </p:cNvPr>
            <p:cNvSpPr/>
            <p:nvPr/>
          </p:nvSpPr>
          <p:spPr>
            <a:xfrm>
              <a:off x="2853745" y="1477340"/>
              <a:ext cx="2195015" cy="1233406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13" name="Rectangle: Rounded Corners 4">
              <a:extLst>
                <a:ext uri="{FF2B5EF4-FFF2-40B4-BE49-F238E27FC236}">
                  <a16:creationId xmlns:a16="http://schemas.microsoft.com/office/drawing/2014/main" id="{523898A8-4B97-1561-3B42-72694E892C60}"/>
                </a:ext>
              </a:extLst>
            </p:cNvPr>
            <p:cNvSpPr txBox="1"/>
            <p:nvPr/>
          </p:nvSpPr>
          <p:spPr>
            <a:xfrm>
              <a:off x="2853745" y="1500396"/>
              <a:ext cx="2195014" cy="126796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7150" tIns="57150" rIns="57150" bIns="57150" numCol="1" spcCol="1270" anchor="ctr" anchorCtr="0">
              <a:noAutofit/>
            </a:bodyPr>
            <a:lstStyle/>
            <a:p>
              <a:pPr algn="ctr" defTabSz="104013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340" kern="1200" dirty="0">
                  <a:solidFill>
                    <a:schemeClr val="accent1"/>
                  </a:solidFill>
                  <a:latin typeface="+mn-lt"/>
                  <a:ea typeface="+mn-ea"/>
                  <a:cs typeface="+mn-cs"/>
                </a:rPr>
                <a:t>How much is the expected cost of purchase?</a:t>
              </a:r>
              <a:endParaRPr lang="en-US" sz="1500" kern="1200" dirty="0">
                <a:solidFill>
                  <a:schemeClr val="accent1"/>
                </a:solidFill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02E0B34E-C7AF-ABCC-3CB1-A233C5D7A5BD}"/>
              </a:ext>
            </a:extLst>
          </p:cNvPr>
          <p:cNvGrpSpPr/>
          <p:nvPr/>
        </p:nvGrpSpPr>
        <p:grpSpPr>
          <a:xfrm>
            <a:off x="8224941" y="3510223"/>
            <a:ext cx="3533104" cy="2155154"/>
            <a:chOff x="5694226" y="1477340"/>
            <a:chExt cx="2201242" cy="1318735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5536F923-5067-158D-8033-CE97125FCED4}"/>
                </a:ext>
              </a:extLst>
            </p:cNvPr>
            <p:cNvSpPr/>
            <p:nvPr/>
          </p:nvSpPr>
          <p:spPr>
            <a:xfrm>
              <a:off x="5694226" y="1477340"/>
              <a:ext cx="2201242" cy="1318735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1" name="Rectangle: Rounded Corners 4">
              <a:extLst>
                <a:ext uri="{FF2B5EF4-FFF2-40B4-BE49-F238E27FC236}">
                  <a16:creationId xmlns:a16="http://schemas.microsoft.com/office/drawing/2014/main" id="{E6807A67-2B64-0BE2-1446-B42E44DEB243}"/>
                </a:ext>
              </a:extLst>
            </p:cNvPr>
            <p:cNvSpPr txBox="1"/>
            <p:nvPr/>
          </p:nvSpPr>
          <p:spPr>
            <a:xfrm>
              <a:off x="5747918" y="1515964"/>
              <a:ext cx="2123994" cy="124148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7150" tIns="57150" rIns="57150" bIns="57150" numCol="1" spcCol="1270" anchor="ctr" anchorCtr="0">
              <a:noAutofit/>
            </a:bodyPr>
            <a:lstStyle/>
            <a:p>
              <a:pPr algn="ctr" defTabSz="104013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340" kern="1200" dirty="0">
                  <a:solidFill>
                    <a:schemeClr val="accent1"/>
                  </a:solidFill>
                  <a:latin typeface="+mn-lt"/>
                  <a:ea typeface="+mn-ea"/>
                  <a:cs typeface="+mn-cs"/>
                </a:rPr>
                <a:t>How much charge can it take at Level 2 and DCFC?</a:t>
              </a:r>
              <a:endParaRPr lang="en-US" sz="1500" kern="1200" dirty="0">
                <a:solidFill>
                  <a:schemeClr val="accent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408654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900D0D-4E5C-4C1A-A6F2-055DA42D48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C000"/>
                </a:solidFill>
              </a:rPr>
              <a:t>Electrification Analysis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27BBEFE1-AF82-1ACE-425E-6854A89E8C3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2961906"/>
              </p:ext>
            </p:extLst>
          </p:nvPr>
        </p:nvGraphicFramePr>
        <p:xfrm>
          <a:off x="490889" y="1761423"/>
          <a:ext cx="10943924" cy="4928137"/>
        </p:xfrm>
        <a:graphic>
          <a:graphicData uri="http://schemas.openxmlformats.org/drawingml/2006/table">
            <a:tbl>
              <a:tblPr firstRow="1" firstCol="1" bandRow="1"/>
              <a:tblGrid>
                <a:gridCol w="1170373">
                  <a:extLst>
                    <a:ext uri="{9D8B030D-6E8A-4147-A177-3AD203B41FA5}">
                      <a16:colId xmlns:a16="http://schemas.microsoft.com/office/drawing/2014/main" val="3304627391"/>
                    </a:ext>
                  </a:extLst>
                </a:gridCol>
                <a:gridCol w="2097026">
                  <a:extLst>
                    <a:ext uri="{9D8B030D-6E8A-4147-A177-3AD203B41FA5}">
                      <a16:colId xmlns:a16="http://schemas.microsoft.com/office/drawing/2014/main" val="573536306"/>
                    </a:ext>
                  </a:extLst>
                </a:gridCol>
                <a:gridCol w="1759174">
                  <a:extLst>
                    <a:ext uri="{9D8B030D-6E8A-4147-A177-3AD203B41FA5}">
                      <a16:colId xmlns:a16="http://schemas.microsoft.com/office/drawing/2014/main" val="72252790"/>
                    </a:ext>
                  </a:extLst>
                </a:gridCol>
                <a:gridCol w="1360777">
                  <a:extLst>
                    <a:ext uri="{9D8B030D-6E8A-4147-A177-3AD203B41FA5}">
                      <a16:colId xmlns:a16="http://schemas.microsoft.com/office/drawing/2014/main" val="1973397146"/>
                    </a:ext>
                  </a:extLst>
                </a:gridCol>
                <a:gridCol w="1258889">
                  <a:extLst>
                    <a:ext uri="{9D8B030D-6E8A-4147-A177-3AD203B41FA5}">
                      <a16:colId xmlns:a16="http://schemas.microsoft.com/office/drawing/2014/main" val="2808484992"/>
                    </a:ext>
                  </a:extLst>
                </a:gridCol>
                <a:gridCol w="951315">
                  <a:extLst>
                    <a:ext uri="{9D8B030D-6E8A-4147-A177-3AD203B41FA5}">
                      <a16:colId xmlns:a16="http://schemas.microsoft.com/office/drawing/2014/main" val="11175797"/>
                    </a:ext>
                  </a:extLst>
                </a:gridCol>
                <a:gridCol w="1117100">
                  <a:extLst>
                    <a:ext uri="{9D8B030D-6E8A-4147-A177-3AD203B41FA5}">
                      <a16:colId xmlns:a16="http://schemas.microsoft.com/office/drawing/2014/main" val="929698890"/>
                    </a:ext>
                  </a:extLst>
                </a:gridCol>
                <a:gridCol w="1229270">
                  <a:extLst>
                    <a:ext uri="{9D8B030D-6E8A-4147-A177-3AD203B41FA5}">
                      <a16:colId xmlns:a16="http://schemas.microsoft.com/office/drawing/2014/main" val="1036263276"/>
                    </a:ext>
                  </a:extLst>
                </a:gridCol>
              </a:tblGrid>
              <a:tr h="782114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Vehicle Type**</a:t>
                      </a:r>
                      <a:endParaRPr lang="en-US" sz="1000">
                        <a:solidFill>
                          <a:srgbClr val="262626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98D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386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Proxy EV Description</a:t>
                      </a:r>
                      <a:endParaRPr lang="en-US" sz="1000" dirty="0">
                        <a:solidFill>
                          <a:srgbClr val="262626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98D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8D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386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Estimated Purchase Price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98D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8D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386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Usable Battery Capacity</a:t>
                      </a:r>
                      <a:br>
                        <a:rPr lang="en-US" sz="10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</a:br>
                      <a:r>
                        <a:rPr lang="en-US" sz="10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(kWh)</a:t>
                      </a:r>
                      <a:endParaRPr lang="en-US" sz="1000">
                        <a:solidFill>
                          <a:srgbClr val="262626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98D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8D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386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Efficiency</a:t>
                      </a:r>
                      <a:br>
                        <a:rPr lang="en-US" sz="10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</a:br>
                      <a:r>
                        <a:rPr lang="en-US" sz="10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(kWh/ 100mi)</a:t>
                      </a:r>
                      <a:endParaRPr lang="en-US" sz="1000">
                        <a:solidFill>
                          <a:srgbClr val="262626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98D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8D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386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L2 Max Charging Rate</a:t>
                      </a:r>
                      <a:br>
                        <a:rPr lang="en-US" sz="10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</a:br>
                      <a:r>
                        <a:rPr lang="en-US" sz="10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(kW)</a:t>
                      </a:r>
                      <a:endParaRPr lang="en-US" sz="1000">
                        <a:solidFill>
                          <a:srgbClr val="262626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98D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8D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386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DCFC Max Charging Rate</a:t>
                      </a:r>
                      <a:br>
                        <a:rPr lang="en-US" sz="10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</a:br>
                      <a:r>
                        <a:rPr lang="en-US" sz="10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(kW)</a:t>
                      </a:r>
                      <a:endParaRPr lang="en-US" sz="1000">
                        <a:solidFill>
                          <a:srgbClr val="262626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98D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8D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386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GVWR</a:t>
                      </a:r>
                      <a:br>
                        <a:rPr lang="en-US" sz="10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</a:br>
                      <a:r>
                        <a:rPr lang="en-US" sz="10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(lbs.)</a:t>
                      </a:r>
                      <a:endParaRPr lang="en-US" sz="1000">
                        <a:solidFill>
                          <a:srgbClr val="262626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98D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386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6935936"/>
                  </a:ext>
                </a:extLst>
              </a:tr>
              <a:tr h="35195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10 WHEEL DUMP</a:t>
                      </a:r>
                      <a:endParaRPr lang="en-US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98D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F4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Kenworth, T680E Battery Electric Truck</a:t>
                      </a:r>
                      <a:endParaRPr lang="en-US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98D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8D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F4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$259,463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98D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8D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F4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396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98D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8D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F4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264</a:t>
                      </a:r>
                      <a:endParaRPr lang="en-US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98D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8D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F4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7.2</a:t>
                      </a:r>
                      <a:endParaRPr lang="en-US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98D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8D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F4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120</a:t>
                      </a:r>
                      <a:endParaRPr lang="en-US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98D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8D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F4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82,000</a:t>
                      </a:r>
                      <a:endParaRPr lang="en-US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98D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F4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0713021"/>
                  </a:ext>
                </a:extLst>
              </a:tr>
              <a:tr h="35195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6 WHEEL DUMP</a:t>
                      </a:r>
                      <a:endParaRPr lang="en-US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98D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Kenworth, K370E Battery Electric Truck</a:t>
                      </a:r>
                      <a:endParaRPr lang="en-US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98D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8D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$174,633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98D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8D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282</a:t>
                      </a:r>
                      <a:endParaRPr lang="en-US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98D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8D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141</a:t>
                      </a:r>
                      <a:endParaRPr lang="en-US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98D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8D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7.2</a:t>
                      </a:r>
                      <a:endParaRPr lang="en-US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98D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8D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120</a:t>
                      </a:r>
                      <a:endParaRPr lang="en-US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98D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8D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33,000</a:t>
                      </a:r>
                      <a:endParaRPr lang="en-US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98D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6627793"/>
                  </a:ext>
                </a:extLst>
              </a:tr>
              <a:tr h="35195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BOX TRUCK</a:t>
                      </a:r>
                      <a:endParaRPr lang="en-US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98D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F4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Motiv Power Systems, Ford E-450, Box Truck</a:t>
                      </a:r>
                      <a:endParaRPr lang="en-US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98D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8D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F4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$74,050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98D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8D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F4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127</a:t>
                      </a:r>
                      <a:endParaRPr lang="en-US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98D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8D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F4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133</a:t>
                      </a:r>
                      <a:endParaRPr lang="en-US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98D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8D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F4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7.2</a:t>
                      </a:r>
                      <a:endParaRPr lang="en-US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98D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8D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F4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50</a:t>
                      </a:r>
                      <a:endParaRPr lang="en-US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98D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8D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F4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14,500</a:t>
                      </a:r>
                      <a:endParaRPr lang="en-US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98D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F4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8431004"/>
                  </a:ext>
                </a:extLst>
              </a:tr>
              <a:tr h="35195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CARGO VAN</a:t>
                      </a:r>
                      <a:endParaRPr lang="en-US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98D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Workhorse, C650 Battery Electric Step Van</a:t>
                      </a:r>
                      <a:endParaRPr lang="en-US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98D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8D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$50,399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98D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8D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70</a:t>
                      </a:r>
                      <a:endParaRPr lang="en-US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98D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8D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74</a:t>
                      </a:r>
                      <a:endParaRPr lang="en-US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98D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8D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7.2</a:t>
                      </a:r>
                      <a:endParaRPr lang="en-US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98D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8D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50</a:t>
                      </a:r>
                      <a:endParaRPr lang="en-US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98D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8D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12,500</a:t>
                      </a:r>
                      <a:endParaRPr lang="en-US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98D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2809546"/>
                  </a:ext>
                </a:extLst>
              </a:tr>
              <a:tr h="35195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CARGO VAN</a:t>
                      </a:r>
                      <a:endParaRPr lang="en-US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98D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F4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Motiv Power Systems, Ford E-450, Box Truck</a:t>
                      </a:r>
                      <a:endParaRPr lang="en-US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98D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8D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F4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$96,550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98D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8D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F4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127</a:t>
                      </a:r>
                      <a:endParaRPr lang="en-US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98D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8D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F4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121</a:t>
                      </a:r>
                      <a:endParaRPr lang="en-US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98D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8D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F4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7.2</a:t>
                      </a:r>
                      <a:endParaRPr lang="en-US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98D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8D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F4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50</a:t>
                      </a:r>
                      <a:endParaRPr lang="en-US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98D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8D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F4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14,500</a:t>
                      </a:r>
                      <a:endParaRPr lang="en-US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98D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F4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5328820"/>
                  </a:ext>
                </a:extLst>
              </a:tr>
              <a:tr h="35195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FLAT BED</a:t>
                      </a:r>
                      <a:endParaRPr lang="en-US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98D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Motiv Power Systems, Ford E-450, Flat Bed</a:t>
                      </a:r>
                      <a:endParaRPr lang="en-US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98D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8D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$81,684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98D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8D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127</a:t>
                      </a:r>
                      <a:endParaRPr lang="en-US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98D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8D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121</a:t>
                      </a:r>
                      <a:endParaRPr lang="en-US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98D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8D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19.2</a:t>
                      </a:r>
                      <a:endParaRPr lang="en-US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98D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8D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60</a:t>
                      </a:r>
                      <a:endParaRPr lang="en-US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98D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8D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14,500</a:t>
                      </a:r>
                      <a:endParaRPr lang="en-US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98D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7259673"/>
                  </a:ext>
                </a:extLst>
              </a:tr>
              <a:tr h="35195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FLAT BED</a:t>
                      </a:r>
                      <a:endParaRPr lang="en-US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98D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F4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Kenworth, 270E Battery Electric Truck</a:t>
                      </a:r>
                      <a:endParaRPr lang="en-US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98D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8D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F4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$131,841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98D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8D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F4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141</a:t>
                      </a:r>
                      <a:endParaRPr lang="en-US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98D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8D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F4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141</a:t>
                      </a:r>
                      <a:endParaRPr lang="en-US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98D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8D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F4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19.2</a:t>
                      </a:r>
                      <a:endParaRPr lang="en-US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98D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8D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F4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60</a:t>
                      </a:r>
                      <a:endParaRPr lang="en-US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98D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8D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F4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26,000</a:t>
                      </a:r>
                      <a:endParaRPr lang="en-US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98D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F4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5021799"/>
                  </a:ext>
                </a:extLst>
              </a:tr>
              <a:tr h="35195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FLAT BED DUMP</a:t>
                      </a:r>
                      <a:endParaRPr lang="en-US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98D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Motiv Power Systems, Ford E-450, Flat Bed Dump</a:t>
                      </a:r>
                      <a:endParaRPr lang="en-US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98D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8D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$58,776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98D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8D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127</a:t>
                      </a:r>
                      <a:endParaRPr lang="en-US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98D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8D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133</a:t>
                      </a:r>
                      <a:endParaRPr lang="en-US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98D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8D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19.2</a:t>
                      </a:r>
                      <a:endParaRPr lang="en-US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98D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8D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60</a:t>
                      </a:r>
                      <a:endParaRPr lang="en-US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98D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8D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14,500</a:t>
                      </a:r>
                      <a:endParaRPr lang="en-US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98D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2437884"/>
                  </a:ext>
                </a:extLst>
              </a:tr>
              <a:tr h="35195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FLAT BED DUMP</a:t>
                      </a:r>
                      <a:endParaRPr lang="en-US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98D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F4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Kenworth, 270E Battery Electric Truck</a:t>
                      </a:r>
                      <a:endParaRPr lang="en-US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98D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8D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F4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$104,600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98D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8D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F4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141</a:t>
                      </a:r>
                      <a:endParaRPr lang="en-US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98D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8D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F4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148</a:t>
                      </a:r>
                      <a:endParaRPr lang="en-US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98D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8D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F4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19.2</a:t>
                      </a:r>
                      <a:endParaRPr lang="en-US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98D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8D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F4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60</a:t>
                      </a:r>
                      <a:endParaRPr lang="en-US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98D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8D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F4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26,000</a:t>
                      </a:r>
                      <a:endParaRPr lang="en-US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98D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F4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6209236"/>
                  </a:ext>
                </a:extLst>
              </a:tr>
              <a:tr h="35195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PASSENGER VAN</a:t>
                      </a:r>
                      <a:endParaRPr lang="en-US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98D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Motiv Power Systems, Ford E-450, Shuttle Bus</a:t>
                      </a:r>
                      <a:endParaRPr lang="en-US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98D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8D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$49,050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98D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8D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127</a:t>
                      </a:r>
                      <a:endParaRPr lang="en-US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98D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8D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121</a:t>
                      </a:r>
                      <a:endParaRPr lang="en-US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98D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8D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6.6</a:t>
                      </a:r>
                      <a:endParaRPr lang="en-US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98D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8D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80</a:t>
                      </a:r>
                      <a:endParaRPr lang="en-US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98D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8D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14,500</a:t>
                      </a:r>
                      <a:endParaRPr lang="en-US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98D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583023"/>
                  </a:ext>
                </a:extLst>
              </a:tr>
              <a:tr h="27455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PICKUP</a:t>
                      </a:r>
                      <a:endParaRPr lang="en-US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98D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F4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Lordstown Motors, Endurance</a:t>
                      </a:r>
                      <a:endParaRPr lang="en-US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98D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8D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F4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64,650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98D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8D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F4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109</a:t>
                      </a:r>
                      <a:endParaRPr lang="en-US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98D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8D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F4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45</a:t>
                      </a:r>
                      <a:endParaRPr lang="en-US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98D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8D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F4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11.0</a:t>
                      </a:r>
                      <a:endParaRPr lang="en-US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98D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8D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F4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60</a:t>
                      </a:r>
                      <a:endParaRPr lang="en-US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98D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8D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F4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N/A</a:t>
                      </a:r>
                      <a:endParaRPr lang="en-US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98D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F4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7407145"/>
                  </a:ext>
                </a:extLst>
              </a:tr>
              <a:tr h="35195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REFUSE</a:t>
                      </a:r>
                      <a:endParaRPr lang="en-US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98D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98D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Lion Electric, All Electric Refuse Truck</a:t>
                      </a:r>
                      <a:endParaRPr lang="en-US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98D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8D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98D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$137,900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98D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8D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98D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336</a:t>
                      </a:r>
                      <a:endParaRPr lang="en-US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98D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8D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98D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198</a:t>
                      </a:r>
                      <a:endParaRPr lang="en-US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98D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8D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98D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7.2</a:t>
                      </a:r>
                      <a:endParaRPr lang="en-US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98D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8D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98D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60</a:t>
                      </a:r>
                      <a:endParaRPr lang="en-US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98D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8D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98D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66,000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98D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98D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6624077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1BAA9BEA-F9AC-B4F6-82F9-911814D0FAC2}"/>
              </a:ext>
            </a:extLst>
          </p:cNvPr>
          <p:cNvSpPr txBox="1"/>
          <p:nvPr/>
        </p:nvSpPr>
        <p:spPr>
          <a:xfrm>
            <a:off x="8658726" y="1243037"/>
            <a:ext cx="2695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Vehicle Inputs required</a:t>
            </a:r>
          </a:p>
        </p:txBody>
      </p:sp>
    </p:spTree>
    <p:extLst>
      <p:ext uri="{BB962C8B-B14F-4D97-AF65-F5344CB8AC3E}">
        <p14:creationId xmlns:p14="http://schemas.microsoft.com/office/powerpoint/2010/main" val="39621759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900D0D-4E5C-4C1A-A6F2-055DA42D48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C000"/>
                </a:solidFill>
              </a:rPr>
              <a:t>Charging Vehicles</a:t>
            </a:r>
          </a:p>
        </p:txBody>
      </p:sp>
      <p:graphicFrame>
        <p:nvGraphicFramePr>
          <p:cNvPr id="3" name="TextBox 1">
            <a:extLst>
              <a:ext uri="{FF2B5EF4-FFF2-40B4-BE49-F238E27FC236}">
                <a16:creationId xmlns:a16="http://schemas.microsoft.com/office/drawing/2014/main" id="{55E05E38-6F8C-0DE4-F46B-53425E54385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29505885"/>
              </p:ext>
            </p:extLst>
          </p:nvPr>
        </p:nvGraphicFramePr>
        <p:xfrm>
          <a:off x="461879" y="1600235"/>
          <a:ext cx="7709969" cy="23521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4" name="TextBox 1">
            <a:extLst>
              <a:ext uri="{FF2B5EF4-FFF2-40B4-BE49-F238E27FC236}">
                <a16:creationId xmlns:a16="http://schemas.microsoft.com/office/drawing/2014/main" id="{5180B504-F999-87E7-2643-63424867B3B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2081954"/>
              </p:ext>
            </p:extLst>
          </p:nvPr>
        </p:nvGraphicFramePr>
        <p:xfrm>
          <a:off x="3676851" y="4219349"/>
          <a:ext cx="7838564" cy="20597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33385663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900D0D-4E5C-4C1A-A6F2-055DA42D48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C000"/>
                </a:solidFill>
              </a:rPr>
              <a:t>Lightning Charging Times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BB5EB62D-8E37-99D5-17C4-D30780564B5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3969722"/>
              </p:ext>
            </p:extLst>
          </p:nvPr>
        </p:nvGraphicFramePr>
        <p:xfrm>
          <a:off x="852907" y="1825621"/>
          <a:ext cx="10486185" cy="4351346"/>
        </p:xfrm>
        <a:graphic>
          <a:graphicData uri="http://schemas.openxmlformats.org/drawingml/2006/table">
            <a:tbl>
              <a:tblPr/>
              <a:tblGrid>
                <a:gridCol w="515714">
                  <a:extLst>
                    <a:ext uri="{9D8B030D-6E8A-4147-A177-3AD203B41FA5}">
                      <a16:colId xmlns:a16="http://schemas.microsoft.com/office/drawing/2014/main" val="1606652860"/>
                    </a:ext>
                  </a:extLst>
                </a:gridCol>
                <a:gridCol w="515714">
                  <a:extLst>
                    <a:ext uri="{9D8B030D-6E8A-4147-A177-3AD203B41FA5}">
                      <a16:colId xmlns:a16="http://schemas.microsoft.com/office/drawing/2014/main" val="1331512650"/>
                    </a:ext>
                  </a:extLst>
                </a:gridCol>
                <a:gridCol w="515714">
                  <a:extLst>
                    <a:ext uri="{9D8B030D-6E8A-4147-A177-3AD203B41FA5}">
                      <a16:colId xmlns:a16="http://schemas.microsoft.com/office/drawing/2014/main" val="2756650121"/>
                    </a:ext>
                  </a:extLst>
                </a:gridCol>
                <a:gridCol w="515714">
                  <a:extLst>
                    <a:ext uri="{9D8B030D-6E8A-4147-A177-3AD203B41FA5}">
                      <a16:colId xmlns:a16="http://schemas.microsoft.com/office/drawing/2014/main" val="1781441301"/>
                    </a:ext>
                  </a:extLst>
                </a:gridCol>
                <a:gridCol w="515714">
                  <a:extLst>
                    <a:ext uri="{9D8B030D-6E8A-4147-A177-3AD203B41FA5}">
                      <a16:colId xmlns:a16="http://schemas.microsoft.com/office/drawing/2014/main" val="4101656423"/>
                    </a:ext>
                  </a:extLst>
                </a:gridCol>
                <a:gridCol w="515714">
                  <a:extLst>
                    <a:ext uri="{9D8B030D-6E8A-4147-A177-3AD203B41FA5}">
                      <a16:colId xmlns:a16="http://schemas.microsoft.com/office/drawing/2014/main" val="1512270401"/>
                    </a:ext>
                  </a:extLst>
                </a:gridCol>
                <a:gridCol w="515714">
                  <a:extLst>
                    <a:ext uri="{9D8B030D-6E8A-4147-A177-3AD203B41FA5}">
                      <a16:colId xmlns:a16="http://schemas.microsoft.com/office/drawing/2014/main" val="1307851376"/>
                    </a:ext>
                  </a:extLst>
                </a:gridCol>
                <a:gridCol w="515714">
                  <a:extLst>
                    <a:ext uri="{9D8B030D-6E8A-4147-A177-3AD203B41FA5}">
                      <a16:colId xmlns:a16="http://schemas.microsoft.com/office/drawing/2014/main" val="1740627284"/>
                    </a:ext>
                  </a:extLst>
                </a:gridCol>
                <a:gridCol w="515714">
                  <a:extLst>
                    <a:ext uri="{9D8B030D-6E8A-4147-A177-3AD203B41FA5}">
                      <a16:colId xmlns:a16="http://schemas.microsoft.com/office/drawing/2014/main" val="3144920970"/>
                    </a:ext>
                  </a:extLst>
                </a:gridCol>
                <a:gridCol w="515714">
                  <a:extLst>
                    <a:ext uri="{9D8B030D-6E8A-4147-A177-3AD203B41FA5}">
                      <a16:colId xmlns:a16="http://schemas.microsoft.com/office/drawing/2014/main" val="3628759808"/>
                    </a:ext>
                  </a:extLst>
                </a:gridCol>
                <a:gridCol w="515714">
                  <a:extLst>
                    <a:ext uri="{9D8B030D-6E8A-4147-A177-3AD203B41FA5}">
                      <a16:colId xmlns:a16="http://schemas.microsoft.com/office/drawing/2014/main" val="4258978106"/>
                    </a:ext>
                  </a:extLst>
                </a:gridCol>
                <a:gridCol w="515714">
                  <a:extLst>
                    <a:ext uri="{9D8B030D-6E8A-4147-A177-3AD203B41FA5}">
                      <a16:colId xmlns:a16="http://schemas.microsoft.com/office/drawing/2014/main" val="693374631"/>
                    </a:ext>
                  </a:extLst>
                </a:gridCol>
                <a:gridCol w="515714">
                  <a:extLst>
                    <a:ext uri="{9D8B030D-6E8A-4147-A177-3AD203B41FA5}">
                      <a16:colId xmlns:a16="http://schemas.microsoft.com/office/drawing/2014/main" val="3454446588"/>
                    </a:ext>
                  </a:extLst>
                </a:gridCol>
                <a:gridCol w="515714">
                  <a:extLst>
                    <a:ext uri="{9D8B030D-6E8A-4147-A177-3AD203B41FA5}">
                      <a16:colId xmlns:a16="http://schemas.microsoft.com/office/drawing/2014/main" val="2393744663"/>
                    </a:ext>
                  </a:extLst>
                </a:gridCol>
                <a:gridCol w="515714">
                  <a:extLst>
                    <a:ext uri="{9D8B030D-6E8A-4147-A177-3AD203B41FA5}">
                      <a16:colId xmlns:a16="http://schemas.microsoft.com/office/drawing/2014/main" val="1174925414"/>
                    </a:ext>
                  </a:extLst>
                </a:gridCol>
                <a:gridCol w="515714">
                  <a:extLst>
                    <a:ext uri="{9D8B030D-6E8A-4147-A177-3AD203B41FA5}">
                      <a16:colId xmlns:a16="http://schemas.microsoft.com/office/drawing/2014/main" val="2831449308"/>
                    </a:ext>
                  </a:extLst>
                </a:gridCol>
                <a:gridCol w="687619">
                  <a:extLst>
                    <a:ext uri="{9D8B030D-6E8A-4147-A177-3AD203B41FA5}">
                      <a16:colId xmlns:a16="http://schemas.microsoft.com/office/drawing/2014/main" val="3916943538"/>
                    </a:ext>
                  </a:extLst>
                </a:gridCol>
                <a:gridCol w="515714">
                  <a:extLst>
                    <a:ext uri="{9D8B030D-6E8A-4147-A177-3AD203B41FA5}">
                      <a16:colId xmlns:a16="http://schemas.microsoft.com/office/drawing/2014/main" val="1577481997"/>
                    </a:ext>
                  </a:extLst>
                </a:gridCol>
                <a:gridCol w="515714">
                  <a:extLst>
                    <a:ext uri="{9D8B030D-6E8A-4147-A177-3AD203B41FA5}">
                      <a16:colId xmlns:a16="http://schemas.microsoft.com/office/drawing/2014/main" val="4178071109"/>
                    </a:ext>
                  </a:extLst>
                </a:gridCol>
                <a:gridCol w="515714">
                  <a:extLst>
                    <a:ext uri="{9D8B030D-6E8A-4147-A177-3AD203B41FA5}">
                      <a16:colId xmlns:a16="http://schemas.microsoft.com/office/drawing/2014/main" val="431466651"/>
                    </a:ext>
                  </a:extLst>
                </a:gridCol>
              </a:tblGrid>
              <a:tr h="644643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SEW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Age in Years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Life Miles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Life Gallons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MPG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Annual Miles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Annual Gallons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Daily Miles / 234 WD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Daily Gallons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Max Battery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Battery kW/mile for F-150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Daily kw Needed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80 % Charge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90 % Charge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SOC at end of day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# of days before recharge needed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Advertised charge Time/Pro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L2 Charge Hours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L2 + Charge Hours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Dual ABB 124 @60 Max 90%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18526886"/>
                  </a:ext>
                </a:extLst>
              </a:tr>
              <a:tr h="161161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15011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30469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1987.11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15.33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4,688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20.03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1.31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10.02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104.00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118.00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120.98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10.48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1.34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1.63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0.59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49423970"/>
                  </a:ext>
                </a:extLst>
              </a:tr>
              <a:tr h="161161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SD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9151119"/>
                  </a:ext>
                </a:extLst>
              </a:tr>
              <a:tr h="161161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15059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87675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5057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17.34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13,488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778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57.64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3.32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28.82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104.00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118.00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102.18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3.64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3.84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4.68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1.71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0.52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96774639"/>
                  </a:ext>
                </a:extLst>
              </a:tr>
              <a:tr h="161161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WAT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24037589"/>
                  </a:ext>
                </a:extLst>
              </a:tr>
              <a:tr h="161161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14004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7.17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81011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5154.37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15.72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11,299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719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48.28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3.07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24.14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104.00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118.00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106.86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4.35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3.22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3.92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1.43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0.44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50613433"/>
                  </a:ext>
                </a:extLst>
              </a:tr>
              <a:tr h="161161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18174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3.25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9416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743.32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12.67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2,897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229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12.38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0.98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6.19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104.00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118.00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124.81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16.96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0.83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0.37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66475733"/>
                  </a:ext>
                </a:extLst>
              </a:tr>
              <a:tr h="161161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18061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3.25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30829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3363.14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9.17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9,486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1,035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40.54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4.42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20.27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104.00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118.00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110.73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5.18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2.70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3.29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1.20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0.37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12753164"/>
                  </a:ext>
                </a:extLst>
              </a:tr>
              <a:tr h="161161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18043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3.25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35285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3135.49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11.25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10,857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965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46.40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4.12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23.20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104.00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118.00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107.80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4.53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3.09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3.77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1.37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0.42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03637274"/>
                  </a:ext>
                </a:extLst>
              </a:tr>
              <a:tr h="161161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18065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3.25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25498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2091.69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12.19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7,846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644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33.53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2.75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16.76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104.00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118.00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114.24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6.26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2.24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2.72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0.99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0.30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29120382"/>
                  </a:ext>
                </a:extLst>
              </a:tr>
              <a:tr h="161161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18198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3.25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30344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2712.73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11.19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9,337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835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39.90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3.57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19.95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104.00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118.00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111.05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5.26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2.66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3.24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1.18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0.36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55775"/>
                  </a:ext>
                </a:extLst>
              </a:tr>
              <a:tr h="161161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16002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5.75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77880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4568.32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17.05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13,544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794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57.88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3.40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28.94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104.00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118.00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102.06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3.63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3.86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4.70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1.71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0.53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90294099"/>
                  </a:ext>
                </a:extLst>
              </a:tr>
              <a:tr h="161161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16124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5.75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122491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8447.79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14.50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21,303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1,469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91.04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6.28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45.52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104.00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118.00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85.48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2.31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6.07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7.39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2.69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0.83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90237338"/>
                  </a:ext>
                </a:extLst>
              </a:tr>
              <a:tr h="161161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WTM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5445126"/>
                  </a:ext>
                </a:extLst>
              </a:tr>
              <a:tr h="161161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13221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9.42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36377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2605.65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13.96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3,862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277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16.50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1.18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8.25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104.00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118.00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122.75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12.73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0.55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1.34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0.49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67684567"/>
                  </a:ext>
                </a:extLst>
              </a:tr>
              <a:tr h="161161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17491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4.84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24167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1951.64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12.38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4,993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21.34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1.72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10.67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104.00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118.00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120.33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9.84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0.71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1.73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0.63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0.19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97235624"/>
                  </a:ext>
                </a:extLst>
              </a:tr>
              <a:tr h="161161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CD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82565271"/>
                  </a:ext>
                </a:extLst>
              </a:tr>
              <a:tr h="161161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15173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69250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4185.56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16.54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10,654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644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45.53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2.75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22.76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104.00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118.00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108.24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4.61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3.04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3.70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1.35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0.41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23081471"/>
                  </a:ext>
                </a:extLst>
              </a:tr>
              <a:tr h="161161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15176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35998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2095.58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17.18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5,538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23.67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1.38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11.83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104.00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118.00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119.17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8.87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1.58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1.92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0.70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0.22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296120"/>
                  </a:ext>
                </a:extLst>
              </a:tr>
              <a:tr h="161161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15177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6.42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70730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4594.82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15.39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11,017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716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47.08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3.06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23.54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104.00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118.00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107.46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4.46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3.14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3.82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1.39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0.43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3394731"/>
                  </a:ext>
                </a:extLst>
              </a:tr>
              <a:tr h="161161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17033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5.25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71800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3963.9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18.11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13,676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755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58.45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3.23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29.22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104.00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118.00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101.78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3.59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3.90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4.74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1.73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0.53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3251709"/>
                  </a:ext>
                </a:extLst>
              </a:tr>
              <a:tr h="161161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ENG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10912640"/>
                  </a:ext>
                </a:extLst>
              </a:tr>
              <a:tr h="161161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14169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7.67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107346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8042.96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13.35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13,996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1,049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59.81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4.48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29.91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104.00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118.00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101.09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3.51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3.99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4.85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1.77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0.54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15637822"/>
                  </a:ext>
                </a:extLst>
              </a:tr>
              <a:tr h="161161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15153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172598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10106.06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17.08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26,554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1,555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113.48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6.64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56.74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104.00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118.00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74.26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1.85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7.57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9.21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3.36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0520926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0380848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452</TotalTime>
  <Words>2039</Words>
  <Application>Microsoft Office PowerPoint</Application>
  <PresentationFormat>Widescreen</PresentationFormat>
  <Paragraphs>926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18</vt:i4>
      </vt:variant>
    </vt:vector>
  </HeadingPairs>
  <TitlesOfParts>
    <vt:vector size="27" baseType="lpstr">
      <vt:lpstr>Arial</vt:lpstr>
      <vt:lpstr>Calibri</vt:lpstr>
      <vt:lpstr>Calibri Light</vt:lpstr>
      <vt:lpstr>Wingdings</vt:lpstr>
      <vt:lpstr>Office Theme</vt:lpstr>
      <vt:lpstr>Custom Design</vt:lpstr>
      <vt:lpstr>1_Custom Design</vt:lpstr>
      <vt:lpstr>2_Custom Design</vt:lpstr>
      <vt:lpstr>3_Custom Design</vt:lpstr>
      <vt:lpstr>ZEV Infrastructure for Vehicles and Facilities</vt:lpstr>
      <vt:lpstr>Internal and External Group Collaboration Required</vt:lpstr>
      <vt:lpstr>Gather Data</vt:lpstr>
      <vt:lpstr>Infrastructure Planning</vt:lpstr>
      <vt:lpstr>Fuel Energy Consumption</vt:lpstr>
      <vt:lpstr>Specification Considerations</vt:lpstr>
      <vt:lpstr>Electrification Analysis</vt:lpstr>
      <vt:lpstr>Charging Vehicles</vt:lpstr>
      <vt:lpstr>Lightning Charging Times</vt:lpstr>
      <vt:lpstr>Charger Energy Consumption</vt:lpstr>
      <vt:lpstr>Site Assessment</vt:lpstr>
      <vt:lpstr>Charger Infrastructure</vt:lpstr>
      <vt:lpstr>Infrastructure Challenges</vt:lpstr>
      <vt:lpstr>Upfitting Auxiliary Power</vt:lpstr>
      <vt:lpstr>Temporary Charging and Back Up Power</vt:lpstr>
      <vt:lpstr>Ongoing Maintenance and Repair</vt:lpstr>
      <vt:lpstr>Large EV Fleet Requirements in Perspective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Wan, Esther</dc:creator>
  <cp:lastModifiedBy>Renschler, David</cp:lastModifiedBy>
  <cp:revision>16</cp:revision>
  <cp:lastPrinted>2023-10-12T15:37:54Z</cp:lastPrinted>
  <dcterms:created xsi:type="dcterms:W3CDTF">2021-04-09T16:33:49Z</dcterms:created>
  <dcterms:modified xsi:type="dcterms:W3CDTF">2023-10-18T14:07:04Z</dcterms:modified>
</cp:coreProperties>
</file>