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31"/>
  </p:notesMasterIdLst>
  <p:handoutMasterIdLst>
    <p:handoutMasterId r:id="rId32"/>
  </p:handoutMasterIdLst>
  <p:sldIdLst>
    <p:sldId id="442" r:id="rId2"/>
    <p:sldId id="424" r:id="rId3"/>
    <p:sldId id="437" r:id="rId4"/>
    <p:sldId id="462" r:id="rId5"/>
    <p:sldId id="439" r:id="rId6"/>
    <p:sldId id="450" r:id="rId7"/>
    <p:sldId id="451" r:id="rId8"/>
    <p:sldId id="452" r:id="rId9"/>
    <p:sldId id="468" r:id="rId10"/>
    <p:sldId id="425" r:id="rId11"/>
    <p:sldId id="463" r:id="rId12"/>
    <p:sldId id="464" r:id="rId13"/>
    <p:sldId id="465" r:id="rId14"/>
    <p:sldId id="466" r:id="rId15"/>
    <p:sldId id="467" r:id="rId16"/>
    <p:sldId id="460" r:id="rId17"/>
    <p:sldId id="469" r:id="rId18"/>
    <p:sldId id="470" r:id="rId19"/>
    <p:sldId id="471" r:id="rId20"/>
    <p:sldId id="455" r:id="rId21"/>
    <p:sldId id="454" r:id="rId22"/>
    <p:sldId id="461" r:id="rId23"/>
    <p:sldId id="453" r:id="rId24"/>
    <p:sldId id="472" r:id="rId25"/>
    <p:sldId id="459" r:id="rId26"/>
    <p:sldId id="456" r:id="rId27"/>
    <p:sldId id="473" r:id="rId28"/>
    <p:sldId id="474" r:id="rId29"/>
    <p:sldId id="417"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F11"/>
    <a:srgbClr val="4FF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FC552-02A2-4397-B9C3-D85123885C7F}" v="6" dt="2021-05-11T11:53:04.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94612" autoAdjust="0"/>
  </p:normalViewPr>
  <p:slideViewPr>
    <p:cSldViewPr>
      <p:cViewPr varScale="1">
        <p:scale>
          <a:sx n="108" d="100"/>
          <a:sy n="108" d="100"/>
        </p:scale>
        <p:origin x="1302"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5" d="100"/>
          <a:sy n="75" d="100"/>
        </p:scale>
        <p:origin x="-24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Leech" userId="7fbf060f46ad5fc1" providerId="LiveId" clId="{9B6FC552-02A2-4397-B9C3-D85123885C7F}"/>
    <pc:docChg chg="undo custSel delSld modSld">
      <pc:chgData name="Keith Leech" userId="7fbf060f46ad5fc1" providerId="LiveId" clId="{9B6FC552-02A2-4397-B9C3-D85123885C7F}" dt="2021-05-11T12:59:57.912" v="1604" actId="113"/>
      <pc:docMkLst>
        <pc:docMk/>
      </pc:docMkLst>
      <pc:sldChg chg="addSp modSp mod">
        <pc:chgData name="Keith Leech" userId="7fbf060f46ad5fc1" providerId="LiveId" clId="{9B6FC552-02A2-4397-B9C3-D85123885C7F}" dt="2021-05-11T12:26:03.137" v="961" actId="6549"/>
        <pc:sldMkLst>
          <pc:docMk/>
          <pc:sldMk cId="3310276842" sldId="404"/>
        </pc:sldMkLst>
        <pc:spChg chg="mod">
          <ac:chgData name="Keith Leech" userId="7fbf060f46ad5fc1" providerId="LiveId" clId="{9B6FC552-02A2-4397-B9C3-D85123885C7F}" dt="2021-05-11T12:26:03.137" v="961" actId="6549"/>
          <ac:spMkLst>
            <pc:docMk/>
            <pc:sldMk cId="3310276842" sldId="404"/>
            <ac:spMk id="2" creationId="{00000000-0000-0000-0000-000000000000}"/>
          </ac:spMkLst>
        </pc:spChg>
        <pc:spChg chg="mod">
          <ac:chgData name="Keith Leech" userId="7fbf060f46ad5fc1" providerId="LiveId" clId="{9B6FC552-02A2-4397-B9C3-D85123885C7F}" dt="2021-05-11T11:48:56.733" v="70"/>
          <ac:spMkLst>
            <pc:docMk/>
            <pc:sldMk cId="3310276842" sldId="404"/>
            <ac:spMk id="3" creationId="{00000000-0000-0000-0000-000000000000}"/>
          </ac:spMkLst>
        </pc:spChg>
        <pc:picChg chg="add mod">
          <ac:chgData name="Keith Leech" userId="7fbf060f46ad5fc1" providerId="LiveId" clId="{9B6FC552-02A2-4397-B9C3-D85123885C7F}" dt="2021-05-11T11:51:11.251" v="92" actId="1076"/>
          <ac:picMkLst>
            <pc:docMk/>
            <pc:sldMk cId="3310276842" sldId="404"/>
            <ac:picMk id="8" creationId="{C3FDD307-037E-4B5F-A1DB-2F2F8B87A9F0}"/>
          </ac:picMkLst>
        </pc:picChg>
      </pc:sldChg>
      <pc:sldChg chg="modSp">
        <pc:chgData name="Keith Leech" userId="7fbf060f46ad5fc1" providerId="LiveId" clId="{9B6FC552-02A2-4397-B9C3-D85123885C7F}" dt="2021-05-11T11:48:56.733" v="70"/>
        <pc:sldMkLst>
          <pc:docMk/>
          <pc:sldMk cId="3112584002" sldId="417"/>
        </pc:sldMkLst>
        <pc:spChg chg="mod">
          <ac:chgData name="Keith Leech" userId="7fbf060f46ad5fc1" providerId="LiveId" clId="{9B6FC552-02A2-4397-B9C3-D85123885C7F}" dt="2021-05-11T11:48:56.733" v="70"/>
          <ac:spMkLst>
            <pc:docMk/>
            <pc:sldMk cId="3112584002" sldId="417"/>
            <ac:spMk id="3" creationId="{00000000-0000-0000-0000-000000000000}"/>
          </ac:spMkLst>
        </pc:spChg>
        <pc:spChg chg="mod">
          <ac:chgData name="Keith Leech" userId="7fbf060f46ad5fc1" providerId="LiveId" clId="{9B6FC552-02A2-4397-B9C3-D85123885C7F}" dt="2021-05-11T11:48:56.733" v="70"/>
          <ac:spMkLst>
            <pc:docMk/>
            <pc:sldMk cId="3112584002" sldId="417"/>
            <ac:spMk id="4" creationId="{00000000-0000-0000-0000-000000000000}"/>
          </ac:spMkLst>
        </pc:spChg>
      </pc:sldChg>
      <pc:sldChg chg="modSp mod">
        <pc:chgData name="Keith Leech" userId="7fbf060f46ad5fc1" providerId="LiveId" clId="{9B6FC552-02A2-4397-B9C3-D85123885C7F}" dt="2021-05-11T12:31:34.356" v="1074" actId="20577"/>
        <pc:sldMkLst>
          <pc:docMk/>
          <pc:sldMk cId="4221293698" sldId="420"/>
        </pc:sldMkLst>
        <pc:spChg chg="mod">
          <ac:chgData name="Keith Leech" userId="7fbf060f46ad5fc1" providerId="LiveId" clId="{9B6FC552-02A2-4397-B9C3-D85123885C7F}" dt="2021-05-11T11:48:56.733" v="70"/>
          <ac:spMkLst>
            <pc:docMk/>
            <pc:sldMk cId="4221293698" sldId="420"/>
            <ac:spMk id="2" creationId="{00000000-0000-0000-0000-000000000000}"/>
          </ac:spMkLst>
        </pc:spChg>
        <pc:spChg chg="mod">
          <ac:chgData name="Keith Leech" userId="7fbf060f46ad5fc1" providerId="LiveId" clId="{9B6FC552-02A2-4397-B9C3-D85123885C7F}" dt="2021-05-11T12:31:34.356" v="1074" actId="20577"/>
          <ac:spMkLst>
            <pc:docMk/>
            <pc:sldMk cId="4221293698" sldId="420"/>
            <ac:spMk id="3" creationId="{00000000-0000-0000-0000-000000000000}"/>
          </ac:spMkLst>
        </pc:spChg>
      </pc:sldChg>
      <pc:sldChg chg="modSp mod">
        <pc:chgData name="Keith Leech" userId="7fbf060f46ad5fc1" providerId="LiveId" clId="{9B6FC552-02A2-4397-B9C3-D85123885C7F}" dt="2021-05-11T12:46:56.061" v="1301" actId="6549"/>
        <pc:sldMkLst>
          <pc:docMk/>
          <pc:sldMk cId="719355556" sldId="424"/>
        </pc:sldMkLst>
        <pc:spChg chg="mod">
          <ac:chgData name="Keith Leech" userId="7fbf060f46ad5fc1" providerId="LiveId" clId="{9B6FC552-02A2-4397-B9C3-D85123885C7F}" dt="2021-05-11T11:48:56.733" v="70"/>
          <ac:spMkLst>
            <pc:docMk/>
            <pc:sldMk cId="719355556" sldId="424"/>
            <ac:spMk id="2" creationId="{00000000-0000-0000-0000-000000000000}"/>
          </ac:spMkLst>
        </pc:spChg>
        <pc:spChg chg="mod">
          <ac:chgData name="Keith Leech" userId="7fbf060f46ad5fc1" providerId="LiveId" clId="{9B6FC552-02A2-4397-B9C3-D85123885C7F}" dt="2021-05-11T12:46:56.061" v="1301" actId="6549"/>
          <ac:spMkLst>
            <pc:docMk/>
            <pc:sldMk cId="719355556" sldId="424"/>
            <ac:spMk id="3" creationId="{00000000-0000-0000-0000-000000000000}"/>
          </ac:spMkLst>
        </pc:spChg>
      </pc:sldChg>
      <pc:sldChg chg="modSp">
        <pc:chgData name="Keith Leech" userId="7fbf060f46ad5fc1" providerId="LiveId" clId="{9B6FC552-02A2-4397-B9C3-D85123885C7F}" dt="2021-05-11T11:48:56.733" v="70"/>
        <pc:sldMkLst>
          <pc:docMk/>
          <pc:sldMk cId="2664125751" sldId="425"/>
        </pc:sldMkLst>
        <pc:spChg chg="mod">
          <ac:chgData name="Keith Leech" userId="7fbf060f46ad5fc1" providerId="LiveId" clId="{9B6FC552-02A2-4397-B9C3-D85123885C7F}" dt="2021-05-11T11:48:56.733" v="70"/>
          <ac:spMkLst>
            <pc:docMk/>
            <pc:sldMk cId="2664125751" sldId="425"/>
            <ac:spMk id="2" creationId="{00000000-0000-0000-0000-000000000000}"/>
          </ac:spMkLst>
        </pc:spChg>
      </pc:sldChg>
      <pc:sldChg chg="modSp">
        <pc:chgData name="Keith Leech" userId="7fbf060f46ad5fc1" providerId="LiveId" clId="{9B6FC552-02A2-4397-B9C3-D85123885C7F}" dt="2021-05-11T11:48:56.733" v="70"/>
        <pc:sldMkLst>
          <pc:docMk/>
          <pc:sldMk cId="1112426098" sldId="426"/>
        </pc:sldMkLst>
        <pc:spChg chg="mod">
          <ac:chgData name="Keith Leech" userId="7fbf060f46ad5fc1" providerId="LiveId" clId="{9B6FC552-02A2-4397-B9C3-D85123885C7F}" dt="2021-05-11T11:48:56.733" v="70"/>
          <ac:spMkLst>
            <pc:docMk/>
            <pc:sldMk cId="1112426098" sldId="426"/>
            <ac:spMk id="2" creationId="{00000000-0000-0000-0000-000000000000}"/>
          </ac:spMkLst>
        </pc:spChg>
      </pc:sldChg>
      <pc:sldChg chg="modSp">
        <pc:chgData name="Keith Leech" userId="7fbf060f46ad5fc1" providerId="LiveId" clId="{9B6FC552-02A2-4397-B9C3-D85123885C7F}" dt="2021-05-11T11:48:56.733" v="70"/>
        <pc:sldMkLst>
          <pc:docMk/>
          <pc:sldMk cId="1688277545" sldId="427"/>
        </pc:sldMkLst>
        <pc:spChg chg="mod">
          <ac:chgData name="Keith Leech" userId="7fbf060f46ad5fc1" providerId="LiveId" clId="{9B6FC552-02A2-4397-B9C3-D85123885C7F}" dt="2021-05-11T11:48:56.733" v="70"/>
          <ac:spMkLst>
            <pc:docMk/>
            <pc:sldMk cId="1688277545" sldId="427"/>
            <ac:spMk id="2" creationId="{00000000-0000-0000-0000-000000000000}"/>
          </ac:spMkLst>
        </pc:spChg>
      </pc:sldChg>
      <pc:sldChg chg="modSp mod">
        <pc:chgData name="Keith Leech" userId="7fbf060f46ad5fc1" providerId="LiveId" clId="{9B6FC552-02A2-4397-B9C3-D85123885C7F}" dt="2021-05-11T11:48:56.733" v="70"/>
        <pc:sldMkLst>
          <pc:docMk/>
          <pc:sldMk cId="2991941603" sldId="428"/>
        </pc:sldMkLst>
        <pc:spChg chg="mod">
          <ac:chgData name="Keith Leech" userId="7fbf060f46ad5fc1" providerId="LiveId" clId="{9B6FC552-02A2-4397-B9C3-D85123885C7F}" dt="2021-05-11T11:48:56.733" v="70"/>
          <ac:spMkLst>
            <pc:docMk/>
            <pc:sldMk cId="2991941603" sldId="428"/>
            <ac:spMk id="2" creationId="{00000000-0000-0000-0000-000000000000}"/>
          </ac:spMkLst>
        </pc:spChg>
        <pc:spChg chg="mod">
          <ac:chgData name="Keith Leech" userId="7fbf060f46ad5fc1" providerId="LiveId" clId="{9B6FC552-02A2-4397-B9C3-D85123885C7F}" dt="2021-05-11T11:48:56.733" v="70"/>
          <ac:spMkLst>
            <pc:docMk/>
            <pc:sldMk cId="2991941603" sldId="428"/>
            <ac:spMk id="3" creationId="{00000000-0000-0000-0000-000000000000}"/>
          </ac:spMkLst>
        </pc:spChg>
      </pc:sldChg>
      <pc:sldChg chg="modSp">
        <pc:chgData name="Keith Leech" userId="7fbf060f46ad5fc1" providerId="LiveId" clId="{9B6FC552-02A2-4397-B9C3-D85123885C7F}" dt="2021-05-11T11:48:56.733" v="70"/>
        <pc:sldMkLst>
          <pc:docMk/>
          <pc:sldMk cId="269498643" sldId="429"/>
        </pc:sldMkLst>
        <pc:spChg chg="mod">
          <ac:chgData name="Keith Leech" userId="7fbf060f46ad5fc1" providerId="LiveId" clId="{9B6FC552-02A2-4397-B9C3-D85123885C7F}" dt="2021-05-11T11:48:56.733" v="70"/>
          <ac:spMkLst>
            <pc:docMk/>
            <pc:sldMk cId="269498643" sldId="429"/>
            <ac:spMk id="2" creationId="{00000000-0000-0000-0000-000000000000}"/>
          </ac:spMkLst>
        </pc:spChg>
      </pc:sldChg>
      <pc:sldChg chg="modSp mod">
        <pc:chgData name="Keith Leech" userId="7fbf060f46ad5fc1" providerId="LiveId" clId="{9B6FC552-02A2-4397-B9C3-D85123885C7F}" dt="2021-05-11T12:35:35.061" v="1158" actId="6549"/>
        <pc:sldMkLst>
          <pc:docMk/>
          <pc:sldMk cId="285945292" sldId="430"/>
        </pc:sldMkLst>
        <pc:spChg chg="mod">
          <ac:chgData name="Keith Leech" userId="7fbf060f46ad5fc1" providerId="LiveId" clId="{9B6FC552-02A2-4397-B9C3-D85123885C7F}" dt="2021-05-11T12:35:35.061" v="1158" actId="6549"/>
          <ac:spMkLst>
            <pc:docMk/>
            <pc:sldMk cId="285945292" sldId="430"/>
            <ac:spMk id="2" creationId="{00000000-0000-0000-0000-000000000000}"/>
          </ac:spMkLst>
        </pc:spChg>
        <pc:spChg chg="mod">
          <ac:chgData name="Keith Leech" userId="7fbf060f46ad5fc1" providerId="LiveId" clId="{9B6FC552-02A2-4397-B9C3-D85123885C7F}" dt="2021-05-11T12:35:18.291" v="1157" actId="6549"/>
          <ac:spMkLst>
            <pc:docMk/>
            <pc:sldMk cId="285945292" sldId="430"/>
            <ac:spMk id="3" creationId="{00000000-0000-0000-0000-000000000000}"/>
          </ac:spMkLst>
        </pc:spChg>
      </pc:sldChg>
      <pc:sldChg chg="modSp mod">
        <pc:chgData name="Keith Leech" userId="7fbf060f46ad5fc1" providerId="LiveId" clId="{9B6FC552-02A2-4397-B9C3-D85123885C7F}" dt="2021-05-11T12:00:52.817" v="351" actId="27636"/>
        <pc:sldMkLst>
          <pc:docMk/>
          <pc:sldMk cId="1835648545" sldId="431"/>
        </pc:sldMkLst>
        <pc:spChg chg="mod">
          <ac:chgData name="Keith Leech" userId="7fbf060f46ad5fc1" providerId="LiveId" clId="{9B6FC552-02A2-4397-B9C3-D85123885C7F}" dt="2021-05-11T11:48:56.733" v="70"/>
          <ac:spMkLst>
            <pc:docMk/>
            <pc:sldMk cId="1835648545" sldId="431"/>
            <ac:spMk id="2" creationId="{00000000-0000-0000-0000-000000000000}"/>
          </ac:spMkLst>
        </pc:spChg>
        <pc:spChg chg="mod">
          <ac:chgData name="Keith Leech" userId="7fbf060f46ad5fc1" providerId="LiveId" clId="{9B6FC552-02A2-4397-B9C3-D85123885C7F}" dt="2021-05-11T12:00:52.817" v="351" actId="27636"/>
          <ac:spMkLst>
            <pc:docMk/>
            <pc:sldMk cId="1835648545" sldId="431"/>
            <ac:spMk id="3" creationId="{00000000-0000-0000-0000-000000000000}"/>
          </ac:spMkLst>
        </pc:spChg>
      </pc:sldChg>
      <pc:sldChg chg="modSp mod">
        <pc:chgData name="Keith Leech" userId="7fbf060f46ad5fc1" providerId="LiveId" clId="{9B6FC552-02A2-4397-B9C3-D85123885C7F}" dt="2021-05-11T12:59:57.912" v="1604" actId="113"/>
        <pc:sldMkLst>
          <pc:docMk/>
          <pc:sldMk cId="64220422" sldId="433"/>
        </pc:sldMkLst>
        <pc:spChg chg="mod">
          <ac:chgData name="Keith Leech" userId="7fbf060f46ad5fc1" providerId="LiveId" clId="{9B6FC552-02A2-4397-B9C3-D85123885C7F}" dt="2021-05-11T11:48:56.733" v="70"/>
          <ac:spMkLst>
            <pc:docMk/>
            <pc:sldMk cId="64220422" sldId="433"/>
            <ac:spMk id="2" creationId="{00000000-0000-0000-0000-000000000000}"/>
          </ac:spMkLst>
        </pc:spChg>
        <pc:spChg chg="mod">
          <ac:chgData name="Keith Leech" userId="7fbf060f46ad5fc1" providerId="LiveId" clId="{9B6FC552-02A2-4397-B9C3-D85123885C7F}" dt="2021-05-11T12:59:57.912" v="1604" actId="113"/>
          <ac:spMkLst>
            <pc:docMk/>
            <pc:sldMk cId="64220422" sldId="433"/>
            <ac:spMk id="3" creationId="{00000000-0000-0000-0000-000000000000}"/>
          </ac:spMkLst>
        </pc:spChg>
      </pc:sldChg>
      <pc:sldChg chg="modSp">
        <pc:chgData name="Keith Leech" userId="7fbf060f46ad5fc1" providerId="LiveId" clId="{9B6FC552-02A2-4397-B9C3-D85123885C7F}" dt="2021-05-11T11:48:56.733" v="70"/>
        <pc:sldMkLst>
          <pc:docMk/>
          <pc:sldMk cId="3097785869" sldId="434"/>
        </pc:sldMkLst>
        <pc:spChg chg="mod">
          <ac:chgData name="Keith Leech" userId="7fbf060f46ad5fc1" providerId="LiveId" clId="{9B6FC552-02A2-4397-B9C3-D85123885C7F}" dt="2021-05-11T11:48:56.733" v="70"/>
          <ac:spMkLst>
            <pc:docMk/>
            <pc:sldMk cId="3097785869" sldId="434"/>
            <ac:spMk id="2" creationId="{00000000-0000-0000-0000-000000000000}"/>
          </ac:spMkLst>
        </pc:spChg>
      </pc:sldChg>
      <pc:sldChg chg="modSp">
        <pc:chgData name="Keith Leech" userId="7fbf060f46ad5fc1" providerId="LiveId" clId="{9B6FC552-02A2-4397-B9C3-D85123885C7F}" dt="2021-05-11T11:48:56.733" v="70"/>
        <pc:sldMkLst>
          <pc:docMk/>
          <pc:sldMk cId="2514371572" sldId="435"/>
        </pc:sldMkLst>
        <pc:spChg chg="mod">
          <ac:chgData name="Keith Leech" userId="7fbf060f46ad5fc1" providerId="LiveId" clId="{9B6FC552-02A2-4397-B9C3-D85123885C7F}" dt="2021-05-11T11:48:56.733" v="70"/>
          <ac:spMkLst>
            <pc:docMk/>
            <pc:sldMk cId="2514371572" sldId="435"/>
            <ac:spMk id="2" creationId="{00000000-0000-0000-0000-000000000000}"/>
          </ac:spMkLst>
        </pc:spChg>
      </pc:sldChg>
      <pc:sldChg chg="modSp">
        <pc:chgData name="Keith Leech" userId="7fbf060f46ad5fc1" providerId="LiveId" clId="{9B6FC552-02A2-4397-B9C3-D85123885C7F}" dt="2021-05-11T11:48:56.733" v="70"/>
        <pc:sldMkLst>
          <pc:docMk/>
          <pc:sldMk cId="451023781" sldId="436"/>
        </pc:sldMkLst>
        <pc:spChg chg="mod">
          <ac:chgData name="Keith Leech" userId="7fbf060f46ad5fc1" providerId="LiveId" clId="{9B6FC552-02A2-4397-B9C3-D85123885C7F}" dt="2021-05-11T11:48:56.733" v="70"/>
          <ac:spMkLst>
            <pc:docMk/>
            <pc:sldMk cId="451023781" sldId="436"/>
            <ac:spMk id="2" creationId="{00000000-0000-0000-0000-000000000000}"/>
          </ac:spMkLst>
        </pc:spChg>
      </pc:sldChg>
      <pc:sldChg chg="modSp mod">
        <pc:chgData name="Keith Leech" userId="7fbf060f46ad5fc1" providerId="LiveId" clId="{9B6FC552-02A2-4397-B9C3-D85123885C7F}" dt="2021-05-11T12:58:27.362" v="1601" actId="20577"/>
        <pc:sldMkLst>
          <pc:docMk/>
          <pc:sldMk cId="487655534" sldId="437"/>
        </pc:sldMkLst>
        <pc:spChg chg="mod">
          <ac:chgData name="Keith Leech" userId="7fbf060f46ad5fc1" providerId="LiveId" clId="{9B6FC552-02A2-4397-B9C3-D85123885C7F}" dt="2021-05-11T12:58:27.362" v="1601" actId="20577"/>
          <ac:spMkLst>
            <pc:docMk/>
            <pc:sldMk cId="487655534" sldId="437"/>
            <ac:spMk id="3" creationId="{00000000-0000-0000-0000-000000000000}"/>
          </ac:spMkLst>
        </pc:spChg>
      </pc:sldChg>
      <pc:sldChg chg="modSp del mod">
        <pc:chgData name="Keith Leech" userId="7fbf060f46ad5fc1" providerId="LiveId" clId="{9B6FC552-02A2-4397-B9C3-D85123885C7F}" dt="2021-05-11T11:52:51.820" v="166" actId="2696"/>
        <pc:sldMkLst>
          <pc:docMk/>
          <pc:sldMk cId="3314689940" sldId="437"/>
        </pc:sldMkLst>
        <pc:spChg chg="mod">
          <ac:chgData name="Keith Leech" userId="7fbf060f46ad5fc1" providerId="LiveId" clId="{9B6FC552-02A2-4397-B9C3-D85123885C7F}" dt="2021-05-11T11:48:56.733" v="70"/>
          <ac:spMkLst>
            <pc:docMk/>
            <pc:sldMk cId="3314689940" sldId="437"/>
            <ac:spMk id="2" creationId="{00000000-0000-0000-0000-000000000000}"/>
          </ac:spMkLst>
        </pc:spChg>
        <pc:spChg chg="mod">
          <ac:chgData name="Keith Leech" userId="7fbf060f46ad5fc1" providerId="LiveId" clId="{9B6FC552-02A2-4397-B9C3-D85123885C7F}" dt="2021-05-11T11:48:56.733" v="70"/>
          <ac:spMkLst>
            <pc:docMk/>
            <pc:sldMk cId="3314689940" sldId="437"/>
            <ac:spMk id="3" creationId="{00000000-0000-0000-0000-000000000000}"/>
          </ac:spMkLst>
        </pc:spChg>
      </pc:sldChg>
      <pc:sldChg chg="modSp del mod">
        <pc:chgData name="Keith Leech" userId="7fbf060f46ad5fc1" providerId="LiveId" clId="{9B6FC552-02A2-4397-B9C3-D85123885C7F}" dt="2021-05-11T11:52:36.607" v="165" actId="2696"/>
        <pc:sldMkLst>
          <pc:docMk/>
          <pc:sldMk cId="1037062698" sldId="438"/>
        </pc:sldMkLst>
        <pc:spChg chg="mod">
          <ac:chgData name="Keith Leech" userId="7fbf060f46ad5fc1" providerId="LiveId" clId="{9B6FC552-02A2-4397-B9C3-D85123885C7F}" dt="2021-05-11T11:48:56.733" v="70"/>
          <ac:spMkLst>
            <pc:docMk/>
            <pc:sldMk cId="1037062698" sldId="438"/>
            <ac:spMk id="2" creationId="{00000000-0000-0000-0000-000000000000}"/>
          </ac:spMkLst>
        </pc:spChg>
        <pc:spChg chg="mod">
          <ac:chgData name="Keith Leech" userId="7fbf060f46ad5fc1" providerId="LiveId" clId="{9B6FC552-02A2-4397-B9C3-D85123885C7F}" dt="2021-05-11T11:48:56.733" v="70"/>
          <ac:spMkLst>
            <pc:docMk/>
            <pc:sldMk cId="1037062698" sldId="438"/>
            <ac:spMk id="3" creationId="{00000000-0000-0000-0000-000000000000}"/>
          </ac:spMkLst>
        </pc:spChg>
      </pc:sldChg>
      <pc:sldChg chg="modSp mod">
        <pc:chgData name="Keith Leech" userId="7fbf060f46ad5fc1" providerId="LiveId" clId="{9B6FC552-02A2-4397-B9C3-D85123885C7F}" dt="2021-05-11T12:59:21.703" v="1603" actId="113"/>
        <pc:sldMkLst>
          <pc:docMk/>
          <pc:sldMk cId="2916725090" sldId="439"/>
        </pc:sldMkLst>
        <pc:spChg chg="mod">
          <ac:chgData name="Keith Leech" userId="7fbf060f46ad5fc1" providerId="LiveId" clId="{9B6FC552-02A2-4397-B9C3-D85123885C7F}" dt="2021-05-11T11:48:56.733" v="70"/>
          <ac:spMkLst>
            <pc:docMk/>
            <pc:sldMk cId="2916725090" sldId="439"/>
            <ac:spMk id="2" creationId="{00000000-0000-0000-0000-000000000000}"/>
          </ac:spMkLst>
        </pc:spChg>
        <pc:spChg chg="mod">
          <ac:chgData name="Keith Leech" userId="7fbf060f46ad5fc1" providerId="LiveId" clId="{9B6FC552-02A2-4397-B9C3-D85123885C7F}" dt="2021-05-11T12:59:21.703" v="1603" actId="113"/>
          <ac:spMkLst>
            <pc:docMk/>
            <pc:sldMk cId="2916725090" sldId="439"/>
            <ac:spMk id="3" creationId="{00000000-0000-0000-0000-000000000000}"/>
          </ac:spMkLst>
        </pc:spChg>
      </pc:sldChg>
      <pc:sldChg chg="modSp">
        <pc:chgData name="Keith Leech" userId="7fbf060f46ad5fc1" providerId="LiveId" clId="{9B6FC552-02A2-4397-B9C3-D85123885C7F}" dt="2021-05-11T11:48:56.733" v="70"/>
        <pc:sldMkLst>
          <pc:docMk/>
          <pc:sldMk cId="3034590520" sldId="440"/>
        </pc:sldMkLst>
        <pc:spChg chg="mod">
          <ac:chgData name="Keith Leech" userId="7fbf060f46ad5fc1" providerId="LiveId" clId="{9B6FC552-02A2-4397-B9C3-D85123885C7F}" dt="2021-05-11T11:48:56.733" v="70"/>
          <ac:spMkLst>
            <pc:docMk/>
            <pc:sldMk cId="3034590520" sldId="440"/>
            <ac:spMk id="2" creationId="{00000000-0000-0000-0000-000000000000}"/>
          </ac:spMkLst>
        </pc:spChg>
      </pc:sldChg>
      <pc:sldChg chg="modSp">
        <pc:chgData name="Keith Leech" userId="7fbf060f46ad5fc1" providerId="LiveId" clId="{9B6FC552-02A2-4397-B9C3-D85123885C7F}" dt="2021-05-11T11:48:56.733" v="70"/>
        <pc:sldMkLst>
          <pc:docMk/>
          <pc:sldMk cId="1037050429" sldId="441"/>
        </pc:sldMkLst>
        <pc:spChg chg="mod">
          <ac:chgData name="Keith Leech" userId="7fbf060f46ad5fc1" providerId="LiveId" clId="{9B6FC552-02A2-4397-B9C3-D85123885C7F}" dt="2021-05-11T11:48:56.733" v="70"/>
          <ac:spMkLst>
            <pc:docMk/>
            <pc:sldMk cId="1037050429" sldId="44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7" tIns="46584" rIns="93167" bIns="46584" rtlCol="0"/>
          <a:lstStyle>
            <a:lvl1pPr algn="r">
              <a:defRPr sz="1200"/>
            </a:lvl1pPr>
          </a:lstStyle>
          <a:p>
            <a:fld id="{35D52D85-C44F-4B93-AE4B-68FB16CA79A8}" type="datetimeFigureOut">
              <a:rPr lang="en-US" smtClean="0"/>
              <a:t>5/31/2023</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7" tIns="46584" rIns="93167" bIns="46584" rtlCol="0" anchor="b"/>
          <a:lstStyle>
            <a:lvl1pPr algn="r">
              <a:defRPr sz="1200"/>
            </a:lvl1pPr>
          </a:lstStyle>
          <a:p>
            <a:fld id="{413D9AEC-8651-4587-A4FD-781AAB05DB57}" type="slidenum">
              <a:rPr lang="en-US" smtClean="0"/>
              <a:t>‹#›</a:t>
            </a:fld>
            <a:endParaRPr lang="en-US" dirty="0"/>
          </a:p>
        </p:txBody>
      </p:sp>
    </p:spTree>
    <p:extLst>
      <p:ext uri="{BB962C8B-B14F-4D97-AF65-F5344CB8AC3E}">
        <p14:creationId xmlns:p14="http://schemas.microsoft.com/office/powerpoint/2010/main" val="7062319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0:23.1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0,'543'543,"-531"-531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2:53.4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0,'556'556,"-546"-546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3:31.9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0,'531'531,"-521"-520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3:57.4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0,'544'544,"-534"-534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4:04.3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1,'581'581,"-569"-570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0:30.2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0,'554'554,"-542"-542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0:59.1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0,'528'529,"-520"-521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1:09.30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1,'664'664,"-650"-651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1:32.0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0,'494'494,"-483"-483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1:55.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0,'507'507,"-495"-495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2:18.25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0,'531'532,"-520"-522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2:26.4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0,'540'540,"-528"-528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02:12:40.6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0,'577'577,"-563"-563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7" tIns="46584" rIns="93167" bIns="46584" rtlCol="0"/>
          <a:lstStyle>
            <a:lvl1pPr algn="l">
              <a:defRPr sz="1200">
                <a:cs typeface="Arial" charset="0"/>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7" tIns="46584" rIns="93167" bIns="46584" rtlCol="0"/>
          <a:lstStyle>
            <a:lvl1pPr algn="r">
              <a:defRPr sz="1200">
                <a:cs typeface="Arial" charset="0"/>
              </a:defRPr>
            </a:lvl1pPr>
          </a:lstStyle>
          <a:p>
            <a:pPr>
              <a:defRPr/>
            </a:pPr>
            <a:fld id="{AF0D9109-68F7-44C8-9CE7-58D7951213E5}" type="datetimeFigureOut">
              <a:rPr lang="en-US"/>
              <a:pPr>
                <a:defRPr/>
              </a:pPr>
              <a:t>5/31/2023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67" tIns="46584" rIns="93167" bIns="46584" rtlCol="0" anchor="b"/>
          <a:lstStyle>
            <a:lvl1pPr algn="l">
              <a:defRPr sz="1200">
                <a:cs typeface="Arial" charset="0"/>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7" tIns="46584" rIns="93167" bIns="46584" rtlCol="0" anchor="b"/>
          <a:lstStyle>
            <a:lvl1pPr algn="r">
              <a:defRPr sz="1200">
                <a:cs typeface="Arial" charset="0"/>
              </a:defRPr>
            </a:lvl1pPr>
          </a:lstStyle>
          <a:p>
            <a:pPr>
              <a:defRPr/>
            </a:pPr>
            <a:fld id="{4458B68B-83F4-4903-9A6A-D5C4D4175FDC}" type="slidenum">
              <a:rPr lang="en-US"/>
              <a:pPr>
                <a:defRPr/>
              </a:pPr>
              <a:t>‹#›</a:t>
            </a:fld>
            <a:endParaRPr lang="en-US" dirty="0"/>
          </a:p>
        </p:txBody>
      </p:sp>
    </p:spTree>
    <p:extLst>
      <p:ext uri="{BB962C8B-B14F-4D97-AF65-F5344CB8AC3E}">
        <p14:creationId xmlns:p14="http://schemas.microsoft.com/office/powerpoint/2010/main" val="1902022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5/31/2023</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68038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869657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9950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312258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652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226126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351134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166587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5/31/2023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62084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5/31/2023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extLst>
      <p:ext uri="{BB962C8B-B14F-4D97-AF65-F5344CB8AC3E}">
        <p14:creationId xmlns:p14="http://schemas.microsoft.com/office/powerpoint/2010/main" val="163531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5/31/2023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3805954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5/31/2023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val="25386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5F4AD10-589A-42E2-9B5D-3D23CD70C1D4}" type="datetimeFigureOut">
              <a:rPr lang="en-US" smtClean="0"/>
              <a:pPr>
                <a:defRPr/>
              </a:pPr>
              <a:t>5/31/2023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7C16187-C943-4B35-963A-6C76BDFA5CC1}" type="slidenum">
              <a:rPr lang="en-US" smtClean="0"/>
              <a:pPr>
                <a:defRPr/>
              </a:pPr>
              <a:t>‹#›</a:t>
            </a:fld>
            <a:endParaRPr lang="en-US" dirty="0"/>
          </a:p>
        </p:txBody>
      </p:sp>
    </p:spTree>
    <p:extLst>
      <p:ext uri="{BB962C8B-B14F-4D97-AF65-F5344CB8AC3E}">
        <p14:creationId xmlns:p14="http://schemas.microsoft.com/office/powerpoint/2010/main" val="362709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8F0DF8-19B6-4623-BF7A-16FF726F71E3}" type="datetimeFigureOut">
              <a:rPr lang="en-US" smtClean="0"/>
              <a:pPr>
                <a:defRPr/>
              </a:pPr>
              <a:t>5/31/2023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B69658C-4CD7-4CA5-A539-494FB74A8E28}" type="slidenum">
              <a:rPr lang="en-US" smtClean="0"/>
              <a:pPr>
                <a:defRPr/>
              </a:pPr>
              <a:t>‹#›</a:t>
            </a:fld>
            <a:endParaRPr lang="en-US" dirty="0"/>
          </a:p>
        </p:txBody>
      </p:sp>
    </p:spTree>
    <p:extLst>
      <p:ext uri="{BB962C8B-B14F-4D97-AF65-F5344CB8AC3E}">
        <p14:creationId xmlns:p14="http://schemas.microsoft.com/office/powerpoint/2010/main" val="152870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5/31/2023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090570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437FBBF-7427-4063-A2FD-EDD66AB70386}" type="datetimeFigureOut">
              <a:rPr lang="en-US" smtClean="0"/>
              <a:pPr>
                <a:defRPr/>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3262686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437FBBF-7427-4063-A2FD-EDD66AB70386}" type="datetimeFigureOut">
              <a:rPr lang="en-US" smtClean="0"/>
              <a:pPr>
                <a:defRPr/>
              </a:pPr>
              <a:t>5/31/2023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9196DD4-F204-4EFB-BCFA-7DB63832A40D}" type="slidenum">
              <a:rPr lang="en-US" smtClean="0"/>
              <a:pPr>
                <a:defRPr/>
              </a:pPr>
              <a:t>‹#›</a:t>
            </a:fld>
            <a:endParaRPr lang="en-US" dirty="0"/>
          </a:p>
        </p:txBody>
      </p:sp>
    </p:spTree>
    <p:extLst>
      <p:ext uri="{BB962C8B-B14F-4D97-AF65-F5344CB8AC3E}">
        <p14:creationId xmlns:p14="http://schemas.microsoft.com/office/powerpoint/2010/main" val="214061087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customXml" Target="../ink/ink9.xml"/><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17.png"/><Relationship Id="rId14" Type="http://schemas.openxmlformats.org/officeDocument/2006/relationships/customXml" Target="../ink/ink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23.png"/><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47500" lnSpcReduction="20000"/>
          </a:bodyPr>
          <a:lstStyle/>
          <a:p>
            <a:pPr eaLnBrk="1" hangingPunct="1">
              <a:buFont typeface="Arial" charset="0"/>
              <a:buNone/>
              <a:defRPr/>
            </a:pPr>
            <a:r>
              <a:rPr lang="en-US" sz="3000" b="1" dirty="0">
                <a:effectLst>
                  <a:outerShdw blurRad="38100" dist="38100" dir="2700000" algn="tl">
                    <a:srgbClr val="000000">
                      <a:alpha val="43137"/>
                    </a:srgbClr>
                  </a:outerShdw>
                </a:effectLst>
                <a:latin typeface="Calibri" panose="020F0502020204030204" pitchFamily="34" charset="0"/>
              </a:rPr>
              <a:t>    </a:t>
            </a:r>
          </a:p>
          <a:p>
            <a:pPr eaLnBrk="1" hangingPunct="1">
              <a:buFont typeface="Arial" charset="0"/>
              <a:buNone/>
              <a:defRPr/>
            </a:pPr>
            <a:r>
              <a:rPr lang="en-US" sz="3000" b="1" dirty="0">
                <a:effectLst>
                  <a:outerShdw blurRad="38100" dist="38100" dir="2700000" algn="tl">
                    <a:srgbClr val="000000">
                      <a:alpha val="43137"/>
                    </a:srgbClr>
                  </a:outerShdw>
                </a:effectLst>
                <a:latin typeface="Calibri" panose="020F0502020204030204" pitchFamily="34" charset="0"/>
              </a:rPr>
              <a:t>   </a:t>
            </a:r>
          </a:p>
          <a:p>
            <a:pPr eaLnBrk="1" hangingPunct="1">
              <a:buFont typeface="Arial" charset="0"/>
              <a:buNone/>
              <a:defRPr/>
            </a:pPr>
            <a:r>
              <a:rPr lang="en-US" sz="3000" b="1" dirty="0">
                <a:effectLst>
                  <a:outerShdw blurRad="38100" dist="38100" dir="2700000" algn="tl">
                    <a:srgbClr val="000000">
                      <a:alpha val="43137"/>
                    </a:srgbClr>
                  </a:outerShdw>
                </a:effectLst>
                <a:latin typeface="Calibri" panose="020F0502020204030204" pitchFamily="34" charset="0"/>
              </a:rPr>
              <a:t> </a:t>
            </a:r>
          </a:p>
          <a:p>
            <a:pPr eaLnBrk="1" hangingPunct="1">
              <a:buFont typeface="Arial" charset="0"/>
              <a:buNone/>
              <a:defRPr/>
            </a:pPr>
            <a:endParaRPr lang="en-US" sz="3000" b="1" dirty="0">
              <a:effectLst>
                <a:outerShdw blurRad="38100" dist="38100" dir="2700000" algn="tl">
                  <a:srgbClr val="000000">
                    <a:alpha val="43137"/>
                  </a:srgbClr>
                </a:outerShdw>
              </a:effectLst>
              <a:latin typeface="Calibri" panose="020F0502020204030204" pitchFamily="34" charset="0"/>
            </a:endParaRPr>
          </a:p>
          <a:p>
            <a:pPr eaLnBrk="1" hangingPunct="1">
              <a:buFont typeface="Arial" charset="0"/>
              <a:buNone/>
              <a:defRPr/>
            </a:pPr>
            <a:endParaRPr lang="en-US" sz="3000" b="1" dirty="0">
              <a:effectLst>
                <a:outerShdw blurRad="38100" dist="38100" dir="2700000" algn="tl">
                  <a:srgbClr val="000000">
                    <a:alpha val="43137"/>
                  </a:srgbClr>
                </a:outerShdw>
              </a:effectLst>
              <a:latin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2574"/>
            <a:ext cx="5150296" cy="123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276460" y="1356150"/>
            <a:ext cx="6934200" cy="654075"/>
          </a:xfrm>
        </p:spPr>
        <p:txBody>
          <a:bodyPr>
            <a:normAutofit fontScale="90000"/>
          </a:bodyPr>
          <a:lstStyle/>
          <a:p>
            <a:pPr algn="ctr"/>
            <a:r>
              <a:rPr lang="en-US" sz="2800" dirty="0">
                <a:solidFill>
                  <a:schemeClr val="accent1">
                    <a:lumMod val="75000"/>
                  </a:schemeClr>
                </a:solidFill>
              </a:rPr>
              <a:t>Electric Vehicle Transition Planning</a:t>
            </a:r>
            <a:br>
              <a:rPr lang="en-US" sz="2800" dirty="0">
                <a:solidFill>
                  <a:srgbClr val="4FF157"/>
                </a:solidFill>
              </a:rPr>
            </a:br>
            <a:endParaRPr lang="en-US" sz="2800" dirty="0">
              <a:solidFill>
                <a:srgbClr val="4FF157"/>
              </a:solidFill>
            </a:endParaRPr>
          </a:p>
        </p:txBody>
      </p:sp>
      <p:pic>
        <p:nvPicPr>
          <p:cNvPr id="2" name="Picture 1">
            <a:extLst>
              <a:ext uri="{FF2B5EF4-FFF2-40B4-BE49-F238E27FC236}">
                <a16:creationId xmlns:a16="http://schemas.microsoft.com/office/drawing/2014/main" id="{2DEA5DFD-C78E-F2BA-FC6F-32BB8F0D0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17" y="1683187"/>
            <a:ext cx="5643730" cy="2440220"/>
          </a:xfrm>
          <a:prstGeom prst="rect">
            <a:avLst/>
          </a:prstGeom>
        </p:spPr>
      </p:pic>
      <p:pic>
        <p:nvPicPr>
          <p:cNvPr id="8" name="Picture 7" descr="A parking lot full of cars&#10;&#10;Description automatically generated with medium confidence">
            <a:extLst>
              <a:ext uri="{FF2B5EF4-FFF2-40B4-BE49-F238E27FC236}">
                <a16:creationId xmlns:a16="http://schemas.microsoft.com/office/drawing/2014/main" id="{D80AF748-0099-0A22-573D-ADD2E5719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4261415"/>
            <a:ext cx="4345172" cy="2596585"/>
          </a:xfrm>
          <a:prstGeom prst="rect">
            <a:avLst/>
          </a:prstGeom>
        </p:spPr>
      </p:pic>
    </p:spTree>
    <p:extLst>
      <p:ext uri="{BB962C8B-B14F-4D97-AF65-F5344CB8AC3E}">
        <p14:creationId xmlns:p14="http://schemas.microsoft.com/office/powerpoint/2010/main" val="4274916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D937723-B513-317F-05E3-3759AF3AF6EF}"/>
              </a:ext>
            </a:extLst>
          </p:cNvPr>
          <p:cNvPicPr>
            <a:picLocks noChangeAspect="1"/>
          </p:cNvPicPr>
          <p:nvPr/>
        </p:nvPicPr>
        <p:blipFill>
          <a:blip r:embed="rId3"/>
          <a:stretch>
            <a:fillRect/>
          </a:stretch>
        </p:blipFill>
        <p:spPr>
          <a:xfrm>
            <a:off x="0" y="1616217"/>
            <a:ext cx="9144000" cy="5241783"/>
          </a:xfrm>
          <a:prstGeom prst="rect">
            <a:avLst/>
          </a:prstGeom>
        </p:spPr>
      </p:pic>
    </p:spTree>
    <p:extLst>
      <p:ext uri="{BB962C8B-B14F-4D97-AF65-F5344CB8AC3E}">
        <p14:creationId xmlns:p14="http://schemas.microsoft.com/office/powerpoint/2010/main" val="266412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9F316A7-5092-31BE-35BE-F6E7F4FB6EA0}"/>
              </a:ext>
            </a:extLst>
          </p:cNvPr>
          <p:cNvPicPr>
            <a:picLocks noChangeAspect="1"/>
          </p:cNvPicPr>
          <p:nvPr/>
        </p:nvPicPr>
        <p:blipFill>
          <a:blip r:embed="rId3"/>
          <a:stretch>
            <a:fillRect/>
          </a:stretch>
        </p:blipFill>
        <p:spPr>
          <a:xfrm>
            <a:off x="0" y="1662228"/>
            <a:ext cx="9144000" cy="4586172"/>
          </a:xfrm>
          <a:prstGeom prst="rect">
            <a:avLst/>
          </a:prstGeom>
        </p:spPr>
      </p:pic>
    </p:spTree>
    <p:extLst>
      <p:ext uri="{BB962C8B-B14F-4D97-AF65-F5344CB8AC3E}">
        <p14:creationId xmlns:p14="http://schemas.microsoft.com/office/powerpoint/2010/main" val="356961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8B71B0E-C53E-F59B-5FE0-BD2CFC842FC5}"/>
              </a:ext>
            </a:extLst>
          </p:cNvPr>
          <p:cNvPicPr>
            <a:picLocks noChangeAspect="1"/>
          </p:cNvPicPr>
          <p:nvPr/>
        </p:nvPicPr>
        <p:blipFill>
          <a:blip r:embed="rId3"/>
          <a:stretch>
            <a:fillRect/>
          </a:stretch>
        </p:blipFill>
        <p:spPr>
          <a:xfrm>
            <a:off x="0" y="1685925"/>
            <a:ext cx="9144000" cy="4555004"/>
          </a:xfrm>
          <a:prstGeom prst="rect">
            <a:avLst/>
          </a:prstGeom>
        </p:spPr>
      </p:pic>
    </p:spTree>
    <p:extLst>
      <p:ext uri="{BB962C8B-B14F-4D97-AF65-F5344CB8AC3E}">
        <p14:creationId xmlns:p14="http://schemas.microsoft.com/office/powerpoint/2010/main" val="26810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8985A2E-4ACB-0760-6FB5-AABAF5AE5887}"/>
              </a:ext>
            </a:extLst>
          </p:cNvPr>
          <p:cNvPicPr>
            <a:picLocks noChangeAspect="1"/>
          </p:cNvPicPr>
          <p:nvPr/>
        </p:nvPicPr>
        <p:blipFill>
          <a:blip r:embed="rId3"/>
          <a:stretch>
            <a:fillRect/>
          </a:stretch>
        </p:blipFill>
        <p:spPr>
          <a:xfrm>
            <a:off x="0" y="1971772"/>
            <a:ext cx="9144000" cy="3393018"/>
          </a:xfrm>
          <a:prstGeom prst="rect">
            <a:avLst/>
          </a:prstGeom>
        </p:spPr>
      </p:pic>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516BD732-A45F-0089-66DD-F7462903ABA6}"/>
                  </a:ext>
                </a:extLst>
              </p14:cNvPr>
              <p14:cNvContentPartPr/>
              <p14:nvPr/>
            </p14:nvContentPartPr>
            <p14:xfrm>
              <a:off x="3946970" y="1725277"/>
              <a:ext cx="200160" cy="200160"/>
            </p14:xfrm>
          </p:contentPart>
        </mc:Choice>
        <mc:Fallback xmlns="">
          <p:pic>
            <p:nvPicPr>
              <p:cNvPr id="33" name="Ink 32">
                <a:extLst>
                  <a:ext uri="{FF2B5EF4-FFF2-40B4-BE49-F238E27FC236}">
                    <a16:creationId xmlns:a16="http://schemas.microsoft.com/office/drawing/2014/main" id="{516BD732-A45F-0089-66DD-F7462903ABA6}"/>
                  </a:ext>
                </a:extLst>
              </p:cNvPr>
              <p:cNvPicPr/>
              <p:nvPr/>
            </p:nvPicPr>
            <p:blipFill>
              <a:blip r:embed="rId5"/>
              <a:stretch>
                <a:fillRect/>
              </a:stretch>
            </p:blipFill>
            <p:spPr>
              <a:xfrm>
                <a:off x="3938330" y="1716277"/>
                <a:ext cx="217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CAFDE592-E383-5760-6D47-456523540C2C}"/>
                  </a:ext>
                </a:extLst>
              </p14:cNvPr>
              <p14:cNvContentPartPr/>
              <p14:nvPr/>
            </p14:nvContentPartPr>
            <p14:xfrm>
              <a:off x="4368890" y="1711957"/>
              <a:ext cx="204120" cy="204120"/>
            </p14:xfrm>
          </p:contentPart>
        </mc:Choice>
        <mc:Fallback xmlns="">
          <p:pic>
            <p:nvPicPr>
              <p:cNvPr id="34" name="Ink 33">
                <a:extLst>
                  <a:ext uri="{FF2B5EF4-FFF2-40B4-BE49-F238E27FC236}">
                    <a16:creationId xmlns:a16="http://schemas.microsoft.com/office/drawing/2014/main" id="{CAFDE592-E383-5760-6D47-456523540C2C}"/>
                  </a:ext>
                </a:extLst>
              </p:cNvPr>
              <p:cNvPicPr/>
              <p:nvPr/>
            </p:nvPicPr>
            <p:blipFill>
              <a:blip r:embed="rId7"/>
              <a:stretch>
                <a:fillRect/>
              </a:stretch>
            </p:blipFill>
            <p:spPr>
              <a:xfrm>
                <a:off x="4359890" y="1702957"/>
                <a:ext cx="221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371C77A-9BB7-52A0-827E-59CBE0347ACC}"/>
                  </a:ext>
                </a:extLst>
              </p14:cNvPr>
              <p14:cNvContentPartPr/>
              <p14:nvPr/>
            </p14:nvContentPartPr>
            <p14:xfrm>
              <a:off x="5345210" y="1702957"/>
              <a:ext cx="193680" cy="193680"/>
            </p14:xfrm>
          </p:contentPart>
        </mc:Choice>
        <mc:Fallback xmlns="">
          <p:pic>
            <p:nvPicPr>
              <p:cNvPr id="36" name="Ink 35">
                <a:extLst>
                  <a:ext uri="{FF2B5EF4-FFF2-40B4-BE49-F238E27FC236}">
                    <a16:creationId xmlns:a16="http://schemas.microsoft.com/office/drawing/2014/main" id="{E371C77A-9BB7-52A0-827E-59CBE0347ACC}"/>
                  </a:ext>
                </a:extLst>
              </p:cNvPr>
              <p:cNvPicPr/>
              <p:nvPr/>
            </p:nvPicPr>
            <p:blipFill>
              <a:blip r:embed="rId9"/>
              <a:stretch>
                <a:fillRect/>
              </a:stretch>
            </p:blipFill>
            <p:spPr>
              <a:xfrm>
                <a:off x="5336570" y="1693957"/>
                <a:ext cx="211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4C9B1675-B1D0-64A7-B3DF-B38C3670E996}"/>
                  </a:ext>
                </a:extLst>
              </p14:cNvPr>
              <p14:cNvContentPartPr/>
              <p14:nvPr/>
            </p14:nvContentPartPr>
            <p14:xfrm>
              <a:off x="8434730" y="1720597"/>
              <a:ext cx="244440" cy="244440"/>
            </p14:xfrm>
          </p:contentPart>
        </mc:Choice>
        <mc:Fallback xmlns="">
          <p:pic>
            <p:nvPicPr>
              <p:cNvPr id="37" name="Ink 36">
                <a:extLst>
                  <a:ext uri="{FF2B5EF4-FFF2-40B4-BE49-F238E27FC236}">
                    <a16:creationId xmlns:a16="http://schemas.microsoft.com/office/drawing/2014/main" id="{4C9B1675-B1D0-64A7-B3DF-B38C3670E996}"/>
                  </a:ext>
                </a:extLst>
              </p:cNvPr>
              <p:cNvPicPr/>
              <p:nvPr/>
            </p:nvPicPr>
            <p:blipFill>
              <a:blip r:embed="rId11"/>
              <a:stretch>
                <a:fillRect/>
              </a:stretch>
            </p:blipFill>
            <p:spPr>
              <a:xfrm>
                <a:off x="8425730" y="1711957"/>
                <a:ext cx="262080" cy="262080"/>
              </a:xfrm>
              <a:prstGeom prst="rect">
                <a:avLst/>
              </a:prstGeom>
            </p:spPr>
          </p:pic>
        </mc:Fallback>
      </mc:AlternateContent>
    </p:spTree>
    <p:extLst>
      <p:ext uri="{BB962C8B-B14F-4D97-AF65-F5344CB8AC3E}">
        <p14:creationId xmlns:p14="http://schemas.microsoft.com/office/powerpoint/2010/main" val="1955373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57338B1-04F3-B3B0-E06D-949DFC5F5D6D}"/>
              </a:ext>
            </a:extLst>
          </p:cNvPr>
          <p:cNvPicPr>
            <a:picLocks noChangeAspect="1"/>
          </p:cNvPicPr>
          <p:nvPr/>
        </p:nvPicPr>
        <p:blipFill>
          <a:blip r:embed="rId3"/>
          <a:stretch>
            <a:fillRect/>
          </a:stretch>
        </p:blipFill>
        <p:spPr>
          <a:xfrm>
            <a:off x="0" y="2057400"/>
            <a:ext cx="9144000" cy="361345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B4022D9-5496-1543-1070-761235979BD2}"/>
                  </a:ext>
                </a:extLst>
              </p14:cNvPr>
              <p14:cNvContentPartPr/>
              <p14:nvPr/>
            </p14:nvContentPartPr>
            <p14:xfrm>
              <a:off x="116570" y="1791877"/>
              <a:ext cx="181800" cy="181800"/>
            </p14:xfrm>
          </p:contentPart>
        </mc:Choice>
        <mc:Fallback xmlns="">
          <p:pic>
            <p:nvPicPr>
              <p:cNvPr id="8" name="Ink 7">
                <a:extLst>
                  <a:ext uri="{FF2B5EF4-FFF2-40B4-BE49-F238E27FC236}">
                    <a16:creationId xmlns:a16="http://schemas.microsoft.com/office/drawing/2014/main" id="{6B4022D9-5496-1543-1070-761235979BD2}"/>
                  </a:ext>
                </a:extLst>
              </p:cNvPr>
              <p:cNvPicPr/>
              <p:nvPr/>
            </p:nvPicPr>
            <p:blipFill>
              <a:blip r:embed="rId5"/>
              <a:stretch>
                <a:fillRect/>
              </a:stretch>
            </p:blipFill>
            <p:spPr>
              <a:xfrm>
                <a:off x="107570" y="1782877"/>
                <a:ext cx="199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436E50A-18D0-E39F-35A9-BAC69292EC5C}"/>
                  </a:ext>
                </a:extLst>
              </p14:cNvPr>
              <p14:cNvContentPartPr/>
              <p14:nvPr/>
            </p14:nvContentPartPr>
            <p14:xfrm>
              <a:off x="2171450" y="1733917"/>
              <a:ext cx="186840" cy="186840"/>
            </p14:xfrm>
          </p:contentPart>
        </mc:Choice>
        <mc:Fallback xmlns="">
          <p:pic>
            <p:nvPicPr>
              <p:cNvPr id="9" name="Ink 8">
                <a:extLst>
                  <a:ext uri="{FF2B5EF4-FFF2-40B4-BE49-F238E27FC236}">
                    <a16:creationId xmlns:a16="http://schemas.microsoft.com/office/drawing/2014/main" id="{4436E50A-18D0-E39F-35A9-BAC69292EC5C}"/>
                  </a:ext>
                </a:extLst>
              </p:cNvPr>
              <p:cNvPicPr/>
              <p:nvPr/>
            </p:nvPicPr>
            <p:blipFill>
              <a:blip r:embed="rId7"/>
              <a:stretch>
                <a:fillRect/>
              </a:stretch>
            </p:blipFill>
            <p:spPr>
              <a:xfrm>
                <a:off x="2162450" y="1724917"/>
                <a:ext cx="204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9C193406-B80B-3F73-E4C0-7505D35D055D}"/>
                  </a:ext>
                </a:extLst>
              </p14:cNvPr>
              <p14:cNvContentPartPr/>
              <p14:nvPr/>
            </p14:nvContentPartPr>
            <p14:xfrm>
              <a:off x="4568330" y="1716277"/>
              <a:ext cx="195480" cy="195480"/>
            </p14:xfrm>
          </p:contentPart>
        </mc:Choice>
        <mc:Fallback xmlns="">
          <p:pic>
            <p:nvPicPr>
              <p:cNvPr id="12" name="Ink 11">
                <a:extLst>
                  <a:ext uri="{FF2B5EF4-FFF2-40B4-BE49-F238E27FC236}">
                    <a16:creationId xmlns:a16="http://schemas.microsoft.com/office/drawing/2014/main" id="{9C193406-B80B-3F73-E4C0-7505D35D055D}"/>
                  </a:ext>
                </a:extLst>
              </p:cNvPr>
              <p:cNvPicPr/>
              <p:nvPr/>
            </p:nvPicPr>
            <p:blipFill>
              <a:blip r:embed="rId9"/>
              <a:stretch>
                <a:fillRect/>
              </a:stretch>
            </p:blipFill>
            <p:spPr>
              <a:xfrm>
                <a:off x="4559690" y="1707277"/>
                <a:ext cx="213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13B1226-C774-646E-E015-2F8A03BA44A8}"/>
                  </a:ext>
                </a:extLst>
              </p14:cNvPr>
              <p14:cNvContentPartPr/>
              <p14:nvPr/>
            </p14:nvContentPartPr>
            <p14:xfrm>
              <a:off x="5456450" y="1725277"/>
              <a:ext cx="199080" cy="199080"/>
            </p14:xfrm>
          </p:contentPart>
        </mc:Choice>
        <mc:Fallback xmlns="">
          <p:pic>
            <p:nvPicPr>
              <p:cNvPr id="13" name="Ink 12">
                <a:extLst>
                  <a:ext uri="{FF2B5EF4-FFF2-40B4-BE49-F238E27FC236}">
                    <a16:creationId xmlns:a16="http://schemas.microsoft.com/office/drawing/2014/main" id="{013B1226-C774-646E-E015-2F8A03BA44A8}"/>
                  </a:ext>
                </a:extLst>
              </p:cNvPr>
              <p:cNvPicPr/>
              <p:nvPr/>
            </p:nvPicPr>
            <p:blipFill>
              <a:blip r:embed="rId11"/>
              <a:stretch>
                <a:fillRect/>
              </a:stretch>
            </p:blipFill>
            <p:spPr>
              <a:xfrm>
                <a:off x="5447450" y="1716277"/>
                <a:ext cx="21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5303B589-BDCC-1130-337C-D0815735B1C4}"/>
                  </a:ext>
                </a:extLst>
              </p14:cNvPr>
              <p14:cNvContentPartPr/>
              <p14:nvPr/>
            </p14:nvContentPartPr>
            <p14:xfrm>
              <a:off x="6162050" y="1702957"/>
              <a:ext cx="212760" cy="212760"/>
            </p14:xfrm>
          </p:contentPart>
        </mc:Choice>
        <mc:Fallback xmlns="">
          <p:pic>
            <p:nvPicPr>
              <p:cNvPr id="14" name="Ink 13">
                <a:extLst>
                  <a:ext uri="{FF2B5EF4-FFF2-40B4-BE49-F238E27FC236}">
                    <a16:creationId xmlns:a16="http://schemas.microsoft.com/office/drawing/2014/main" id="{5303B589-BDCC-1130-337C-D0815735B1C4}"/>
                  </a:ext>
                </a:extLst>
              </p:cNvPr>
              <p:cNvPicPr/>
              <p:nvPr/>
            </p:nvPicPr>
            <p:blipFill>
              <a:blip r:embed="rId13"/>
              <a:stretch>
                <a:fillRect/>
              </a:stretch>
            </p:blipFill>
            <p:spPr>
              <a:xfrm>
                <a:off x="6153050" y="1693957"/>
                <a:ext cx="230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5F3721A-BC14-5525-79E6-A0373962F378}"/>
                  </a:ext>
                </a:extLst>
              </p14:cNvPr>
              <p14:cNvContentPartPr/>
              <p14:nvPr/>
            </p14:nvContentPartPr>
            <p14:xfrm>
              <a:off x="6748130" y="1711957"/>
              <a:ext cx="204120" cy="204120"/>
            </p14:xfrm>
          </p:contentPart>
        </mc:Choice>
        <mc:Fallback xmlns="">
          <p:pic>
            <p:nvPicPr>
              <p:cNvPr id="15" name="Ink 14">
                <a:extLst>
                  <a:ext uri="{FF2B5EF4-FFF2-40B4-BE49-F238E27FC236}">
                    <a16:creationId xmlns:a16="http://schemas.microsoft.com/office/drawing/2014/main" id="{45F3721A-BC14-5525-79E6-A0373962F378}"/>
                  </a:ext>
                </a:extLst>
              </p:cNvPr>
              <p:cNvPicPr/>
              <p:nvPr/>
            </p:nvPicPr>
            <p:blipFill>
              <a:blip r:embed="rId15"/>
              <a:stretch>
                <a:fillRect/>
              </a:stretch>
            </p:blipFill>
            <p:spPr>
              <a:xfrm>
                <a:off x="6739130" y="1702957"/>
                <a:ext cx="221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93A2546C-E09C-DE89-9F10-FF2FE6D04C65}"/>
                  </a:ext>
                </a:extLst>
              </p14:cNvPr>
              <p14:cNvContentPartPr/>
              <p14:nvPr/>
            </p14:nvContentPartPr>
            <p14:xfrm>
              <a:off x="3738506" y="1729597"/>
              <a:ext cx="195120" cy="195120"/>
            </p14:xfrm>
          </p:contentPart>
        </mc:Choice>
        <mc:Fallback xmlns="">
          <p:pic>
            <p:nvPicPr>
              <p:cNvPr id="17" name="Ink 16">
                <a:extLst>
                  <a:ext uri="{FF2B5EF4-FFF2-40B4-BE49-F238E27FC236}">
                    <a16:creationId xmlns:a16="http://schemas.microsoft.com/office/drawing/2014/main" id="{93A2546C-E09C-DE89-9F10-FF2FE6D04C65}"/>
                  </a:ext>
                </a:extLst>
              </p:cNvPr>
              <p:cNvPicPr/>
              <p:nvPr/>
            </p:nvPicPr>
            <p:blipFill>
              <a:blip r:embed="rId17"/>
              <a:stretch>
                <a:fillRect/>
              </a:stretch>
            </p:blipFill>
            <p:spPr>
              <a:xfrm>
                <a:off x="3729506" y="1720597"/>
                <a:ext cx="212760" cy="212760"/>
              </a:xfrm>
              <a:prstGeom prst="rect">
                <a:avLst/>
              </a:prstGeom>
            </p:spPr>
          </p:pic>
        </mc:Fallback>
      </mc:AlternateContent>
    </p:spTree>
    <p:extLst>
      <p:ext uri="{BB962C8B-B14F-4D97-AF65-F5344CB8AC3E}">
        <p14:creationId xmlns:p14="http://schemas.microsoft.com/office/powerpoint/2010/main" val="87720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3331228-48B6-5E66-7DB7-0D51978EB526}"/>
              </a:ext>
            </a:extLst>
          </p:cNvPr>
          <p:cNvPicPr>
            <a:picLocks noChangeAspect="1"/>
          </p:cNvPicPr>
          <p:nvPr/>
        </p:nvPicPr>
        <p:blipFill>
          <a:blip r:embed="rId3"/>
          <a:stretch>
            <a:fillRect/>
          </a:stretch>
        </p:blipFill>
        <p:spPr>
          <a:xfrm>
            <a:off x="0" y="1930400"/>
            <a:ext cx="9144000" cy="346694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AE1A874-05F6-77E6-C11C-8A0915713005}"/>
                  </a:ext>
                </a:extLst>
              </p14:cNvPr>
              <p14:cNvContentPartPr/>
              <p14:nvPr/>
            </p14:nvContentPartPr>
            <p14:xfrm>
              <a:off x="1594706" y="1671997"/>
              <a:ext cx="199800" cy="199800"/>
            </p14:xfrm>
          </p:contentPart>
        </mc:Choice>
        <mc:Fallback xmlns="">
          <p:pic>
            <p:nvPicPr>
              <p:cNvPr id="6" name="Ink 5">
                <a:extLst>
                  <a:ext uri="{FF2B5EF4-FFF2-40B4-BE49-F238E27FC236}">
                    <a16:creationId xmlns:a16="http://schemas.microsoft.com/office/drawing/2014/main" id="{8AE1A874-05F6-77E6-C11C-8A0915713005}"/>
                  </a:ext>
                </a:extLst>
              </p:cNvPr>
              <p:cNvPicPr/>
              <p:nvPr/>
            </p:nvPicPr>
            <p:blipFill>
              <a:blip r:embed="rId5"/>
              <a:stretch>
                <a:fillRect/>
              </a:stretch>
            </p:blipFill>
            <p:spPr>
              <a:xfrm>
                <a:off x="1585706" y="1662997"/>
                <a:ext cx="217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E2A6615-E1E5-C477-3BBC-9E9F3F643420}"/>
                  </a:ext>
                </a:extLst>
              </p14:cNvPr>
              <p14:cNvContentPartPr/>
              <p14:nvPr/>
            </p14:nvContentPartPr>
            <p14:xfrm>
              <a:off x="2491106" y="1680637"/>
              <a:ext cx="213480" cy="213480"/>
            </p14:xfrm>
          </p:contentPart>
        </mc:Choice>
        <mc:Fallback xmlns="">
          <p:pic>
            <p:nvPicPr>
              <p:cNvPr id="7" name="Ink 6">
                <a:extLst>
                  <a:ext uri="{FF2B5EF4-FFF2-40B4-BE49-F238E27FC236}">
                    <a16:creationId xmlns:a16="http://schemas.microsoft.com/office/drawing/2014/main" id="{3E2A6615-E1E5-C477-3BBC-9E9F3F643420}"/>
                  </a:ext>
                </a:extLst>
              </p:cNvPr>
              <p:cNvPicPr/>
              <p:nvPr/>
            </p:nvPicPr>
            <p:blipFill>
              <a:blip r:embed="rId7"/>
              <a:stretch>
                <a:fillRect/>
              </a:stretch>
            </p:blipFill>
            <p:spPr>
              <a:xfrm>
                <a:off x="2482106" y="1671997"/>
                <a:ext cx="231120" cy="231120"/>
              </a:xfrm>
              <a:prstGeom prst="rect">
                <a:avLst/>
              </a:prstGeom>
            </p:spPr>
          </p:pic>
        </mc:Fallback>
      </mc:AlternateContent>
    </p:spTree>
    <p:extLst>
      <p:ext uri="{BB962C8B-B14F-4D97-AF65-F5344CB8AC3E}">
        <p14:creationId xmlns:p14="http://schemas.microsoft.com/office/powerpoint/2010/main" val="2723017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06C535A-5FD7-07FF-D872-C39D5BE12699}"/>
              </a:ext>
            </a:extLst>
          </p:cNvPr>
          <p:cNvSpPr txBox="1"/>
          <p:nvPr/>
        </p:nvSpPr>
        <p:spPr>
          <a:xfrm>
            <a:off x="6477000" y="122132"/>
            <a:ext cx="2667000"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EV Transition Forecast is a tool still in development. Amounts shown are not actual allocated 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tool forecasts long term cost difference –Conventional vs. 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Additional EV cost is adjustable by unit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Average Annual Inflation Rate Adjustable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Light Fleet additional costs are based on actual models currently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Heavy Fleet additional costs are based on manufacturer cost projections and assumptions for added upfit of EV chassis.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Can be sorted by: Fleet Owned, Customer Owned, GVWR, Vehicle Type, User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Allows endless scenarios based on user inputs and sorting.</a:t>
            </a:r>
          </a:p>
        </p:txBody>
      </p:sp>
      <p:pic>
        <p:nvPicPr>
          <p:cNvPr id="7" name="Picture 6">
            <a:extLst>
              <a:ext uri="{FF2B5EF4-FFF2-40B4-BE49-F238E27FC236}">
                <a16:creationId xmlns:a16="http://schemas.microsoft.com/office/drawing/2014/main" id="{6400B137-EA9D-69D1-2B87-1B5F2024D6BB}"/>
              </a:ext>
            </a:extLst>
          </p:cNvPr>
          <p:cNvPicPr>
            <a:picLocks noChangeAspect="1"/>
          </p:cNvPicPr>
          <p:nvPr/>
        </p:nvPicPr>
        <p:blipFill>
          <a:blip r:embed="rId3"/>
          <a:stretch>
            <a:fillRect/>
          </a:stretch>
        </p:blipFill>
        <p:spPr>
          <a:xfrm>
            <a:off x="8138" y="1407447"/>
            <a:ext cx="6537556" cy="5256878"/>
          </a:xfrm>
          <a:prstGeom prst="rect">
            <a:avLst/>
          </a:prstGeom>
        </p:spPr>
      </p:pic>
    </p:spTree>
    <p:extLst>
      <p:ext uri="{BB962C8B-B14F-4D97-AF65-F5344CB8AC3E}">
        <p14:creationId xmlns:p14="http://schemas.microsoft.com/office/powerpoint/2010/main" val="632296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495300" y="762000"/>
            <a:ext cx="8153400" cy="5029200"/>
          </a:xfrm>
        </p:spPr>
        <p:txBody>
          <a:bodyPr>
            <a:normAutofit lnSpcReduction="10000"/>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Cost Estimates by Class</a:t>
            </a:r>
          </a:p>
          <a:p>
            <a:pPr marL="0" lvl="1" indent="0">
              <a:spcBef>
                <a:spcPts val="700"/>
              </a:spcBef>
              <a:buClr>
                <a:schemeClr val="accent2"/>
              </a:buClr>
              <a:buSzPct val="60000"/>
              <a:buNone/>
            </a:pPr>
            <a:endParaRPr lang="en-US" b="1" dirty="0">
              <a:solidFill>
                <a:schemeClr val="tx1"/>
              </a:solidFill>
            </a:endParaRPr>
          </a:p>
          <a:p>
            <a:pPr marL="0" lvl="1" indent="0">
              <a:spcBef>
                <a:spcPts val="700"/>
              </a:spcBef>
              <a:buClr>
                <a:schemeClr val="accent2"/>
              </a:buClr>
              <a:buSzPct val="60000"/>
              <a:buNone/>
            </a:pPr>
            <a:r>
              <a:rPr lang="en-US" b="1" dirty="0">
                <a:solidFill>
                  <a:schemeClr val="tx1"/>
                </a:solidFill>
              </a:rPr>
              <a:t>Passenger Cars and Light Pickups</a:t>
            </a:r>
          </a:p>
          <a:p>
            <a:pPr marL="594360" lvl="2" indent="-320040">
              <a:spcBef>
                <a:spcPts val="700"/>
              </a:spcBef>
              <a:buSzPct val="60000"/>
              <a:buFont typeface="Wingdings" panose="05000000000000000000" pitchFamily="2" charset="2"/>
              <a:buChar char="Ø"/>
            </a:pPr>
            <a:r>
              <a:rPr lang="en-US" dirty="0"/>
              <a:t>Many passenger cars and trucks currently offered.</a:t>
            </a:r>
          </a:p>
          <a:p>
            <a:pPr marL="594360" lvl="2" indent="-320040">
              <a:spcBef>
                <a:spcPts val="700"/>
              </a:spcBef>
              <a:buSzPct val="60000"/>
              <a:buFont typeface="Wingdings" panose="05000000000000000000" pitchFamily="2" charset="2"/>
              <a:buChar char="Ø"/>
            </a:pPr>
            <a:r>
              <a:rPr lang="en-US" dirty="0"/>
              <a:t>Retail, Wholesale, </a:t>
            </a:r>
            <a:r>
              <a:rPr lang="en-US" dirty="0" err="1"/>
              <a:t>CoOp</a:t>
            </a:r>
            <a:r>
              <a:rPr lang="en-US" dirty="0"/>
              <a:t> Contracts, State Contract pricing are readily available.</a:t>
            </a:r>
          </a:p>
          <a:p>
            <a:pPr marL="594360" lvl="2" indent="-320040">
              <a:spcBef>
                <a:spcPts val="700"/>
              </a:spcBef>
              <a:buSzPct val="60000"/>
              <a:buFont typeface="Wingdings" panose="05000000000000000000" pitchFamily="2" charset="2"/>
              <a:buChar char="Ø"/>
            </a:pPr>
            <a:r>
              <a:rPr lang="en-US" dirty="0"/>
              <a:t>Estimates and Assumptions can be made based on current available models and manufacturer pricing.</a:t>
            </a:r>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r>
              <a:rPr lang="en-US" b="1" dirty="0">
                <a:solidFill>
                  <a:schemeClr val="tx1"/>
                </a:solidFill>
              </a:rPr>
              <a:t>Heavy Duty Trucks</a:t>
            </a:r>
          </a:p>
          <a:p>
            <a:pPr marL="594360" lvl="2" indent="-320040">
              <a:spcBef>
                <a:spcPts val="700"/>
              </a:spcBef>
              <a:buSzPct val="60000"/>
              <a:buFont typeface="Wingdings" panose="05000000000000000000" pitchFamily="2" charset="2"/>
              <a:buChar char="Ø"/>
            </a:pPr>
            <a:r>
              <a:rPr lang="en-US" dirty="0"/>
              <a:t>Many manufacturer’s have not announced pricing.</a:t>
            </a:r>
          </a:p>
          <a:p>
            <a:pPr marL="594360" lvl="2" indent="-320040">
              <a:spcBef>
                <a:spcPts val="700"/>
              </a:spcBef>
              <a:buSzPct val="60000"/>
              <a:buFont typeface="Wingdings" panose="05000000000000000000" pitchFamily="2" charset="2"/>
              <a:buChar char="Ø"/>
            </a:pPr>
            <a:r>
              <a:rPr lang="en-US" dirty="0"/>
              <a:t>Many aftermarket and startups – how do you choose?</a:t>
            </a:r>
          </a:p>
          <a:p>
            <a:pPr marL="594360" lvl="2" indent="-320040">
              <a:spcBef>
                <a:spcPts val="700"/>
              </a:spcBef>
              <a:buSzPct val="60000"/>
              <a:buFont typeface="Wingdings" panose="05000000000000000000" pitchFamily="2" charset="2"/>
              <a:buChar char="Ø"/>
            </a:pPr>
            <a:r>
              <a:rPr lang="en-US" dirty="0"/>
              <a:t>Base assumptions on actual known sales if they are available.</a:t>
            </a:r>
          </a:p>
          <a:p>
            <a:pPr marL="594360" lvl="2" indent="-320040">
              <a:spcBef>
                <a:spcPts val="700"/>
              </a:spcBef>
              <a:buSzPct val="60000"/>
              <a:buFont typeface="Wingdings" panose="05000000000000000000" pitchFamily="2" charset="2"/>
              <a:buChar char="Ø"/>
            </a:pPr>
            <a:r>
              <a:rPr lang="en-US" dirty="0"/>
              <a:t>Most heavy municipal vehicles require major upfit.</a:t>
            </a:r>
          </a:p>
          <a:p>
            <a:pPr marL="594360" lvl="2" indent="-320040">
              <a:spcBef>
                <a:spcPts val="700"/>
              </a:spcBef>
              <a:buSzPct val="60000"/>
              <a:buFont typeface="Wingdings" panose="05000000000000000000" pitchFamily="2" charset="2"/>
              <a:buChar char="Ø"/>
            </a:pPr>
            <a:r>
              <a:rPr lang="en-US" dirty="0"/>
              <a:t>Make assumptions based on actual vehicle type or class.</a:t>
            </a: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177554" y="851840"/>
            <a:ext cx="4342660" cy="4572000"/>
          </a:xfrm>
        </p:spPr>
        <p:txBody>
          <a:bodyPr>
            <a:normAutofit/>
          </a:bodyPr>
          <a:lstStyle/>
          <a:p>
            <a:pPr marL="0" indent="0" algn="ctr">
              <a:buNone/>
            </a:pPr>
            <a:endParaRPr lang="en-US" sz="3600" dirty="0">
              <a:solidFill>
                <a:schemeClr val="accent1">
                  <a:lumMod val="75000"/>
                </a:schemeClr>
              </a:solidFill>
            </a:endParaRPr>
          </a:p>
          <a:p>
            <a:pPr marL="0" lvl="1" indent="0">
              <a:spcBef>
                <a:spcPts val="700"/>
              </a:spcBef>
              <a:buClr>
                <a:schemeClr val="accent2"/>
              </a:buClr>
              <a:buSzPct val="60000"/>
              <a:buNone/>
            </a:pPr>
            <a:r>
              <a:rPr lang="en-US" sz="3600" b="1" dirty="0">
                <a:solidFill>
                  <a:schemeClr val="accent1">
                    <a:lumMod val="75000"/>
                  </a:schemeClr>
                </a:solidFill>
              </a:rPr>
              <a:t>Heavy Vehicle </a:t>
            </a:r>
          </a:p>
          <a:p>
            <a:pPr marL="0" lvl="1" indent="0">
              <a:spcBef>
                <a:spcPts val="700"/>
              </a:spcBef>
              <a:buClr>
                <a:schemeClr val="accent2"/>
              </a:buClr>
              <a:buSzPct val="60000"/>
              <a:buNone/>
            </a:pPr>
            <a:r>
              <a:rPr lang="en-US" sz="3600" b="1" dirty="0">
                <a:solidFill>
                  <a:schemeClr val="accent1">
                    <a:lumMod val="75000"/>
                  </a:schemeClr>
                </a:solidFill>
              </a:rPr>
              <a:t>Cost Assumptions</a:t>
            </a:r>
          </a:p>
          <a:p>
            <a:pPr marL="0" lvl="1" indent="0">
              <a:spcBef>
                <a:spcPts val="700"/>
              </a:spcBef>
              <a:buClr>
                <a:schemeClr val="accent2"/>
              </a:buClr>
              <a:buSzPct val="60000"/>
              <a:buNone/>
            </a:pPr>
            <a:r>
              <a:rPr lang="en-US" b="1" dirty="0">
                <a:solidFill>
                  <a:schemeClr val="tx1"/>
                </a:solidFill>
              </a:rPr>
              <a:t>County of Sacramento “160” class truck. Total cost typically is 40% chassis and 60% Body and Upfit. These cost ratios vary by class. Truck shown – </a:t>
            </a:r>
          </a:p>
          <a:p>
            <a:pPr marL="0" lvl="1" indent="0">
              <a:spcBef>
                <a:spcPts val="700"/>
              </a:spcBef>
              <a:buClr>
                <a:schemeClr val="accent2"/>
              </a:buClr>
              <a:buSzPct val="60000"/>
              <a:buNone/>
            </a:pPr>
            <a:r>
              <a:rPr lang="en-US" b="1" dirty="0">
                <a:solidFill>
                  <a:schemeClr val="tx1"/>
                </a:solidFill>
              </a:rPr>
              <a:t>Total cost in 2018 $222,735.00</a:t>
            </a:r>
          </a:p>
          <a:p>
            <a:pPr marL="0" lvl="1" indent="0">
              <a:spcBef>
                <a:spcPts val="700"/>
              </a:spcBef>
              <a:buClr>
                <a:schemeClr val="accent2"/>
              </a:buClr>
              <a:buSzPct val="60000"/>
              <a:buNone/>
            </a:pPr>
            <a:r>
              <a:rPr lang="en-US" b="1" dirty="0">
                <a:solidFill>
                  <a:schemeClr val="tx1"/>
                </a:solidFill>
              </a:rPr>
              <a:t>Replacement in 2028 – 8.0% Avg Inflation.</a:t>
            </a:r>
          </a:p>
          <a:p>
            <a:pPr marL="0" lvl="1" indent="0">
              <a:spcBef>
                <a:spcPts val="700"/>
              </a:spcBef>
              <a:buClr>
                <a:schemeClr val="accent2"/>
              </a:buClr>
              <a:buSzPct val="60000"/>
              <a:buNone/>
            </a:pPr>
            <a:endParaRPr lang="en-US" b="1" dirty="0">
              <a:solidFill>
                <a:schemeClr val="tx1"/>
              </a:solidFill>
            </a:endParaRPr>
          </a:p>
          <a:p>
            <a:pPr marL="0" lvl="1" indent="0" algn="ctr">
              <a:spcBef>
                <a:spcPts val="700"/>
              </a:spcBef>
              <a:buClr>
                <a:schemeClr val="accent2"/>
              </a:buClr>
              <a:buSzPct val="60000"/>
              <a:buNone/>
            </a:pPr>
            <a:endParaRPr lang="en-US" b="1" dirty="0">
              <a:solidFill>
                <a:schemeClr val="tx1"/>
              </a:solidFill>
            </a:endParaRP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vehicle, wheel, sky, outdoor&#10;&#10;Description automatically generated">
            <a:extLst>
              <a:ext uri="{FF2B5EF4-FFF2-40B4-BE49-F238E27FC236}">
                <a16:creationId xmlns:a16="http://schemas.microsoft.com/office/drawing/2014/main" id="{03A6EB49-2E0E-4293-FD6F-8A2F85DB1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24000"/>
            <a:ext cx="4419600" cy="3314700"/>
          </a:xfrm>
          <a:prstGeom prst="rect">
            <a:avLst/>
          </a:prstGeom>
        </p:spPr>
      </p:pic>
      <p:sp>
        <p:nvSpPr>
          <p:cNvPr id="8" name="TextBox 7">
            <a:extLst>
              <a:ext uri="{FF2B5EF4-FFF2-40B4-BE49-F238E27FC236}">
                <a16:creationId xmlns:a16="http://schemas.microsoft.com/office/drawing/2014/main" id="{8E946694-C872-9863-2F2F-945A82C7D42A}"/>
              </a:ext>
            </a:extLst>
          </p:cNvPr>
          <p:cNvSpPr txBox="1"/>
          <p:nvPr/>
        </p:nvSpPr>
        <p:spPr>
          <a:xfrm>
            <a:off x="304800" y="4628971"/>
            <a:ext cx="8382000" cy="2031325"/>
          </a:xfrm>
          <a:prstGeom prst="rect">
            <a:avLst/>
          </a:prstGeom>
          <a:noFill/>
        </p:spPr>
        <p:txBody>
          <a:bodyPr wrap="square" rtlCol="0">
            <a:spAutoFit/>
          </a:bodyPr>
          <a:lstStyle/>
          <a:p>
            <a:r>
              <a:rPr lang="en-US" dirty="0"/>
              <a:t>$400,923</a:t>
            </a:r>
          </a:p>
          <a:p>
            <a:r>
              <a:rPr lang="en-US" dirty="0"/>
              <a:t>Chassis 40% = 		$160,370 X 202% (Convert to EV)		= $323,947</a:t>
            </a:r>
          </a:p>
          <a:p>
            <a:r>
              <a:rPr lang="en-US" dirty="0"/>
              <a:t>Body and Upfit 60% = </a:t>
            </a:r>
            <a:r>
              <a:rPr lang="en-US"/>
              <a:t>	$240,554 </a:t>
            </a:r>
            <a:r>
              <a:rPr lang="en-US" dirty="0"/>
              <a:t>Equivalent Body and Upfit 	= </a:t>
            </a:r>
            <a:r>
              <a:rPr lang="en-US" u="sng" dirty="0"/>
              <a:t>$240,554</a:t>
            </a:r>
          </a:p>
          <a:p>
            <a:r>
              <a:rPr lang="en-US" dirty="0"/>
              <a:t>														= $564,501</a:t>
            </a:r>
          </a:p>
          <a:p>
            <a:r>
              <a:rPr lang="en-US" dirty="0"/>
              <a:t>Net Increase is 40.8%</a:t>
            </a:r>
          </a:p>
          <a:p>
            <a:endParaRPr lang="en-US" u="sng" dirty="0"/>
          </a:p>
          <a:p>
            <a:r>
              <a:rPr lang="en-US" u="sng" dirty="0"/>
              <a:t>                                                                                               </a:t>
            </a:r>
          </a:p>
        </p:txBody>
      </p:sp>
    </p:spTree>
    <p:extLst>
      <p:ext uri="{BB962C8B-B14F-4D97-AF65-F5344CB8AC3E}">
        <p14:creationId xmlns:p14="http://schemas.microsoft.com/office/powerpoint/2010/main" val="113848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358074" y="1524000"/>
            <a:ext cx="8153400" cy="5029200"/>
          </a:xfrm>
        </p:spPr>
        <p:txBody>
          <a:bodyPr>
            <a:normAutofit/>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Procurement Tracking</a:t>
            </a:r>
          </a:p>
          <a:p>
            <a:pPr marL="0" lvl="1" indent="0" algn="ctr">
              <a:spcBef>
                <a:spcPts val="700"/>
              </a:spcBef>
              <a:buClr>
                <a:schemeClr val="accent2"/>
              </a:buClr>
              <a:buSzPct val="60000"/>
              <a:buNone/>
            </a:pPr>
            <a:endParaRPr lang="en-US" b="1" dirty="0">
              <a:solidFill>
                <a:schemeClr val="tx1"/>
              </a:solidFill>
            </a:endParaRPr>
          </a:p>
          <a:p>
            <a:pPr marL="594360" lvl="2" indent="-320040">
              <a:spcBef>
                <a:spcPts val="700"/>
              </a:spcBef>
              <a:buSzPct val="60000"/>
              <a:buFont typeface="Wingdings" panose="05000000000000000000" pitchFamily="2" charset="2"/>
              <a:buChar char="Ø"/>
            </a:pPr>
            <a:r>
              <a:rPr lang="en-US" dirty="0"/>
              <a:t>Performance Measurement – Units Purchased, Budget vs. Actual Cost, Total Procurement Time, Total Percentage of Completion.</a:t>
            </a:r>
          </a:p>
          <a:p>
            <a:pPr marL="594360" lvl="2" indent="-320040">
              <a:spcBef>
                <a:spcPts val="700"/>
              </a:spcBef>
              <a:buSzPct val="60000"/>
              <a:buFont typeface="Wingdings" panose="05000000000000000000" pitchFamily="2" charset="2"/>
              <a:buChar char="Ø"/>
            </a:pPr>
            <a:r>
              <a:rPr lang="en-US" dirty="0"/>
              <a:t>Up to Date Status for Customers and Shop Personnel.</a:t>
            </a:r>
          </a:p>
          <a:p>
            <a:pPr marL="594360" lvl="2" indent="-320040">
              <a:spcBef>
                <a:spcPts val="700"/>
              </a:spcBef>
              <a:buSzPct val="60000"/>
              <a:buFont typeface="Wingdings" panose="05000000000000000000" pitchFamily="2" charset="2"/>
              <a:buChar char="Ø"/>
            </a:pPr>
            <a:r>
              <a:rPr lang="en-US" dirty="0"/>
              <a:t>Bolsters Credibility about Future Cost Assumptions.</a:t>
            </a:r>
          </a:p>
          <a:p>
            <a:pPr marL="594360" lvl="2" indent="-320040">
              <a:spcBef>
                <a:spcPts val="700"/>
              </a:spcBef>
              <a:buSzPct val="60000"/>
              <a:buFont typeface="Wingdings" panose="05000000000000000000" pitchFamily="2" charset="2"/>
              <a:buChar char="Ø"/>
            </a:pPr>
            <a:r>
              <a:rPr lang="en-US" dirty="0"/>
              <a:t>Can be easily customized with commonly available software – Excel, Access, </a:t>
            </a:r>
            <a:r>
              <a:rPr lang="en-US" dirty="0" err="1"/>
              <a:t>PowerBI</a:t>
            </a:r>
            <a:r>
              <a:rPr lang="en-US" dirty="0"/>
              <a:t>.</a:t>
            </a:r>
          </a:p>
          <a:p>
            <a:pPr marL="594360" lvl="2" indent="-320040">
              <a:spcBef>
                <a:spcPts val="700"/>
              </a:spcBef>
              <a:buSzPct val="60000"/>
              <a:buFont typeface="Wingdings" panose="05000000000000000000" pitchFamily="2" charset="2"/>
              <a:buChar char="Ø"/>
            </a:pPr>
            <a:r>
              <a:rPr lang="en-US" dirty="0"/>
              <a:t>A “Must Have” for Large Fleets.</a:t>
            </a: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67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218680"/>
            <a:ext cx="235392" cy="45719"/>
          </a:xfrm>
        </p:spPr>
        <p:txBody>
          <a:bodyPr>
            <a:normAutofit fontScale="90000"/>
          </a:bodyPr>
          <a:lstStyle/>
          <a:p>
            <a:endParaRPr lang="en-US" dirty="0"/>
          </a:p>
        </p:txBody>
      </p:sp>
      <p:sp>
        <p:nvSpPr>
          <p:cNvPr id="3" name="Content Placeholder 2"/>
          <p:cNvSpPr>
            <a:spLocks noGrp="1"/>
          </p:cNvSpPr>
          <p:nvPr>
            <p:ph idx="1"/>
          </p:nvPr>
        </p:nvSpPr>
        <p:spPr>
          <a:xfrm>
            <a:off x="838200" y="1773931"/>
            <a:ext cx="6629400" cy="4169669"/>
          </a:xfrm>
        </p:spPr>
        <p:txBody>
          <a:bodyPr>
            <a:normAutofit fontScale="77500" lnSpcReduction="20000"/>
          </a:bodyPr>
          <a:lstStyle/>
          <a:p>
            <a:pPr marL="0" indent="0" algn="ctr">
              <a:buNone/>
            </a:pPr>
            <a:r>
              <a:rPr lang="en-US" sz="4600" dirty="0">
                <a:solidFill>
                  <a:schemeClr val="accent1">
                    <a:lumMod val="75000"/>
                  </a:schemeClr>
                </a:solidFill>
              </a:rPr>
              <a:t>FLEET OVERVIEW</a:t>
            </a:r>
          </a:p>
          <a:p>
            <a:pPr>
              <a:buFont typeface="Wingdings" panose="05000000000000000000" pitchFamily="2" charset="2"/>
              <a:buChar char="Ø"/>
            </a:pPr>
            <a:r>
              <a:rPr lang="en-US" sz="3200" dirty="0"/>
              <a:t>County of Sacramento is 994 square miles with population of over 1.5 million.</a:t>
            </a:r>
          </a:p>
          <a:p>
            <a:pPr>
              <a:buFont typeface="Wingdings" panose="05000000000000000000" pitchFamily="2" charset="2"/>
              <a:buChar char="Ø"/>
            </a:pPr>
            <a:r>
              <a:rPr lang="en-US" sz="3200" dirty="0"/>
              <a:t>Over 2,600 fleet units, 78% Light, 16% Medium and Heavy, 6% Off Road</a:t>
            </a:r>
          </a:p>
          <a:p>
            <a:pPr>
              <a:buFont typeface="Wingdings" panose="05000000000000000000" pitchFamily="2" charset="2"/>
              <a:buChar char="Ø"/>
            </a:pPr>
            <a:r>
              <a:rPr lang="en-US" sz="3200" dirty="0"/>
              <a:t>Vehicle Miles Traveled in 2022 – 20,502,000</a:t>
            </a:r>
          </a:p>
          <a:p>
            <a:pPr>
              <a:buFont typeface="Wingdings" panose="05000000000000000000" pitchFamily="2" charset="2"/>
              <a:buChar char="Ø"/>
            </a:pPr>
            <a:r>
              <a:rPr lang="en-US" sz="3200" dirty="0"/>
              <a:t>99 Fleet Employees</a:t>
            </a:r>
          </a:p>
          <a:p>
            <a:pPr>
              <a:buFont typeface="Wingdings" panose="05000000000000000000" pitchFamily="2" charset="2"/>
              <a:buChar char="Ø"/>
            </a:pPr>
            <a:r>
              <a:rPr lang="en-US" sz="3200" dirty="0"/>
              <a:t>73 Automotive &amp; Heavy Equipment Technicians</a:t>
            </a:r>
          </a:p>
          <a:p>
            <a:pPr marL="0" indent="0">
              <a:buNone/>
            </a:pPr>
            <a:endParaRPr lang="en-US" sz="3200" dirty="0"/>
          </a:p>
          <a:p>
            <a:endParaRPr lang="en-US" sz="32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3" y="376237"/>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5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a:extLst>
              <a:ext uri="{FF2B5EF4-FFF2-40B4-BE49-F238E27FC236}">
                <a16:creationId xmlns:a16="http://schemas.microsoft.com/office/drawing/2014/main" id="{8783CFDB-68CE-242D-A449-26C2EACC1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9" y="1239520"/>
            <a:ext cx="7842209" cy="5534805"/>
          </a:xfrm>
          <a:prstGeom prst="rect">
            <a:avLst/>
          </a:prstGeom>
        </p:spPr>
      </p:pic>
    </p:spTree>
    <p:extLst>
      <p:ext uri="{BB962C8B-B14F-4D97-AF65-F5344CB8AC3E}">
        <p14:creationId xmlns:p14="http://schemas.microsoft.com/office/powerpoint/2010/main" val="168911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4">
            <a:extLst>
              <a:ext uri="{FF2B5EF4-FFF2-40B4-BE49-F238E27FC236}">
                <a16:creationId xmlns:a16="http://schemas.microsoft.com/office/drawing/2014/main" id="{74CD96BB-5947-56A6-B895-6EBEC0EA2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70000"/>
            <a:ext cx="6723593" cy="5486400"/>
          </a:xfrm>
          <a:prstGeom prst="rect">
            <a:avLst/>
          </a:prstGeom>
        </p:spPr>
      </p:pic>
    </p:spTree>
    <p:extLst>
      <p:ext uri="{BB962C8B-B14F-4D97-AF65-F5344CB8AC3E}">
        <p14:creationId xmlns:p14="http://schemas.microsoft.com/office/powerpoint/2010/main" val="21487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5004096-D3E7-4355-E71C-9A99B6A90101}"/>
              </a:ext>
            </a:extLst>
          </p:cNvPr>
          <p:cNvPicPr>
            <a:picLocks noChangeAspect="1"/>
          </p:cNvPicPr>
          <p:nvPr/>
        </p:nvPicPr>
        <p:blipFill>
          <a:blip r:embed="rId3"/>
          <a:stretch>
            <a:fillRect/>
          </a:stretch>
        </p:blipFill>
        <p:spPr>
          <a:xfrm>
            <a:off x="166498" y="1828800"/>
            <a:ext cx="8811004" cy="3484491"/>
          </a:xfrm>
          <a:prstGeom prst="rect">
            <a:avLst/>
          </a:prstGeom>
        </p:spPr>
      </p:pic>
      <p:sp>
        <p:nvSpPr>
          <p:cNvPr id="7" name="TextBox 6">
            <a:extLst>
              <a:ext uri="{FF2B5EF4-FFF2-40B4-BE49-F238E27FC236}">
                <a16:creationId xmlns:a16="http://schemas.microsoft.com/office/drawing/2014/main" id="{F4623E48-5B35-216A-3B63-8A17955F7FC3}"/>
              </a:ext>
            </a:extLst>
          </p:cNvPr>
          <p:cNvSpPr txBox="1"/>
          <p:nvPr/>
        </p:nvSpPr>
        <p:spPr>
          <a:xfrm>
            <a:off x="304800" y="5486150"/>
            <a:ext cx="6705600" cy="369332"/>
          </a:xfrm>
          <a:prstGeom prst="rect">
            <a:avLst/>
          </a:prstGeom>
          <a:noFill/>
        </p:spPr>
        <p:txBody>
          <a:bodyPr wrap="square" rtlCol="0">
            <a:spAutoFit/>
          </a:bodyPr>
          <a:lstStyle/>
          <a:p>
            <a:pPr algn="ctr"/>
            <a:r>
              <a:rPr lang="en-US" dirty="0">
                <a:solidFill>
                  <a:schemeClr val="accent1">
                    <a:lumMod val="75000"/>
                  </a:schemeClr>
                </a:solidFill>
              </a:rPr>
              <a:t>Example of Procurement Tracking using Excel</a:t>
            </a:r>
          </a:p>
        </p:txBody>
      </p:sp>
    </p:spTree>
    <p:extLst>
      <p:ext uri="{BB962C8B-B14F-4D97-AF65-F5344CB8AC3E}">
        <p14:creationId xmlns:p14="http://schemas.microsoft.com/office/powerpoint/2010/main" val="354257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D27393D-585E-E954-0387-50F4CE31FDF4}"/>
              </a:ext>
            </a:extLst>
          </p:cNvPr>
          <p:cNvPicPr>
            <a:picLocks noChangeAspect="1"/>
          </p:cNvPicPr>
          <p:nvPr/>
        </p:nvPicPr>
        <p:blipFill>
          <a:blip r:embed="rId3"/>
          <a:stretch>
            <a:fillRect/>
          </a:stretch>
        </p:blipFill>
        <p:spPr>
          <a:xfrm>
            <a:off x="89715" y="1479310"/>
            <a:ext cx="8964570" cy="4804650"/>
          </a:xfrm>
          <a:prstGeom prst="rect">
            <a:avLst/>
          </a:prstGeom>
        </p:spPr>
      </p:pic>
    </p:spTree>
    <p:extLst>
      <p:ext uri="{BB962C8B-B14F-4D97-AF65-F5344CB8AC3E}">
        <p14:creationId xmlns:p14="http://schemas.microsoft.com/office/powerpoint/2010/main" val="242988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358074" y="1524000"/>
            <a:ext cx="8153400" cy="5029200"/>
          </a:xfrm>
        </p:spPr>
        <p:txBody>
          <a:bodyPr>
            <a:normAutofit/>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Telematics and Utilization</a:t>
            </a:r>
          </a:p>
          <a:p>
            <a:pPr marL="0" lvl="1" indent="0" algn="ctr">
              <a:spcBef>
                <a:spcPts val="700"/>
              </a:spcBef>
              <a:buClr>
                <a:schemeClr val="accent2"/>
              </a:buClr>
              <a:buSzPct val="60000"/>
              <a:buNone/>
            </a:pPr>
            <a:endParaRPr lang="en-US" b="1" dirty="0">
              <a:solidFill>
                <a:schemeClr val="tx1"/>
              </a:solidFill>
            </a:endParaRPr>
          </a:p>
          <a:p>
            <a:pPr marL="594360" lvl="2" indent="-320040">
              <a:spcBef>
                <a:spcPts val="700"/>
              </a:spcBef>
              <a:buSzPct val="60000"/>
              <a:buFont typeface="Wingdings" panose="05000000000000000000" pitchFamily="2" charset="2"/>
              <a:buChar char="Ø"/>
            </a:pPr>
            <a:r>
              <a:rPr lang="en-US" dirty="0"/>
              <a:t>Implement Telematics into your Fleet as soon as possible.</a:t>
            </a:r>
          </a:p>
          <a:p>
            <a:pPr marL="594360" lvl="2" indent="-320040">
              <a:spcBef>
                <a:spcPts val="700"/>
              </a:spcBef>
              <a:buSzPct val="60000"/>
              <a:buFont typeface="Wingdings" panose="05000000000000000000" pitchFamily="2" charset="2"/>
              <a:buChar char="Ø"/>
            </a:pPr>
            <a:r>
              <a:rPr lang="en-US" dirty="0"/>
              <a:t>Telematics is the best tool for tracking utilization, duty cycle and range.</a:t>
            </a:r>
          </a:p>
          <a:p>
            <a:pPr marL="594360" lvl="2" indent="-320040">
              <a:spcBef>
                <a:spcPts val="700"/>
              </a:spcBef>
              <a:buSzPct val="60000"/>
              <a:buFont typeface="Wingdings" panose="05000000000000000000" pitchFamily="2" charset="2"/>
              <a:buChar char="Ø"/>
            </a:pPr>
            <a:r>
              <a:rPr lang="en-US" dirty="0"/>
              <a:t>Select a system that integrates to your FMIS.</a:t>
            </a:r>
          </a:p>
          <a:p>
            <a:pPr marL="594360" lvl="2" indent="-320040">
              <a:spcBef>
                <a:spcPts val="700"/>
              </a:spcBef>
              <a:buSzPct val="60000"/>
              <a:buFont typeface="Wingdings" panose="05000000000000000000" pitchFamily="2" charset="2"/>
              <a:buChar char="Ø"/>
            </a:pPr>
            <a:r>
              <a:rPr lang="en-US" dirty="0"/>
              <a:t>Policies / Procedures including Transportation Policy should include Telematics.</a:t>
            </a:r>
          </a:p>
          <a:p>
            <a:pPr marL="594360" lvl="2" indent="-320040">
              <a:spcBef>
                <a:spcPts val="700"/>
              </a:spcBef>
              <a:buSzPct val="60000"/>
              <a:buFont typeface="Wingdings" panose="05000000000000000000" pitchFamily="2" charset="2"/>
              <a:buChar char="Ø"/>
            </a:pPr>
            <a:r>
              <a:rPr lang="en-US" dirty="0"/>
              <a:t>After Fleet Manager’s careful selection of EV candidates - Provides assurance to driver’s with range anxiety.</a:t>
            </a:r>
          </a:p>
          <a:p>
            <a:pPr marL="594360" lvl="2" indent="-320040">
              <a:spcBef>
                <a:spcPts val="700"/>
              </a:spcBef>
              <a:buSzPct val="60000"/>
              <a:buFont typeface="Wingdings" panose="05000000000000000000" pitchFamily="2" charset="2"/>
              <a:buChar char="Ø"/>
            </a:pPr>
            <a:r>
              <a:rPr lang="en-US" dirty="0"/>
              <a:t>You may find only a portion of vehicles need to be replaced.</a:t>
            </a: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30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aphical user interface&#10;&#10;Description automatically generated with medium confidence">
            <a:extLst>
              <a:ext uri="{FF2B5EF4-FFF2-40B4-BE49-F238E27FC236}">
                <a16:creationId xmlns:a16="http://schemas.microsoft.com/office/drawing/2014/main" id="{70361BC3-E487-CFAD-A3C6-0DAC20EAA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275080"/>
            <a:ext cx="8534401" cy="5406481"/>
          </a:xfrm>
          <a:prstGeom prst="rect">
            <a:avLst/>
          </a:prstGeom>
        </p:spPr>
      </p:pic>
    </p:spTree>
    <p:extLst>
      <p:ext uri="{BB962C8B-B14F-4D97-AF65-F5344CB8AC3E}">
        <p14:creationId xmlns:p14="http://schemas.microsoft.com/office/powerpoint/2010/main" val="2846318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523999"/>
            <a:ext cx="6858000" cy="774731"/>
          </a:xfrm>
        </p:spPr>
        <p:txBody>
          <a:bodyPr>
            <a:normAutofit/>
          </a:bodyPr>
          <a:lstStyle/>
          <a:p>
            <a:pPr algn="ctr"/>
            <a:r>
              <a:rPr lang="en-US" dirty="0" err="1">
                <a:solidFill>
                  <a:schemeClr val="accent1">
                    <a:lumMod val="75000"/>
                  </a:schemeClr>
                </a:solidFill>
              </a:rPr>
              <a:t>GeoTab</a:t>
            </a:r>
            <a:r>
              <a:rPr lang="en-US" dirty="0">
                <a:solidFill>
                  <a:schemeClr val="accent1">
                    <a:lumMod val="75000"/>
                  </a:schemeClr>
                </a:solidFill>
              </a:rPr>
              <a:t> Telematics Dash Board</a:t>
            </a:r>
          </a:p>
        </p:txBody>
      </p:sp>
      <p:sp>
        <p:nvSpPr>
          <p:cNvPr id="3" name="Content Placeholder 2"/>
          <p:cNvSpPr>
            <a:spLocks noGrp="1"/>
          </p:cNvSpPr>
          <p:nvPr>
            <p:ph idx="1"/>
          </p:nvPr>
        </p:nvSpPr>
        <p:spPr>
          <a:xfrm>
            <a:off x="6118140" y="2372881"/>
            <a:ext cx="2667000" cy="2590800"/>
          </a:xfrm>
        </p:spPr>
        <p:txBody>
          <a:bodyPr>
            <a:normAutofit/>
          </a:bodyPr>
          <a:lstStyle/>
          <a:p>
            <a:pPr marL="0" indent="0">
              <a:buNone/>
            </a:pPr>
            <a:endParaRPr lang="en-US" b="1" dirty="0"/>
          </a:p>
          <a:p>
            <a:endParaRPr lang="en-US" sz="3200" dirty="0"/>
          </a:p>
          <a:p>
            <a:pPr lvl="1"/>
            <a:endParaRPr lang="en-US" sz="28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675"/>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F94EFA63-D959-7C48-826C-074B70E28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 y="2329063"/>
            <a:ext cx="9062357"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67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358074" y="1524000"/>
            <a:ext cx="8153400" cy="5029200"/>
          </a:xfrm>
        </p:spPr>
        <p:txBody>
          <a:bodyPr>
            <a:normAutofit/>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Partnerships and Collaboration</a:t>
            </a:r>
          </a:p>
          <a:p>
            <a:pPr marL="0" lvl="1" indent="0" algn="ctr">
              <a:spcBef>
                <a:spcPts val="700"/>
              </a:spcBef>
              <a:buClr>
                <a:schemeClr val="accent2"/>
              </a:buClr>
              <a:buSzPct val="60000"/>
              <a:buNone/>
            </a:pPr>
            <a:endParaRPr lang="en-US" b="1" dirty="0">
              <a:solidFill>
                <a:schemeClr val="tx1"/>
              </a:solidFill>
            </a:endParaRPr>
          </a:p>
          <a:p>
            <a:pPr marL="594360" lvl="2" indent="-320040">
              <a:spcBef>
                <a:spcPts val="700"/>
              </a:spcBef>
              <a:buSzPct val="60000"/>
              <a:buFont typeface="Wingdings" panose="05000000000000000000" pitchFamily="2" charset="2"/>
              <a:buChar char="Ø"/>
            </a:pPr>
            <a:r>
              <a:rPr lang="en-US" dirty="0"/>
              <a:t>Sacramento Clean Cities Coalition – or your local coalition.</a:t>
            </a:r>
          </a:p>
          <a:p>
            <a:pPr marL="594360" lvl="2" indent="-320040">
              <a:spcBef>
                <a:spcPts val="700"/>
              </a:spcBef>
              <a:buSzPct val="60000"/>
              <a:buFont typeface="Wingdings" panose="05000000000000000000" pitchFamily="2" charset="2"/>
              <a:buChar char="Ø"/>
            </a:pPr>
            <a:r>
              <a:rPr lang="en-US" dirty="0"/>
              <a:t>Sacramento Metro Air Quality Management District – or your local district.</a:t>
            </a:r>
          </a:p>
          <a:p>
            <a:pPr marL="594360" lvl="2" indent="-320040">
              <a:spcBef>
                <a:spcPts val="700"/>
              </a:spcBef>
              <a:buSzPct val="60000"/>
              <a:buFont typeface="Wingdings" panose="05000000000000000000" pitchFamily="2" charset="2"/>
              <a:buChar char="Ø"/>
            </a:pPr>
            <a:r>
              <a:rPr lang="en-US" dirty="0"/>
              <a:t>Sacramento Municipal Utility District or Local Power Provider.</a:t>
            </a:r>
          </a:p>
          <a:p>
            <a:pPr marL="594360" lvl="2" indent="-320040">
              <a:spcBef>
                <a:spcPts val="700"/>
              </a:spcBef>
              <a:buSzPct val="60000"/>
              <a:buFont typeface="Wingdings" panose="05000000000000000000" pitchFamily="2" charset="2"/>
              <a:buChar char="Ø"/>
            </a:pPr>
            <a:r>
              <a:rPr lang="en-US" dirty="0"/>
              <a:t>Municipal Equipment Manager’s Association.</a:t>
            </a:r>
          </a:p>
          <a:p>
            <a:pPr marL="594360" lvl="2" indent="-320040">
              <a:spcBef>
                <a:spcPts val="700"/>
              </a:spcBef>
              <a:buSzPct val="60000"/>
              <a:buFont typeface="Wingdings" panose="05000000000000000000" pitchFamily="2" charset="2"/>
              <a:buChar char="Ø"/>
            </a:pPr>
            <a:r>
              <a:rPr lang="en-US" dirty="0"/>
              <a:t>Public and Private Fleet Associations.</a:t>
            </a:r>
          </a:p>
          <a:p>
            <a:pPr marL="594360" lvl="2" indent="-320040">
              <a:spcBef>
                <a:spcPts val="700"/>
              </a:spcBef>
              <a:buSzPct val="60000"/>
              <a:buFont typeface="Wingdings" panose="05000000000000000000" pitchFamily="2" charset="2"/>
              <a:buChar char="Ø"/>
            </a:pPr>
            <a:r>
              <a:rPr lang="en-US" dirty="0"/>
              <a:t>Other Local Fleets.</a:t>
            </a: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186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358074" y="1524000"/>
            <a:ext cx="8153400" cy="5029200"/>
          </a:xfrm>
        </p:spPr>
        <p:txBody>
          <a:bodyPr>
            <a:normAutofit/>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Items To Do</a:t>
            </a:r>
          </a:p>
          <a:p>
            <a:pPr marL="0" lvl="1" indent="0" algn="ctr">
              <a:spcBef>
                <a:spcPts val="700"/>
              </a:spcBef>
              <a:buClr>
                <a:schemeClr val="accent2"/>
              </a:buClr>
              <a:buSzPct val="60000"/>
              <a:buNone/>
            </a:pPr>
            <a:endParaRPr lang="en-US" b="1" dirty="0">
              <a:solidFill>
                <a:schemeClr val="tx1"/>
              </a:solidFill>
            </a:endParaRPr>
          </a:p>
          <a:p>
            <a:pPr marL="594360" lvl="2" indent="-320040">
              <a:spcBef>
                <a:spcPts val="700"/>
              </a:spcBef>
              <a:buSzPct val="60000"/>
              <a:buFont typeface="Wingdings" panose="05000000000000000000" pitchFamily="2" charset="2"/>
              <a:buChar char="Ø"/>
            </a:pPr>
            <a:r>
              <a:rPr lang="en-US" dirty="0"/>
              <a:t>Contact your power utility to discuss you current and future needs and discuss programs, tools, grants or incentives. County of Sacramento partnered with SMUD for an EV suitability study and a survey of County facilities.</a:t>
            </a:r>
          </a:p>
          <a:p>
            <a:pPr marL="594360" lvl="2" indent="-320040">
              <a:spcBef>
                <a:spcPts val="700"/>
              </a:spcBef>
              <a:buSzPct val="60000"/>
              <a:buFont typeface="Wingdings" panose="05000000000000000000" pitchFamily="2" charset="2"/>
              <a:buChar char="Ø"/>
            </a:pPr>
            <a:r>
              <a:rPr lang="en-US" dirty="0"/>
              <a:t>Contact your Facilities Management to plan for charging infrastructure.</a:t>
            </a:r>
          </a:p>
          <a:p>
            <a:pPr marL="594360" lvl="2" indent="-320040">
              <a:spcBef>
                <a:spcPts val="700"/>
              </a:spcBef>
              <a:buSzPct val="60000"/>
              <a:buFont typeface="Wingdings" panose="05000000000000000000" pitchFamily="2" charset="2"/>
              <a:buChar char="Ø"/>
            </a:pPr>
            <a:r>
              <a:rPr lang="en-US" dirty="0"/>
              <a:t>Review your organization’s Policies and Procedures.</a:t>
            </a:r>
          </a:p>
          <a:p>
            <a:pPr marL="594360" lvl="2" indent="-320040">
              <a:spcBef>
                <a:spcPts val="700"/>
              </a:spcBef>
              <a:buSzPct val="60000"/>
              <a:buFont typeface="Wingdings" panose="05000000000000000000" pitchFamily="2" charset="2"/>
              <a:buChar char="Ø"/>
            </a:pPr>
            <a:r>
              <a:rPr lang="en-US" dirty="0"/>
              <a:t>Study current and future regulations that will affect your Fleet.</a:t>
            </a:r>
          </a:p>
          <a:p>
            <a:pPr marL="594360" lvl="2" indent="-320040">
              <a:spcBef>
                <a:spcPts val="700"/>
              </a:spcBef>
              <a:buSzPct val="60000"/>
              <a:buFont typeface="Wingdings" panose="05000000000000000000" pitchFamily="2" charset="2"/>
              <a:buChar char="Ø"/>
            </a:pPr>
            <a:r>
              <a:rPr lang="en-US" dirty="0"/>
              <a:t>Outreach to Customer Departments and Drivers.</a:t>
            </a:r>
          </a:p>
          <a:p>
            <a:pPr marL="594360" lvl="2" indent="-320040">
              <a:spcBef>
                <a:spcPts val="700"/>
              </a:spcBef>
              <a:buSzPct val="60000"/>
              <a:buFont typeface="Wingdings" panose="05000000000000000000" pitchFamily="2" charset="2"/>
              <a:buChar char="Ø"/>
            </a:pPr>
            <a:r>
              <a:rPr lang="en-US" dirty="0"/>
              <a:t>Utilization Study - including Range, Duty Cycle, Parking Locations, possible charging times.</a:t>
            </a:r>
          </a:p>
          <a:p>
            <a:pPr marL="594360" lvl="2" indent="-320040">
              <a:spcBef>
                <a:spcPts val="700"/>
              </a:spcBef>
              <a:buSzPct val="60000"/>
              <a:buFont typeface="Wingdings" panose="05000000000000000000" pitchFamily="2" charset="2"/>
              <a:buChar char="Ø"/>
            </a:pPr>
            <a:r>
              <a:rPr lang="en-US" dirty="0"/>
              <a:t>Forecast your transition from start to finish – collect data to corroborate your plan.</a:t>
            </a:r>
          </a:p>
          <a:p>
            <a:pPr marL="594360" lvl="2" indent="-320040">
              <a:spcBef>
                <a:spcPts val="700"/>
              </a:spcBef>
              <a:buSzPct val="60000"/>
              <a:buFont typeface="Wingdings" panose="05000000000000000000" pitchFamily="2" charset="2"/>
              <a:buChar char="Ø"/>
            </a:pPr>
            <a:r>
              <a:rPr lang="en-US" dirty="0"/>
              <a:t>Inform Budget and Finance of future incremental vehicle and infrastructure costs.</a:t>
            </a:r>
          </a:p>
          <a:p>
            <a:pPr marL="274320" lvl="2" indent="0">
              <a:spcBef>
                <a:spcPts val="700"/>
              </a:spcBef>
              <a:buSzPct val="60000"/>
              <a:buNone/>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9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1828800"/>
            <a:ext cx="6347713" cy="1320800"/>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Contact</a:t>
            </a:r>
          </a:p>
        </p:txBody>
      </p:sp>
      <p:sp>
        <p:nvSpPr>
          <p:cNvPr id="4" name="Content Placeholder 3"/>
          <p:cNvSpPr>
            <a:spLocks noGrp="1"/>
          </p:cNvSpPr>
          <p:nvPr>
            <p:ph idx="1"/>
          </p:nvPr>
        </p:nvSpPr>
        <p:spPr/>
        <p:txBody>
          <a:bodyPr>
            <a:normAutofit/>
          </a:bodyPr>
          <a:lstStyle/>
          <a:p>
            <a:pPr marL="0" indent="0">
              <a:buNone/>
            </a:pPr>
            <a:endParaRPr lang="en-US" dirty="0"/>
          </a:p>
          <a:p>
            <a:pPr marL="0" indent="0">
              <a:buNone/>
            </a:pPr>
            <a:r>
              <a:rPr lang="en-US" dirty="0"/>
              <a:t>	</a:t>
            </a:r>
          </a:p>
          <a:p>
            <a:pPr marL="0" indent="0">
              <a:buNone/>
            </a:pPr>
            <a:r>
              <a:rPr lang="en-US" sz="2400" dirty="0"/>
              <a:t>Ronald Wirth</a:t>
            </a:r>
          </a:p>
          <a:p>
            <a:pPr marL="0" indent="0">
              <a:buNone/>
            </a:pPr>
            <a:r>
              <a:rPr lang="en-US" dirty="0"/>
              <a:t>Fleet Advance Planning and Sustainability Manager</a:t>
            </a:r>
          </a:p>
          <a:p>
            <a:pPr marL="0" indent="0">
              <a:buNone/>
            </a:pPr>
            <a:r>
              <a:rPr lang="en-US" dirty="0"/>
              <a:t>County of Sacramento, Fleet Services Division</a:t>
            </a:r>
          </a:p>
          <a:p>
            <a:pPr marL="0" indent="0">
              <a:buNone/>
            </a:pPr>
            <a:r>
              <a:rPr lang="en-US" dirty="0"/>
              <a:t>(916) 875-4783</a:t>
            </a:r>
          </a:p>
          <a:p>
            <a:pPr marL="0" indent="0">
              <a:buNone/>
            </a:pPr>
            <a:endParaRPr lang="en-US" dirty="0"/>
          </a:p>
          <a:p>
            <a:pPr marL="0" indent="0">
              <a:buNone/>
            </a:pPr>
            <a:r>
              <a:rPr lang="en-US" dirty="0"/>
              <a:t>WirthR@SacCounty.gov</a:t>
            </a:r>
          </a:p>
        </p:txBody>
      </p:sp>
    </p:spTree>
    <p:extLst>
      <p:ext uri="{BB962C8B-B14F-4D97-AF65-F5344CB8AC3E}">
        <p14:creationId xmlns:p14="http://schemas.microsoft.com/office/powerpoint/2010/main" val="311258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610600" cy="4953000"/>
          </a:xfrm>
        </p:spPr>
        <p:txBody>
          <a:bodyPr>
            <a:normAutofit fontScale="40000" lnSpcReduction="20000"/>
          </a:bodyPr>
          <a:lstStyle/>
          <a:p>
            <a:pPr marL="0" indent="0" algn="ctr">
              <a:buNone/>
            </a:pPr>
            <a:r>
              <a:rPr lang="en-US" sz="7600" dirty="0">
                <a:solidFill>
                  <a:schemeClr val="accent2">
                    <a:lumMod val="60000"/>
                    <a:lumOff val="40000"/>
                  </a:schemeClr>
                </a:solidFill>
              </a:rPr>
              <a:t>Accomplishments, Goals and Regulations</a:t>
            </a:r>
          </a:p>
          <a:p>
            <a:pPr>
              <a:buFont typeface="Wingdings" panose="05000000000000000000" pitchFamily="2" charset="2"/>
              <a:buChar char="Ø"/>
            </a:pPr>
            <a:r>
              <a:rPr lang="en-US" sz="5100" dirty="0"/>
              <a:t>#2 NAFA’s The 100 Best Fleets in 2023</a:t>
            </a:r>
          </a:p>
          <a:p>
            <a:pPr>
              <a:buFont typeface="Wingdings" panose="05000000000000000000" pitchFamily="2" charset="2"/>
              <a:buChar char="Ø"/>
            </a:pPr>
            <a:r>
              <a:rPr lang="en-US" sz="5100" dirty="0"/>
              <a:t>#9 Leading Fleets by Government Fleet 2023</a:t>
            </a:r>
          </a:p>
          <a:p>
            <a:pPr>
              <a:buFont typeface="Wingdings" panose="05000000000000000000" pitchFamily="2" charset="2"/>
              <a:buChar char="Ø"/>
            </a:pPr>
            <a:r>
              <a:rPr lang="en-US" sz="5100" dirty="0"/>
              <a:t>Leading Public Fleet – ACT Expo 2022</a:t>
            </a:r>
          </a:p>
          <a:p>
            <a:pPr>
              <a:buFont typeface="Wingdings" panose="05000000000000000000" pitchFamily="2" charset="2"/>
              <a:buChar char="Ø"/>
            </a:pPr>
            <a:r>
              <a:rPr lang="en-US" sz="5100" dirty="0"/>
              <a:t>HDT Top Green Fleet by Heavy Duty Trucking 2020</a:t>
            </a:r>
          </a:p>
          <a:p>
            <a:pPr>
              <a:buFont typeface="Wingdings" panose="05000000000000000000" pitchFamily="2" charset="2"/>
              <a:buChar char="Ø"/>
            </a:pPr>
            <a:r>
              <a:rPr lang="en-US" sz="5100" dirty="0"/>
              <a:t>#1 Green Fleet in 2018 by 100 Best Fleets / Green Fleet Awards</a:t>
            </a:r>
          </a:p>
          <a:p>
            <a:pPr>
              <a:buFont typeface="Wingdings" panose="05000000000000000000" pitchFamily="2" charset="2"/>
              <a:buChar char="Ø"/>
            </a:pPr>
            <a:r>
              <a:rPr lang="en-US" sz="5100" dirty="0"/>
              <a:t>Over 60% total fuel consumption is renewable fuels or advanced technology Hybrid/Plug In/Fuel Cell.</a:t>
            </a:r>
          </a:p>
          <a:p>
            <a:pPr>
              <a:buFont typeface="Wingdings" panose="05000000000000000000" pitchFamily="2" charset="2"/>
              <a:buChar char="Ø"/>
            </a:pPr>
            <a:r>
              <a:rPr lang="en-US" sz="5100" dirty="0"/>
              <a:t>Over 49% Total Greenhouse Gas reduction by using Renewable, Alternative and Electric vs conventional petroleum fuels.</a:t>
            </a:r>
          </a:p>
          <a:p>
            <a:pPr>
              <a:buFont typeface="Wingdings" panose="05000000000000000000" pitchFamily="2" charset="2"/>
              <a:buChar char="Ø"/>
            </a:pPr>
            <a:r>
              <a:rPr lang="en-US" sz="5100" b="1" dirty="0"/>
              <a:t>Goal</a:t>
            </a:r>
            <a:r>
              <a:rPr lang="en-US" sz="5100" dirty="0"/>
              <a:t>:  County Climate Action Plan requires 100% of all Fleet purchases to be ZEV by 2035 – implemented in three phases.</a:t>
            </a:r>
          </a:p>
          <a:p>
            <a:pPr>
              <a:buFont typeface="Wingdings" panose="05000000000000000000" pitchFamily="2" charset="2"/>
              <a:buChar char="Ø"/>
            </a:pPr>
            <a:r>
              <a:rPr lang="en-US" sz="5100" b="1" dirty="0"/>
              <a:t>Regulations: </a:t>
            </a:r>
            <a:r>
              <a:rPr lang="en-US" sz="5100" dirty="0"/>
              <a:t>CA Exec Order N-79-20, CARB Advanced Clean Fleet, CARB Off Road and PERP Regulations.</a:t>
            </a:r>
          </a:p>
          <a:p>
            <a:pPr marL="571500" lvl="1" indent="-571500">
              <a:spcBef>
                <a:spcPts val="700"/>
              </a:spcBef>
              <a:buClr>
                <a:schemeClr val="accent2"/>
              </a:buClr>
              <a:buSzPct val="60000"/>
              <a:buFont typeface="Wingdings" panose="05000000000000000000" pitchFamily="2" charset="2"/>
              <a:buChar char="Ø"/>
            </a:pPr>
            <a:endParaRPr lang="en-US" sz="38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65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610600" cy="4953000"/>
          </a:xfrm>
        </p:spPr>
        <p:txBody>
          <a:bodyPr>
            <a:normAutofit/>
          </a:bodyPr>
          <a:lstStyle/>
          <a:p>
            <a:pPr marL="0" indent="0" algn="ctr">
              <a:buNone/>
            </a:pPr>
            <a:r>
              <a:rPr lang="en-US" sz="4700" dirty="0">
                <a:solidFill>
                  <a:schemeClr val="accent2">
                    <a:lumMod val="60000"/>
                    <a:lumOff val="40000"/>
                  </a:schemeClr>
                </a:solidFill>
              </a:rPr>
              <a:t>Disclosures and Disclaimer</a:t>
            </a:r>
          </a:p>
          <a:p>
            <a:pPr>
              <a:buFont typeface="Wingdings" panose="05000000000000000000" pitchFamily="2" charset="2"/>
              <a:buChar char="Ø"/>
            </a:pPr>
            <a:r>
              <a:rPr lang="en-US" sz="1500" dirty="0"/>
              <a:t>All Fleets are unique. The information in this presentation has been largely developed by County of Sacramento for use in our specific fleet. It is the responsibility of each individual Fleet Professional to determine whether the tools and methods shared in this presentation are applicable to, or can benefit another individual fleet.</a:t>
            </a:r>
          </a:p>
          <a:p>
            <a:pPr>
              <a:buFont typeface="Wingdings" panose="05000000000000000000" pitchFamily="2" charset="2"/>
              <a:buChar char="Ø"/>
            </a:pPr>
            <a:r>
              <a:rPr lang="en-US" sz="1500" dirty="0"/>
              <a:t>Data, Reports, Dashboards and Management Tools that are displayed in this presentation are each individual elements of a larger process. In most cases, no single report or data source should be used to make important fleet decisions. </a:t>
            </a:r>
          </a:p>
          <a:p>
            <a:pPr>
              <a:buFont typeface="Wingdings" panose="05000000000000000000" pitchFamily="2" charset="2"/>
              <a:buChar char="Ø"/>
            </a:pPr>
            <a:r>
              <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Data, Reports, Dashboards and Management Tools shown in this presentation are utilized by Fleet Services for management purposes, procurement tracking and for long term planning. Dollar amounts shown are internal to fleet operations and do not represent any approved or official County of Sacramento or Fleet Services budget. </a:t>
            </a:r>
          </a:p>
          <a:p>
            <a:pPr>
              <a:buFont typeface="Wingdings" panose="05000000000000000000" pitchFamily="2" charset="2"/>
              <a:buChar char="Ø"/>
            </a:pPr>
            <a:r>
              <a:rPr lang="en-US" sz="1500" dirty="0">
                <a:solidFill>
                  <a:prstClr val="black">
                    <a:lumMod val="75000"/>
                    <a:lumOff val="25000"/>
                  </a:prstClr>
                </a:solidFill>
                <a:latin typeface="Trebuchet MS" panose="020B0603020202020204"/>
              </a:rPr>
              <a:t>All work shown is the result of efforts of the whole Team at County of Sacramento Fleet Services Division. </a:t>
            </a: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marL="571500" lvl="1" indent="-571500">
              <a:spcBef>
                <a:spcPts val="700"/>
              </a:spcBef>
              <a:buClr>
                <a:schemeClr val="accent2"/>
              </a:buClr>
              <a:buSzPct val="60000"/>
              <a:buFont typeface="Wingdings" panose="05000000000000000000" pitchFamily="2" charset="2"/>
              <a:buChar char="Ø"/>
            </a:pPr>
            <a:endParaRPr lang="en-US" sz="38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2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495300" y="1514061"/>
            <a:ext cx="8153400" cy="5029200"/>
          </a:xfrm>
        </p:spPr>
        <p:txBody>
          <a:bodyPr>
            <a:normAutofit/>
          </a:bodyPr>
          <a:lstStyle/>
          <a:p>
            <a:pPr marL="0" indent="0" algn="ctr">
              <a:buNone/>
            </a:pPr>
            <a:r>
              <a:rPr lang="en-US" sz="3600" dirty="0">
                <a:solidFill>
                  <a:schemeClr val="accent1">
                    <a:lumMod val="75000"/>
                  </a:schemeClr>
                </a:solidFill>
              </a:rPr>
              <a:t>Data Integrity</a:t>
            </a:r>
          </a:p>
          <a:p>
            <a:pPr marL="0" lvl="1" indent="0">
              <a:spcBef>
                <a:spcPts val="700"/>
              </a:spcBef>
              <a:buClr>
                <a:schemeClr val="accent2"/>
              </a:buClr>
              <a:buSzPct val="60000"/>
              <a:buNone/>
            </a:pPr>
            <a:r>
              <a:rPr lang="en-US" b="1" dirty="0"/>
              <a:t>Fleet Management Information System (FMIS) - </a:t>
            </a:r>
          </a:p>
          <a:p>
            <a:pPr marL="594360" lvl="2" indent="-320040">
              <a:spcBef>
                <a:spcPts val="700"/>
              </a:spcBef>
              <a:buSzPct val="60000"/>
              <a:buFont typeface="Wingdings" panose="05000000000000000000" pitchFamily="2" charset="2"/>
              <a:buChar char="Ø"/>
            </a:pPr>
            <a:r>
              <a:rPr lang="en-US" dirty="0"/>
              <a:t>For many Fleets – this is the largest bank of data.</a:t>
            </a:r>
          </a:p>
          <a:p>
            <a:pPr marL="594360" lvl="2" indent="-320040">
              <a:spcBef>
                <a:spcPts val="700"/>
              </a:spcBef>
              <a:buSzPct val="60000"/>
              <a:buFont typeface="Wingdings" panose="05000000000000000000" pitchFamily="2" charset="2"/>
              <a:buChar char="Ø"/>
            </a:pPr>
            <a:r>
              <a:rPr lang="en-US" dirty="0"/>
              <a:t>Quality / Reliability of this data is completely dependent on the users of the system.</a:t>
            </a:r>
          </a:p>
          <a:p>
            <a:pPr marL="594360" lvl="2" indent="-320040">
              <a:spcBef>
                <a:spcPts val="700"/>
              </a:spcBef>
              <a:buSzPct val="60000"/>
              <a:buFont typeface="Wingdings" panose="05000000000000000000" pitchFamily="2" charset="2"/>
              <a:buChar char="Ø"/>
            </a:pPr>
            <a:r>
              <a:rPr lang="en-US" dirty="0"/>
              <a:t>Enter complete and accurate data – even items you may not </a:t>
            </a:r>
            <a:r>
              <a:rPr lang="en-US" b="1" u="sng" dirty="0"/>
              <a:t>currently</a:t>
            </a:r>
            <a:r>
              <a:rPr lang="en-US" dirty="0"/>
              <a:t> need.</a:t>
            </a:r>
          </a:p>
          <a:p>
            <a:pPr marL="594360" lvl="2" indent="-320040">
              <a:spcBef>
                <a:spcPts val="700"/>
              </a:spcBef>
              <a:buSzPct val="60000"/>
              <a:buFont typeface="Wingdings" panose="05000000000000000000" pitchFamily="2" charset="2"/>
              <a:buChar char="Ø"/>
            </a:pPr>
            <a:r>
              <a:rPr lang="en-US" dirty="0"/>
              <a:t>Establish Standards - Process Manual, Policies and Procedures, Tech Specs / Category Codes, VMRS, SRT – just to name a few. </a:t>
            </a:r>
          </a:p>
          <a:p>
            <a:pPr marL="594360" lvl="2" indent="-320040">
              <a:spcBef>
                <a:spcPts val="700"/>
              </a:spcBef>
              <a:buSzPct val="60000"/>
              <a:buFont typeface="Wingdings" panose="05000000000000000000" pitchFamily="2" charset="2"/>
              <a:buChar char="Ø"/>
            </a:pPr>
            <a:r>
              <a:rPr lang="en-US" dirty="0"/>
              <a:t>Incorporate as many Fleet processes into FMIS as </a:t>
            </a:r>
            <a:r>
              <a:rPr lang="en-US" b="1" u="sng" dirty="0"/>
              <a:t>practical</a:t>
            </a:r>
            <a:r>
              <a:rPr lang="en-US" dirty="0"/>
              <a:t>.</a:t>
            </a:r>
          </a:p>
          <a:p>
            <a:pPr marL="594360" lvl="2" indent="-320040">
              <a:spcBef>
                <a:spcPts val="700"/>
              </a:spcBef>
              <a:buSzPct val="60000"/>
              <a:buFont typeface="Wingdings" panose="05000000000000000000" pitchFamily="2" charset="2"/>
              <a:buChar char="Ø"/>
            </a:pPr>
            <a:r>
              <a:rPr lang="en-US" dirty="0"/>
              <a:t>Carefully set permissions and access to avoid unintended inputs / errors / changes.</a:t>
            </a:r>
          </a:p>
          <a:p>
            <a:pPr marL="594360" lvl="2" indent="-320040">
              <a:spcBef>
                <a:spcPts val="700"/>
              </a:spcBef>
              <a:buSzPct val="60000"/>
              <a:buFont typeface="Wingdings" panose="05000000000000000000" pitchFamily="2" charset="2"/>
              <a:buChar char="Ø"/>
            </a:pPr>
            <a:r>
              <a:rPr lang="en-US" dirty="0"/>
              <a:t>Employee Training – Every Level of user! Update and retrain with changes in your system.</a:t>
            </a:r>
          </a:p>
          <a:p>
            <a:pPr marL="594360" lvl="2" indent="-320040">
              <a:spcBef>
                <a:spcPts val="700"/>
              </a:spcBef>
              <a:buSzPct val="60000"/>
              <a:buFont typeface="Wingdings" panose="05000000000000000000" pitchFamily="2" charset="2"/>
              <a:buChar char="Ø"/>
            </a:pPr>
            <a:r>
              <a:rPr lang="en-US" dirty="0"/>
              <a:t>Back up your data, consider a redundant backup plan. Determine back up intervals to fit your fleet.</a:t>
            </a:r>
          </a:p>
          <a:p>
            <a:pPr marL="594360" lvl="2" indent="-320040">
              <a:spcBef>
                <a:spcPts val="700"/>
              </a:spcBef>
              <a:buSzPct val="60000"/>
              <a:buFont typeface="Wingdings" panose="05000000000000000000" pitchFamily="2" charset="2"/>
              <a:buChar char="Ø"/>
            </a:pPr>
            <a:r>
              <a:rPr lang="en-US" dirty="0"/>
              <a:t>Select a provider / system that is customizable to your needs, can grow with your fleet, and integrates with other data sources. </a:t>
            </a:r>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725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495300" y="1514061"/>
            <a:ext cx="8153400" cy="5029200"/>
          </a:xfrm>
        </p:spPr>
        <p:txBody>
          <a:bodyPr>
            <a:normAutofit/>
          </a:bodyPr>
          <a:lstStyle/>
          <a:p>
            <a:pPr marL="0" indent="0" algn="ctr">
              <a:buNone/>
            </a:pPr>
            <a:r>
              <a:rPr lang="en-US" sz="3600" dirty="0">
                <a:solidFill>
                  <a:schemeClr val="accent1">
                    <a:lumMod val="75000"/>
                  </a:schemeClr>
                </a:solidFill>
              </a:rPr>
              <a:t>Data Integrity - Continued</a:t>
            </a:r>
          </a:p>
          <a:p>
            <a:pPr marL="0" lvl="1" indent="0">
              <a:spcBef>
                <a:spcPts val="700"/>
              </a:spcBef>
              <a:buClr>
                <a:schemeClr val="accent2"/>
              </a:buClr>
              <a:buSzPct val="60000"/>
              <a:buNone/>
            </a:pPr>
            <a:r>
              <a:rPr lang="en-US" b="1" dirty="0"/>
              <a:t>GPS / Telematics - </a:t>
            </a:r>
          </a:p>
          <a:p>
            <a:pPr marL="594360" lvl="2" indent="-320040">
              <a:spcBef>
                <a:spcPts val="700"/>
              </a:spcBef>
              <a:buSzPct val="70000"/>
              <a:buFont typeface="Wingdings" panose="05000000000000000000" pitchFamily="2" charset="2"/>
              <a:buChar char=""/>
            </a:pPr>
            <a:r>
              <a:rPr lang="en-US" dirty="0"/>
              <a:t>Real time, </a:t>
            </a:r>
            <a:r>
              <a:rPr lang="en-US" b="1" u="sng" dirty="0"/>
              <a:t>indisputable</a:t>
            </a:r>
            <a:r>
              <a:rPr lang="en-US" dirty="0"/>
              <a:t> (mostly) data.</a:t>
            </a:r>
          </a:p>
          <a:p>
            <a:pPr marL="594360" lvl="2" indent="-320040">
              <a:spcBef>
                <a:spcPts val="700"/>
              </a:spcBef>
              <a:buSzPct val="70000"/>
              <a:buFont typeface="Wingdings" panose="05000000000000000000" pitchFamily="2" charset="2"/>
              <a:buChar char=""/>
            </a:pPr>
            <a:r>
              <a:rPr lang="en-US" dirty="0"/>
              <a:t>Diagnostic Code Notifications – many customizable.</a:t>
            </a:r>
          </a:p>
          <a:p>
            <a:pPr marL="594360" lvl="2" indent="-320040">
              <a:spcBef>
                <a:spcPts val="700"/>
              </a:spcBef>
              <a:buSzPct val="70000"/>
              <a:buFont typeface="Wingdings" panose="05000000000000000000" pitchFamily="2" charset="2"/>
              <a:buChar char=""/>
            </a:pPr>
            <a:r>
              <a:rPr lang="en-US" dirty="0"/>
              <a:t>Valuable tool to </a:t>
            </a:r>
            <a:r>
              <a:rPr lang="en-US" b="1" u="sng" dirty="0"/>
              <a:t>accurately</a:t>
            </a:r>
            <a:r>
              <a:rPr lang="en-US" dirty="0"/>
              <a:t> analyze utilization, range and duty cycle.</a:t>
            </a:r>
          </a:p>
          <a:p>
            <a:pPr marL="594360" lvl="2" indent="-320040">
              <a:spcBef>
                <a:spcPts val="700"/>
              </a:spcBef>
              <a:buSzPct val="70000"/>
              <a:buFont typeface="Wingdings" panose="05000000000000000000" pitchFamily="2" charset="2"/>
              <a:buChar char=""/>
            </a:pPr>
            <a:r>
              <a:rPr lang="en-US" dirty="0"/>
              <a:t>Select a provider that integrates to your FMIS.</a:t>
            </a:r>
          </a:p>
          <a:p>
            <a:pPr marL="594360" lvl="2" indent="-320040">
              <a:spcBef>
                <a:spcPts val="700"/>
              </a:spcBef>
              <a:buSzPct val="70000"/>
              <a:buFont typeface="Wingdings" panose="05000000000000000000" pitchFamily="2" charset="2"/>
              <a:buChar char=""/>
            </a:pPr>
            <a:r>
              <a:rPr lang="en-US" dirty="0"/>
              <a:t>Understand current and future needs.</a:t>
            </a:r>
          </a:p>
          <a:p>
            <a:pPr marL="594360" lvl="2" indent="-320040">
              <a:spcBef>
                <a:spcPts val="700"/>
              </a:spcBef>
              <a:buSzPct val="70000"/>
              <a:buFont typeface="Wingdings" panose="05000000000000000000" pitchFamily="2" charset="2"/>
              <a:buChar char=""/>
            </a:pPr>
            <a:r>
              <a:rPr lang="en-US" dirty="0"/>
              <a:t>Conduct a pilot, or long term DEMO, learn software, reports and dashboards available.</a:t>
            </a:r>
          </a:p>
          <a:p>
            <a:pPr marL="594360" lvl="2" indent="-320040">
              <a:spcBef>
                <a:spcPts val="700"/>
              </a:spcBef>
              <a:buSzPct val="70000"/>
              <a:buFont typeface="Wingdings" panose="05000000000000000000" pitchFamily="2" charset="2"/>
              <a:buChar char=""/>
            </a:pPr>
            <a:r>
              <a:rPr lang="en-US" dirty="0"/>
              <a:t>Include telematics into your Transportation and Safety Policies.</a:t>
            </a:r>
          </a:p>
          <a:p>
            <a:pPr marL="594360" lvl="2" indent="-320040">
              <a:spcBef>
                <a:spcPts val="700"/>
              </a:spcBef>
              <a:buSzPct val="70000"/>
              <a:buFont typeface="Wingdings" panose="05000000000000000000" pitchFamily="2" charset="2"/>
              <a:buChar char=""/>
            </a:pPr>
            <a:r>
              <a:rPr lang="en-US" dirty="0"/>
              <a:t>Some Fleets may require RFP or RFB – be specific in your fleet’s requirements. Include installation, Training and Technical Support after the sale.</a:t>
            </a:r>
          </a:p>
          <a:p>
            <a:pPr marL="594360" lvl="2" indent="-320040">
              <a:spcBef>
                <a:spcPts val="700"/>
              </a:spcBef>
              <a:buSzPct val="70000"/>
              <a:buFont typeface="Wingdings" panose="05000000000000000000" pitchFamily="2" charset="2"/>
              <a:buChar char=""/>
            </a:pPr>
            <a:r>
              <a:rPr lang="en-US" dirty="0"/>
              <a:t>State Contracts or Co-Op Contracts may be available.</a:t>
            </a:r>
          </a:p>
          <a:p>
            <a:pPr marL="594360" lvl="2" indent="-320040">
              <a:spcBef>
                <a:spcPts val="700"/>
              </a:spcBef>
              <a:buSzPct val="70000"/>
              <a:buFont typeface="Wingdings" panose="05000000000000000000" pitchFamily="2" charset="2"/>
              <a:buChar char=""/>
            </a:pPr>
            <a:r>
              <a:rPr lang="en-US" dirty="0"/>
              <a:t>Many Safety Benefits.</a:t>
            </a:r>
          </a:p>
          <a:p>
            <a:pPr marL="594360" lvl="2" indent="-320040">
              <a:spcBef>
                <a:spcPts val="700"/>
              </a:spcBef>
              <a:buSzPct val="70000"/>
              <a:buFont typeface="Wingdings" panose="05000000000000000000" pitchFamily="2" charset="2"/>
              <a:buChar char=""/>
            </a:pPr>
            <a:r>
              <a:rPr lang="en-US" dirty="0"/>
              <a:t>For some Fleets – a great tool for building a driver rewards program!</a:t>
            </a:r>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10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495300" y="1514061"/>
            <a:ext cx="8153400" cy="5029200"/>
          </a:xfrm>
        </p:spPr>
        <p:txBody>
          <a:bodyPr>
            <a:normAutofit/>
          </a:bodyPr>
          <a:lstStyle/>
          <a:p>
            <a:pPr marL="0" indent="0" algn="ctr">
              <a:buNone/>
            </a:pPr>
            <a:r>
              <a:rPr lang="en-US" sz="3600" dirty="0">
                <a:solidFill>
                  <a:schemeClr val="accent1">
                    <a:lumMod val="75000"/>
                  </a:schemeClr>
                </a:solidFill>
              </a:rPr>
              <a:t>Data Integrity - Continued</a:t>
            </a:r>
          </a:p>
          <a:p>
            <a:pPr marL="0" marR="0" lvl="1" indent="0" algn="l" defTabSz="457200" rtl="0" eaLnBrk="1" fontAlgn="auto" latinLnBrk="0" hangingPunct="1">
              <a:lnSpc>
                <a:spcPct val="100000"/>
              </a:lnSpc>
              <a:spcBef>
                <a:spcPts val="700"/>
              </a:spcBef>
              <a:spcAft>
                <a:spcPts val="0"/>
              </a:spcAft>
              <a:buClr>
                <a:srgbClr val="54A021"/>
              </a:buClr>
              <a:buSzPct val="60000"/>
              <a:buFont typeface="Wingdings 3" charset="2"/>
              <a:buNone/>
              <a:tabLst/>
              <a:defRPr/>
            </a:pPr>
            <a:r>
              <a:rPr lang="en-US" b="1" dirty="0">
                <a:solidFill>
                  <a:prstClr val="black">
                    <a:lumMod val="75000"/>
                    <a:lumOff val="25000"/>
                  </a:prstClr>
                </a:solidFill>
                <a:latin typeface="Trebuchet MS" panose="020B0603020202020204"/>
              </a:rPr>
              <a:t>Fuel Transaction</a:t>
            </a:r>
            <a:r>
              <a:rPr kumimoji="0" lang="en-US"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 – </a:t>
            </a:r>
          </a:p>
          <a:p>
            <a:pPr marL="594360" lvl="2" indent="-320040">
              <a:spcBef>
                <a:spcPts val="700"/>
              </a:spcBef>
              <a:buSzPct val="70000"/>
              <a:buFont typeface="Wingdings" panose="05000000000000000000" pitchFamily="2" charset="2"/>
              <a:buChar char=""/>
            </a:pPr>
            <a:r>
              <a:rPr lang="en-US" dirty="0"/>
              <a:t>Integrate Fuel Transactions to FMIS.</a:t>
            </a:r>
          </a:p>
          <a:p>
            <a:pPr marL="594360" lvl="2" indent="-320040">
              <a:spcBef>
                <a:spcPts val="700"/>
              </a:spcBef>
              <a:buSzPct val="70000"/>
              <a:buFont typeface="Wingdings" panose="05000000000000000000" pitchFamily="2" charset="2"/>
              <a:buChar char=""/>
            </a:pPr>
            <a:r>
              <a:rPr lang="en-US" dirty="0"/>
              <a:t>Require Odometer readings – Not as crucial if Fleet has telematics.</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Capture outside transactions as much as possible. </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Set up and capture every fuel type. </a:t>
            </a:r>
            <a:r>
              <a:rPr lang="en-US" dirty="0">
                <a:solidFill>
                  <a:prstClr val="black">
                    <a:lumMod val="75000"/>
                    <a:lumOff val="25000"/>
                  </a:prstClr>
                </a:solidFill>
                <a:latin typeface="Trebuchet MS" panose="020B0603020202020204"/>
              </a:rPr>
              <a:t>Conventional, Dual Fuel, Alternative, Renewable.</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lang="en-US" dirty="0">
                <a:solidFill>
                  <a:prstClr val="black">
                    <a:lumMod val="75000"/>
                    <a:lumOff val="25000"/>
                  </a:prstClr>
                </a:solidFill>
                <a:latin typeface="Trebuchet MS" panose="020B0603020202020204"/>
              </a:rPr>
              <a:t>Transaction limits and controls. </a:t>
            </a: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lang="en-US" dirty="0">
                <a:solidFill>
                  <a:prstClr val="black">
                    <a:lumMod val="75000"/>
                    <a:lumOff val="25000"/>
                  </a:prstClr>
                </a:solidFill>
                <a:latin typeface="Trebuchet MS" panose="020B0603020202020204"/>
              </a:rPr>
              <a:t>Treat electricity / charging as a fuel type.</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Two F</a:t>
            </a:r>
            <a:r>
              <a:rPr lang="en-US" dirty="0">
                <a:solidFill>
                  <a:prstClr val="black">
                    <a:lumMod val="75000"/>
                    <a:lumOff val="25000"/>
                  </a:prstClr>
                </a:solidFill>
                <a:latin typeface="Trebuchet MS" panose="020B0603020202020204"/>
              </a:rPr>
              <a:t>actor Authentication for fuel transactions??</a:t>
            </a:r>
          </a:p>
          <a:p>
            <a:pPr marL="0" marR="0" lvl="1" indent="0" algn="l" defTabSz="457200" rtl="0" eaLnBrk="1" fontAlgn="auto" latinLnBrk="0" hangingPunct="1">
              <a:lnSpc>
                <a:spcPct val="100000"/>
              </a:lnSpc>
              <a:spcBef>
                <a:spcPts val="700"/>
              </a:spcBef>
              <a:spcAft>
                <a:spcPts val="0"/>
              </a:spcAft>
              <a:buClr>
                <a:srgbClr val="54A021"/>
              </a:buClr>
              <a:buSzPct val="60000"/>
              <a:buFont typeface="Wingdings 3" charset="2"/>
              <a:buNone/>
              <a:tabLst/>
              <a:defRPr/>
            </a:pPr>
            <a:r>
              <a:rPr lang="en-US" b="1" dirty="0">
                <a:solidFill>
                  <a:prstClr val="black">
                    <a:lumMod val="75000"/>
                    <a:lumOff val="25000"/>
                  </a:prstClr>
                </a:solidFill>
                <a:latin typeface="Trebuchet MS" panose="020B0603020202020204"/>
              </a:rPr>
              <a:t>Miscellaneous Data</a:t>
            </a:r>
            <a:r>
              <a:rPr kumimoji="0" lang="en-US"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SAP, Compass, Etc.</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lang="en-US" dirty="0">
                <a:solidFill>
                  <a:prstClr val="black">
                    <a:lumMod val="75000"/>
                    <a:lumOff val="25000"/>
                  </a:prstClr>
                </a:solidFill>
                <a:latin typeface="Trebuchet MS" panose="020B0603020202020204"/>
              </a:rPr>
              <a:t>Asset Management Data.</a:t>
            </a: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lang="en-US" dirty="0">
                <a:solidFill>
                  <a:prstClr val="black">
                    <a:lumMod val="75000"/>
                    <a:lumOff val="25000"/>
                  </a:prstClr>
                </a:solidFill>
                <a:latin typeface="Trebuchet MS" panose="020B0603020202020204"/>
              </a:rPr>
              <a:t>Charging Provider Data.</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lang="en-US" dirty="0">
                <a:solidFill>
                  <a:prstClr val="black">
                    <a:lumMod val="75000"/>
                    <a:lumOff val="25000"/>
                  </a:prstClr>
                </a:solidFill>
                <a:latin typeface="Trebuchet MS" panose="020B0603020202020204"/>
              </a:rPr>
              <a:t>Procurement Data.</a:t>
            </a:r>
          </a:p>
          <a:p>
            <a:pPr marL="594360" marR="0" lvl="2" indent="-320040" algn="l" defTabSz="457200" rtl="0" eaLnBrk="1" fontAlgn="auto" latinLnBrk="0" hangingPunct="1">
              <a:lnSpc>
                <a:spcPct val="100000"/>
              </a:lnSpc>
              <a:spcBef>
                <a:spcPts val="700"/>
              </a:spcBef>
              <a:spcAft>
                <a:spcPts val="0"/>
              </a:spcAft>
              <a:buClr>
                <a:srgbClr val="90C226"/>
              </a:buClr>
              <a:buSzPct val="7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Misc. Fleet specific reports</a:t>
            </a:r>
          </a:p>
          <a:p>
            <a:pPr marL="0" marR="0" lvl="1" indent="0" algn="l" defTabSz="457200" rtl="0" eaLnBrk="1" fontAlgn="auto" latinLnBrk="0" hangingPunct="1">
              <a:lnSpc>
                <a:spcPct val="100000"/>
              </a:lnSpc>
              <a:spcBef>
                <a:spcPts val="700"/>
              </a:spcBef>
              <a:spcAft>
                <a:spcPts val="0"/>
              </a:spcAft>
              <a:buClr>
                <a:srgbClr val="54A021"/>
              </a:buClr>
              <a:buSzPct val="60000"/>
              <a:buFont typeface="Wingdings 3" charset="2"/>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274320" marR="0" lvl="2" indent="0" algn="l" defTabSz="457200" rtl="0" eaLnBrk="1" fontAlgn="auto" latinLnBrk="0" hangingPunct="1">
              <a:lnSpc>
                <a:spcPct val="100000"/>
              </a:lnSpc>
              <a:spcBef>
                <a:spcPts val="700"/>
              </a:spcBef>
              <a:spcAft>
                <a:spcPts val="0"/>
              </a:spcAft>
              <a:buClr>
                <a:srgbClr val="90C226"/>
              </a:buClr>
              <a:buSzPct val="70000"/>
              <a:buNone/>
              <a:tabLst/>
              <a:defRPr/>
            </a:pPr>
            <a:endParaRPr lang="en-US" dirty="0"/>
          </a:p>
          <a:p>
            <a:pPr marL="594360" lvl="2" indent="-320040">
              <a:spcBef>
                <a:spcPts val="700"/>
              </a:spcBef>
              <a:buSzPct val="70000"/>
              <a:buFont typeface="Wingdings" panose="05000000000000000000" pitchFamily="2" charset="2"/>
              <a:buChar char=""/>
            </a:pPr>
            <a:endParaRPr lang="en-US" dirty="0"/>
          </a:p>
          <a:p>
            <a:pPr marL="0" marR="0" lvl="1" indent="0" algn="l" defTabSz="457200" rtl="0" eaLnBrk="1" fontAlgn="auto" latinLnBrk="0" hangingPunct="1">
              <a:lnSpc>
                <a:spcPct val="100000"/>
              </a:lnSpc>
              <a:spcBef>
                <a:spcPts val="700"/>
              </a:spcBef>
              <a:spcAft>
                <a:spcPts val="0"/>
              </a:spcAft>
              <a:buClr>
                <a:srgbClr val="54A021"/>
              </a:buClr>
              <a:buSzPct val="60000"/>
              <a:buFont typeface="Wingdings 3" charset="2"/>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91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6" y="1528587"/>
            <a:ext cx="6347713" cy="1320800"/>
          </a:xfrm>
        </p:spPr>
        <p:txBody>
          <a:bodyPr/>
          <a:lstStyle/>
          <a:p>
            <a:endParaRPr lang="en-US" dirty="0"/>
          </a:p>
        </p:txBody>
      </p:sp>
      <p:sp>
        <p:nvSpPr>
          <p:cNvPr id="3" name="Content Placeholder 2"/>
          <p:cNvSpPr>
            <a:spLocks noGrp="1"/>
          </p:cNvSpPr>
          <p:nvPr>
            <p:ph idx="1"/>
          </p:nvPr>
        </p:nvSpPr>
        <p:spPr>
          <a:xfrm>
            <a:off x="293332" y="1219200"/>
            <a:ext cx="8153400" cy="5029200"/>
          </a:xfrm>
        </p:spPr>
        <p:txBody>
          <a:bodyPr>
            <a:normAutofit/>
          </a:bodyPr>
          <a:lstStyle/>
          <a:p>
            <a:pPr marL="274320" marR="0" lvl="2" indent="0" algn="l" defTabSz="457200" rtl="0" eaLnBrk="1" fontAlgn="auto" latinLnBrk="0" hangingPunct="1">
              <a:lnSpc>
                <a:spcPct val="100000"/>
              </a:lnSpc>
              <a:spcBef>
                <a:spcPts val="700"/>
              </a:spcBef>
              <a:spcAft>
                <a:spcPts val="0"/>
              </a:spcAft>
              <a:buClr>
                <a:srgbClr val="90C226"/>
              </a:buClr>
              <a:buSzPct val="70000"/>
              <a:buNone/>
              <a:tabLst/>
              <a:defRPr/>
            </a:pPr>
            <a:endParaRPr lang="en-US" sz="1200" dirty="0"/>
          </a:p>
          <a:p>
            <a:pPr marL="274320" lvl="2" indent="0">
              <a:spcBef>
                <a:spcPts val="700"/>
              </a:spcBef>
              <a:buSzPct val="70000"/>
              <a:buNone/>
            </a:pPr>
            <a:r>
              <a:rPr lang="en-US" sz="3200" dirty="0">
                <a:solidFill>
                  <a:schemeClr val="accent1">
                    <a:lumMod val="75000"/>
                  </a:schemeClr>
                </a:solidFill>
              </a:rPr>
              <a:t>What do I do with all of this data?</a:t>
            </a:r>
          </a:p>
          <a:p>
            <a:pPr marL="0" marR="0" lvl="1" indent="0" algn="l" defTabSz="457200" rtl="0" eaLnBrk="1" fontAlgn="auto" latinLnBrk="0" hangingPunct="1">
              <a:lnSpc>
                <a:spcPct val="100000"/>
              </a:lnSpc>
              <a:spcBef>
                <a:spcPts val="700"/>
              </a:spcBef>
              <a:spcAft>
                <a:spcPts val="0"/>
              </a:spcAft>
              <a:buClr>
                <a:srgbClr val="54A021"/>
              </a:buClr>
              <a:buSzPct val="60000"/>
              <a:buFont typeface="Wingdings 3" charset="2"/>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 application&#10;&#10;Description automatically generated">
            <a:extLst>
              <a:ext uri="{FF2B5EF4-FFF2-40B4-BE49-F238E27FC236}">
                <a16:creationId xmlns:a16="http://schemas.microsoft.com/office/drawing/2014/main" id="{7A581A83-B1C3-92A3-EF3D-53AF12792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672" y="2396223"/>
            <a:ext cx="7440106" cy="3780054"/>
          </a:xfrm>
          <a:prstGeom prst="rect">
            <a:avLst/>
          </a:prstGeom>
        </p:spPr>
      </p:pic>
      <p:pic>
        <p:nvPicPr>
          <p:cNvPr id="9" name="Picture 6" descr="Image result for Puzzled / Confused Cartoon MEME">
            <a:extLst>
              <a:ext uri="{FF2B5EF4-FFF2-40B4-BE49-F238E27FC236}">
                <a16:creationId xmlns:a16="http://schemas.microsoft.com/office/drawing/2014/main" id="{3FB1A667-67C7-63F8-7F3D-4BA70C1E5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 y="2571750"/>
            <a:ext cx="1285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3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6" y="533400"/>
            <a:ext cx="6347713" cy="1320800"/>
          </a:xfrm>
        </p:spPr>
        <p:txBody>
          <a:bodyPr/>
          <a:lstStyle/>
          <a:p>
            <a:endParaRPr lang="en-US" dirty="0"/>
          </a:p>
        </p:txBody>
      </p:sp>
      <p:sp>
        <p:nvSpPr>
          <p:cNvPr id="3" name="Content Placeholder 2"/>
          <p:cNvSpPr>
            <a:spLocks noGrp="1"/>
          </p:cNvSpPr>
          <p:nvPr>
            <p:ph idx="1"/>
          </p:nvPr>
        </p:nvSpPr>
        <p:spPr>
          <a:xfrm>
            <a:off x="495300" y="1514061"/>
            <a:ext cx="8153400" cy="5029200"/>
          </a:xfrm>
        </p:spPr>
        <p:txBody>
          <a:bodyPr>
            <a:normAutofit/>
          </a:bodyPr>
          <a:lstStyle/>
          <a:p>
            <a:pPr marL="0" indent="0" algn="ctr">
              <a:buNone/>
            </a:pPr>
            <a:endParaRPr lang="en-US" sz="3600" dirty="0">
              <a:solidFill>
                <a:schemeClr val="accent1">
                  <a:lumMod val="75000"/>
                </a:schemeClr>
              </a:solidFill>
            </a:endParaRPr>
          </a:p>
          <a:p>
            <a:pPr marL="0" lvl="1" indent="0" algn="ctr">
              <a:spcBef>
                <a:spcPts val="700"/>
              </a:spcBef>
              <a:buClr>
                <a:schemeClr val="accent2"/>
              </a:buClr>
              <a:buSzPct val="60000"/>
              <a:buNone/>
            </a:pPr>
            <a:r>
              <a:rPr lang="en-US" sz="3600" b="1" dirty="0">
                <a:solidFill>
                  <a:schemeClr val="accent1">
                    <a:lumMod val="75000"/>
                  </a:schemeClr>
                </a:solidFill>
              </a:rPr>
              <a:t>Fleet Forecasting</a:t>
            </a:r>
          </a:p>
          <a:p>
            <a:pPr marL="594360" lvl="2" indent="-320040">
              <a:spcBef>
                <a:spcPts val="700"/>
              </a:spcBef>
              <a:buSzPct val="60000"/>
              <a:buFont typeface="Wingdings" panose="05000000000000000000" pitchFamily="2" charset="2"/>
              <a:buChar char="Ø"/>
            </a:pPr>
            <a:r>
              <a:rPr lang="en-US" dirty="0"/>
              <a:t>Facilitates Scheduled Replacement of Vehicles.</a:t>
            </a:r>
          </a:p>
          <a:p>
            <a:pPr marL="594360" lvl="2" indent="-320040">
              <a:spcBef>
                <a:spcPts val="700"/>
              </a:spcBef>
              <a:buSzPct val="60000"/>
              <a:buFont typeface="Wingdings" panose="05000000000000000000" pitchFamily="2" charset="2"/>
              <a:buChar char="Ø"/>
            </a:pPr>
            <a:r>
              <a:rPr lang="en-US" dirty="0"/>
              <a:t>Tool for Normalizing Budget Year to Year.</a:t>
            </a:r>
          </a:p>
          <a:p>
            <a:pPr marL="594360" lvl="2" indent="-320040">
              <a:spcBef>
                <a:spcPts val="700"/>
              </a:spcBef>
              <a:buSzPct val="60000"/>
              <a:buFont typeface="Wingdings" panose="05000000000000000000" pitchFamily="2" charset="2"/>
              <a:buChar char="Ø"/>
            </a:pPr>
            <a:r>
              <a:rPr lang="en-US" dirty="0"/>
              <a:t>Maintains Average Fleet Age.</a:t>
            </a:r>
          </a:p>
          <a:p>
            <a:pPr marL="594360" lvl="2" indent="-320040">
              <a:spcBef>
                <a:spcPts val="700"/>
              </a:spcBef>
              <a:buSzPct val="60000"/>
              <a:buFont typeface="Wingdings" panose="05000000000000000000" pitchFamily="2" charset="2"/>
              <a:buChar char="Ø"/>
            </a:pPr>
            <a:r>
              <a:rPr lang="en-US" dirty="0"/>
              <a:t>Minimizes Maintenance and Operating Costs.</a:t>
            </a:r>
          </a:p>
          <a:p>
            <a:pPr marL="594360" lvl="2" indent="-320040">
              <a:spcBef>
                <a:spcPts val="700"/>
              </a:spcBef>
              <a:buSzPct val="60000"/>
              <a:buFont typeface="Wingdings" panose="05000000000000000000" pitchFamily="2" charset="2"/>
              <a:buChar char="Ø"/>
            </a:pPr>
            <a:r>
              <a:rPr lang="en-US" dirty="0"/>
              <a:t>Allows for gradual introduction of EV to Fleet to meet future goals and regulations.</a:t>
            </a:r>
          </a:p>
          <a:p>
            <a:pPr marL="594360" lvl="2" indent="-320040">
              <a:spcBef>
                <a:spcPts val="700"/>
              </a:spcBef>
              <a:buSzPct val="60000"/>
              <a:buFont typeface="Wingdings" panose="05000000000000000000" pitchFamily="2" charset="2"/>
              <a:buChar char="Ø"/>
            </a:pPr>
            <a:r>
              <a:rPr lang="en-US" dirty="0"/>
              <a:t>Newest vehicle models offer the greatest safety, technology and efficiency.</a:t>
            </a:r>
          </a:p>
          <a:p>
            <a:pPr marL="594360" lvl="2" indent="-320040">
              <a:spcBef>
                <a:spcPts val="700"/>
              </a:spcBef>
              <a:buSzPct val="60000"/>
              <a:buFont typeface="Wingdings" panose="05000000000000000000" pitchFamily="2" charset="2"/>
              <a:buChar char="Ø"/>
            </a:pPr>
            <a:r>
              <a:rPr lang="en-US" dirty="0"/>
              <a:t>Replace vehicles on time with cleanest technology available within your budget. Avoid deferring replacements.</a:t>
            </a:r>
          </a:p>
          <a:p>
            <a:pPr marL="594360" lvl="2" indent="-320040">
              <a:spcBef>
                <a:spcPts val="700"/>
              </a:spcBef>
              <a:buSzPct val="60000"/>
              <a:buFont typeface="Wingdings" panose="05000000000000000000" pitchFamily="2" charset="2"/>
              <a:buChar char="Ø"/>
            </a:pPr>
            <a:r>
              <a:rPr lang="en-US" dirty="0"/>
              <a:t>Consider impact on TOTAL Fleet Fuel Consumption and impact on TOTAL GHG emissions.</a:t>
            </a:r>
          </a:p>
          <a:p>
            <a:pPr marL="594360" lvl="2" indent="-320040">
              <a:spcBef>
                <a:spcPts val="700"/>
              </a:spcBef>
              <a:buSzPct val="60000"/>
              <a:buFont typeface="Wingdings" panose="05000000000000000000" pitchFamily="2" charset="2"/>
              <a:buChar char="Ø"/>
            </a:pPr>
            <a:r>
              <a:rPr lang="en-US" dirty="0"/>
              <a:t>The cleanest gallon of fuel is the gallon you never consume.</a:t>
            </a:r>
          </a:p>
          <a:p>
            <a:pPr marL="594360" lvl="2" indent="-320040">
              <a:spcBef>
                <a:spcPts val="700"/>
              </a:spcBef>
              <a:buSzPct val="60000"/>
              <a:buFont typeface="Wingdings" panose="05000000000000000000" pitchFamily="2" charset="2"/>
              <a:buChar char="Ø"/>
            </a:pPr>
            <a:endParaRPr lang="en-US" dirty="0"/>
          </a:p>
          <a:p>
            <a:pPr marL="594360" lvl="2" indent="-320040">
              <a:spcBef>
                <a:spcPts val="700"/>
              </a:spcBef>
              <a:buSzPct val="70000"/>
              <a:buFont typeface="Wingdings" panose="05000000000000000000" pitchFamily="2" charset="2"/>
              <a:buChar char=""/>
            </a:pPr>
            <a:endParaRPr lang="en-US" dirty="0"/>
          </a:p>
          <a:p>
            <a:pPr marL="0" lvl="1" indent="0">
              <a:spcBef>
                <a:spcPts val="700"/>
              </a:spcBef>
              <a:buClr>
                <a:schemeClr val="accent2"/>
              </a:buClr>
              <a:buSzPct val="60000"/>
              <a:buNone/>
            </a:pPr>
            <a:endParaRPr lang="en-US" sz="2400" dirty="0"/>
          </a:p>
          <a:p>
            <a:pPr marL="320040" lvl="1" indent="-320040">
              <a:spcBef>
                <a:spcPts val="700"/>
              </a:spcBef>
              <a:buClr>
                <a:schemeClr val="accent2"/>
              </a:buClr>
              <a:buSzPct val="60000"/>
              <a:buFont typeface="Wingdings"/>
              <a:buChar char=""/>
            </a:pPr>
            <a:endParaRPr lang="en-US" sz="2400" dirty="0"/>
          </a:p>
          <a:p>
            <a:pPr marL="320040" lvl="1" indent="-320040">
              <a:spcBef>
                <a:spcPts val="700"/>
              </a:spcBef>
              <a:buClr>
                <a:schemeClr val="accent2"/>
              </a:buClr>
              <a:buSzPct val="60000"/>
              <a:buFont typeface="Wingdings"/>
              <a:buChar char=""/>
            </a:pPr>
            <a:endParaRPr lang="en-US" sz="3500" dirty="0"/>
          </a:p>
          <a:p>
            <a:pPr marL="320040" lvl="1" indent="-320040">
              <a:spcBef>
                <a:spcPts val="700"/>
              </a:spcBef>
              <a:buClr>
                <a:schemeClr val="accent2"/>
              </a:buClr>
              <a:buSzPct val="60000"/>
              <a:buFont typeface="Wingdings"/>
              <a:buChar char=""/>
            </a:pPr>
            <a:endParaRPr lang="en-US" sz="3500" dirty="0"/>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2" y="304800"/>
            <a:ext cx="4505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92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5134</TotalTime>
  <Words>1521</Words>
  <Application>Microsoft Office PowerPoint</Application>
  <PresentationFormat>On-screen Show (4:3)</PresentationFormat>
  <Paragraphs>235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Trebuchet MS</vt:lpstr>
      <vt:lpstr>Wingdings</vt:lpstr>
      <vt:lpstr>Wingdings 3</vt:lpstr>
      <vt:lpstr>Facet</vt:lpstr>
      <vt:lpstr>Electric Vehicle Transition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vt:lpstr>
      <vt:lpstr>PowerPoint Presentation</vt:lpstr>
      <vt:lpstr>PowerPoint Presentation</vt:lpstr>
      <vt:lpstr>PowerPoint Presentation</vt:lpstr>
      <vt:lpstr>GeoTab Telematics Dash Board</vt:lpstr>
      <vt:lpstr>PowerPoint Presentation</vt:lpstr>
      <vt:lpstr>PowerPoint Presentation</vt:lpstr>
      <vt:lpstr>Contact</vt:lpstr>
    </vt:vector>
  </TitlesOfParts>
  <Company>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Shawna Laird</dc:creator>
  <cp:lastModifiedBy>Wirth. Ronald</cp:lastModifiedBy>
  <cp:revision>302</cp:revision>
  <cp:lastPrinted>2023-05-31T20:30:49Z</cp:lastPrinted>
  <dcterms:created xsi:type="dcterms:W3CDTF">2013-04-15T15:09:28Z</dcterms:created>
  <dcterms:modified xsi:type="dcterms:W3CDTF">2023-05-31T22:53:38Z</dcterms:modified>
</cp:coreProperties>
</file>