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2" r:id="rId5"/>
    <p:sldId id="264" r:id="rId6"/>
    <p:sldId id="263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atoshi"/>
        <a:ea typeface="Satoshi"/>
        <a:cs typeface="Satoshi"/>
        <a:sym typeface="Satosh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atoshi"/>
        <a:ea typeface="Satoshi"/>
        <a:cs typeface="Satoshi"/>
        <a:sym typeface="Satosh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atoshi"/>
        <a:ea typeface="Satoshi"/>
        <a:cs typeface="Satoshi"/>
        <a:sym typeface="Satosh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atoshi"/>
        <a:ea typeface="Satoshi"/>
        <a:cs typeface="Satoshi"/>
        <a:sym typeface="Satosh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atoshi"/>
        <a:ea typeface="Satoshi"/>
        <a:cs typeface="Satoshi"/>
        <a:sym typeface="Satosh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atoshi"/>
        <a:ea typeface="Satoshi"/>
        <a:cs typeface="Satoshi"/>
        <a:sym typeface="Satosh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atoshi"/>
        <a:ea typeface="Satoshi"/>
        <a:cs typeface="Satoshi"/>
        <a:sym typeface="Satosh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atoshi"/>
        <a:ea typeface="Satoshi"/>
        <a:cs typeface="Satoshi"/>
        <a:sym typeface="Satosh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Satoshi"/>
        <a:ea typeface="Satoshi"/>
        <a:cs typeface="Satoshi"/>
        <a:sym typeface="Satosh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atoshi"/>
          <a:ea typeface="Satoshi"/>
          <a:cs typeface="Satosh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atoshi"/>
          <a:ea typeface="Satoshi"/>
          <a:cs typeface="Satosh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atoshi"/>
          <a:ea typeface="Satoshi"/>
          <a:cs typeface="Satosh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atoshi"/>
          <a:ea typeface="Satoshi"/>
          <a:cs typeface="Satosh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atoshi"/>
          <a:ea typeface="Satoshi"/>
          <a:cs typeface="Satosh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atoshi"/>
          <a:ea typeface="Satoshi"/>
          <a:cs typeface="Satosh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Satoshi"/>
          <a:ea typeface="Satoshi"/>
          <a:cs typeface="Satosh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atoshi"/>
          <a:ea typeface="Satoshi"/>
          <a:cs typeface="Satosh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atoshi"/>
          <a:ea typeface="Satoshi"/>
          <a:cs typeface="Satosh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Satoshi"/>
          <a:ea typeface="Satoshi"/>
          <a:cs typeface="Satosh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Satoshi"/>
          <a:ea typeface="Satoshi"/>
          <a:cs typeface="Satosh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8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52" y="257769"/>
            <a:ext cx="1204680" cy="40025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2438400" y="200026"/>
            <a:ext cx="7315200" cy="72231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352" y="257769"/>
            <a:ext cx="1204680" cy="40025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2438400" y="200026"/>
            <a:ext cx="7315200" cy="72231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1915217" y="1269825"/>
            <a:ext cx="1297163" cy="1297163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/>
          <a:lstStyle/>
          <a:p>
            <a:endParaRPr/>
          </a:p>
        </p:txBody>
      </p:sp>
      <p:sp>
        <p:nvSpPr>
          <p:cNvPr id="31" name="Picture Placeholder 19"/>
          <p:cNvSpPr>
            <a:spLocks noGrp="1"/>
          </p:cNvSpPr>
          <p:nvPr>
            <p:ph type="pic" sz="quarter" idx="22"/>
          </p:nvPr>
        </p:nvSpPr>
        <p:spPr>
          <a:xfrm>
            <a:off x="5455341" y="1269825"/>
            <a:ext cx="1297163" cy="1297163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/>
          <a:lstStyle/>
          <a:p>
            <a:endParaRPr/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3"/>
          </p:nvPr>
        </p:nvSpPr>
        <p:spPr>
          <a:xfrm>
            <a:off x="8995464" y="1269825"/>
            <a:ext cx="1297163" cy="1297163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/>
          <a:lstStyle/>
          <a:p>
            <a:endParaRPr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915217" y="3908528"/>
            <a:ext cx="1297163" cy="1297163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/>
          <a:lstStyle/>
          <a:p>
            <a:endParaRPr/>
          </a:p>
        </p:txBody>
      </p:sp>
      <p:sp>
        <p:nvSpPr>
          <p:cNvPr id="34" name="Picture Placeholder 22"/>
          <p:cNvSpPr>
            <a:spLocks noGrp="1"/>
          </p:cNvSpPr>
          <p:nvPr>
            <p:ph type="pic" sz="quarter" idx="25"/>
          </p:nvPr>
        </p:nvSpPr>
        <p:spPr>
          <a:xfrm>
            <a:off x="5455341" y="3908528"/>
            <a:ext cx="1297163" cy="1297163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/>
          <a:lstStyle/>
          <a:p>
            <a:endParaRPr/>
          </a:p>
        </p:txBody>
      </p:sp>
      <p:sp>
        <p:nvSpPr>
          <p:cNvPr id="35" name="Picture Placeholder 23"/>
          <p:cNvSpPr>
            <a:spLocks noGrp="1"/>
          </p:cNvSpPr>
          <p:nvPr>
            <p:ph type="pic" sz="quarter" idx="26"/>
          </p:nvPr>
        </p:nvSpPr>
        <p:spPr>
          <a:xfrm>
            <a:off x="8995464" y="3908528"/>
            <a:ext cx="1297163" cy="1297163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  <p:txBody>
          <a:bodyPr lIns="91439" rIns="9143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384A6"/>
          </a:solidFill>
          <a:uFillTx/>
          <a:latin typeface="NexaBold"/>
          <a:ea typeface="NexaBold"/>
          <a:cs typeface="NexaBold"/>
          <a:sym typeface="NexaBold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384A6"/>
          </a:solidFill>
          <a:uFillTx/>
          <a:latin typeface="NexaBold"/>
          <a:ea typeface="NexaBold"/>
          <a:cs typeface="NexaBold"/>
          <a:sym typeface="NexaBold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384A6"/>
          </a:solidFill>
          <a:uFillTx/>
          <a:latin typeface="NexaBold"/>
          <a:ea typeface="NexaBold"/>
          <a:cs typeface="NexaBold"/>
          <a:sym typeface="NexaBold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384A6"/>
          </a:solidFill>
          <a:uFillTx/>
          <a:latin typeface="NexaBold"/>
          <a:ea typeface="NexaBold"/>
          <a:cs typeface="NexaBold"/>
          <a:sym typeface="NexaBold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384A6"/>
          </a:solidFill>
          <a:uFillTx/>
          <a:latin typeface="NexaBold"/>
          <a:ea typeface="NexaBold"/>
          <a:cs typeface="NexaBold"/>
          <a:sym typeface="NexaBold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384A6"/>
          </a:solidFill>
          <a:uFillTx/>
          <a:latin typeface="NexaBold"/>
          <a:ea typeface="NexaBold"/>
          <a:cs typeface="NexaBold"/>
          <a:sym typeface="NexaBold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384A6"/>
          </a:solidFill>
          <a:uFillTx/>
          <a:latin typeface="NexaBold"/>
          <a:ea typeface="NexaBold"/>
          <a:cs typeface="NexaBold"/>
          <a:sym typeface="NexaBold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384A6"/>
          </a:solidFill>
          <a:uFillTx/>
          <a:latin typeface="NexaBold"/>
          <a:ea typeface="NexaBold"/>
          <a:cs typeface="NexaBold"/>
          <a:sym typeface="NexaBold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384A6"/>
          </a:solidFill>
          <a:uFillTx/>
          <a:latin typeface="NexaBold"/>
          <a:ea typeface="NexaBold"/>
          <a:cs typeface="NexaBold"/>
          <a:sym typeface="Nexa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atoshi"/>
          <a:ea typeface="Satoshi"/>
          <a:cs typeface="Satoshi"/>
          <a:sym typeface="Satosh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atoshi"/>
          <a:ea typeface="Satoshi"/>
          <a:cs typeface="Satoshi"/>
          <a:sym typeface="Satosh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atoshi"/>
          <a:ea typeface="Satoshi"/>
          <a:cs typeface="Satoshi"/>
          <a:sym typeface="Satosh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atoshi"/>
          <a:ea typeface="Satoshi"/>
          <a:cs typeface="Satoshi"/>
          <a:sym typeface="Satosh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atoshi"/>
          <a:ea typeface="Satoshi"/>
          <a:cs typeface="Satoshi"/>
          <a:sym typeface="Satosh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atoshi"/>
          <a:ea typeface="Satoshi"/>
          <a:cs typeface="Satoshi"/>
          <a:sym typeface="Satosh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atoshi"/>
          <a:ea typeface="Satoshi"/>
          <a:cs typeface="Satoshi"/>
          <a:sym typeface="Satosh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atoshi"/>
          <a:ea typeface="Satoshi"/>
          <a:cs typeface="Satoshi"/>
          <a:sym typeface="Satosh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Satoshi"/>
          <a:ea typeface="Satoshi"/>
          <a:cs typeface="Satoshi"/>
          <a:sym typeface="Satosh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atosh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atosh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atosh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atosh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atosh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atosh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atosh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atosh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atosh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84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15" descr="Graphic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536" y="184467"/>
            <a:ext cx="4850909" cy="4838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Graphic 5" descr="Graphic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4946593"/>
            <a:ext cx="12306300" cy="1911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Graphic 8" descr="Graphic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" y="6124859"/>
            <a:ext cx="12306300" cy="733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Graphic 4" descr="Graphic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263" y="3930963"/>
            <a:ext cx="8963474" cy="2540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icture 38" descr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434" y="1782839"/>
            <a:ext cx="3218676" cy="106939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11164902" y="6404292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21"/>
          <p:cNvSpPr/>
          <p:nvPr/>
        </p:nvSpPr>
        <p:spPr>
          <a:xfrm>
            <a:off x="6096000" y="3333750"/>
            <a:ext cx="6096001" cy="3543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13" y="0"/>
                </a:moveTo>
                <a:cubicBezTo>
                  <a:pt x="15482" y="0"/>
                  <a:pt x="18761" y="2879"/>
                  <a:pt x="20928" y="7396"/>
                </a:cubicBezTo>
                <a:lnTo>
                  <a:pt x="21600" y="8943"/>
                </a:lnTo>
                <a:lnTo>
                  <a:pt x="21600" y="21600"/>
                </a:lnTo>
                <a:lnTo>
                  <a:pt x="26" y="21600"/>
                </a:lnTo>
                <a:lnTo>
                  <a:pt x="15" y="21368"/>
                </a:lnTo>
                <a:cubicBezTo>
                  <a:pt x="5" y="21022"/>
                  <a:pt x="0" y="20673"/>
                  <a:pt x="0" y="20323"/>
                </a:cubicBezTo>
                <a:cubicBezTo>
                  <a:pt x="0" y="9099"/>
                  <a:pt x="5289" y="0"/>
                  <a:pt x="11813" y="0"/>
                </a:cubicBezTo>
                <a:close/>
              </a:path>
            </a:pathLst>
          </a:custGeom>
          <a:solidFill>
            <a:srgbClr val="1384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Rectangle: Rounded Corners 29"/>
          <p:cNvSpPr/>
          <p:nvPr/>
        </p:nvSpPr>
        <p:spPr>
          <a:xfrm>
            <a:off x="6827040" y="5390657"/>
            <a:ext cx="1200153" cy="707726"/>
          </a:xfrm>
          <a:prstGeom prst="roundRect">
            <a:avLst>
              <a:gd name="adj" fmla="val 28176"/>
            </a:avLst>
          </a:prstGeom>
          <a:solidFill>
            <a:srgbClr val="FFFFFF">
              <a:alpha val="1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" name="Rectangle: Rounded Corners 30"/>
          <p:cNvSpPr/>
          <p:nvPr/>
        </p:nvSpPr>
        <p:spPr>
          <a:xfrm>
            <a:off x="8316907" y="5421612"/>
            <a:ext cx="1200153" cy="676770"/>
          </a:xfrm>
          <a:prstGeom prst="roundRect">
            <a:avLst>
              <a:gd name="adj" fmla="val 28176"/>
            </a:avLst>
          </a:prstGeom>
          <a:solidFill>
            <a:srgbClr val="FFFFFF">
              <a:alpha val="1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" name="Rectangle: Rounded Corners 31"/>
          <p:cNvSpPr/>
          <p:nvPr/>
        </p:nvSpPr>
        <p:spPr>
          <a:xfrm>
            <a:off x="9806774" y="5421612"/>
            <a:ext cx="1642276" cy="676770"/>
          </a:xfrm>
          <a:prstGeom prst="roundRect">
            <a:avLst>
              <a:gd name="adj" fmla="val 28176"/>
            </a:avLst>
          </a:prstGeom>
          <a:solidFill>
            <a:srgbClr val="FFFFFF">
              <a:alpha val="1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Isosceles Triangle 18"/>
          <p:cNvSpPr/>
          <p:nvPr/>
        </p:nvSpPr>
        <p:spPr>
          <a:xfrm rot="10800000">
            <a:off x="3349444" y="4062492"/>
            <a:ext cx="297181" cy="130023"/>
          </a:xfrm>
          <a:prstGeom prst="triangle">
            <a:avLst/>
          </a:prstGeom>
          <a:solidFill>
            <a:srgbClr val="1384A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Rectangle: Rounded Corners 10"/>
          <p:cNvSpPr/>
          <p:nvPr/>
        </p:nvSpPr>
        <p:spPr>
          <a:xfrm>
            <a:off x="654050" y="1303338"/>
            <a:ext cx="5588000" cy="2706687"/>
          </a:xfrm>
          <a:prstGeom prst="roundRect">
            <a:avLst>
              <a:gd name="adj" fmla="val 4702"/>
            </a:avLst>
          </a:prstGeom>
          <a:solidFill>
            <a:srgbClr val="1384A6">
              <a:alpha val="1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Title 1"/>
          <p:cNvSpPr txBox="1">
            <a:spLocks noGrp="1"/>
          </p:cNvSpPr>
          <p:nvPr>
            <p:ph type="title"/>
          </p:nvPr>
        </p:nvSpPr>
        <p:spPr>
          <a:xfrm>
            <a:off x="2438400" y="200025"/>
            <a:ext cx="7315200" cy="722314"/>
          </a:xfrm>
          <a:prstGeom prst="rect">
            <a:avLst/>
          </a:prstGeom>
        </p:spPr>
        <p:txBody>
          <a:bodyPr/>
          <a:lstStyle/>
          <a:p>
            <a:r>
              <a:rPr dirty="0"/>
              <a:t>The Bluedot Station</a:t>
            </a:r>
          </a:p>
        </p:txBody>
      </p:sp>
      <p:sp>
        <p:nvSpPr>
          <p:cNvPr id="65" name="TextBox 8"/>
          <p:cNvSpPr txBox="1"/>
          <p:nvPr/>
        </p:nvSpPr>
        <p:spPr>
          <a:xfrm>
            <a:off x="1198245" y="1441231"/>
            <a:ext cx="4302398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262626"/>
                </a:solidFill>
              </a:defRPr>
            </a:pPr>
            <a:r>
              <a:rPr dirty="0"/>
              <a:t>Bluedot combines </a:t>
            </a:r>
            <a:r>
              <a:rPr b="1" dirty="0"/>
              <a:t>fast</a:t>
            </a:r>
            <a:r>
              <a:rPr dirty="0"/>
              <a:t> </a:t>
            </a:r>
            <a:r>
              <a:rPr b="1" dirty="0"/>
              <a:t>chargers, solar, and storage </a:t>
            </a:r>
            <a:r>
              <a:rPr dirty="0"/>
              <a:t>to create a high-use,</a:t>
            </a:r>
            <a:r>
              <a:rPr lang="en-US" dirty="0"/>
              <a:t> sustainable, and</a:t>
            </a:r>
            <a:r>
              <a:rPr dirty="0"/>
              <a:t> resilient station:</a:t>
            </a:r>
          </a:p>
        </p:txBody>
      </p:sp>
      <p:pic>
        <p:nvPicPr>
          <p:cNvPr id="66" name="Graphic 12" descr="Graphic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2400300"/>
            <a:ext cx="933451" cy="933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Graphic 13" descr="Graphic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636" y="2354202"/>
            <a:ext cx="788046" cy="965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Graphic 14" descr="Graphic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701" y="2405063"/>
            <a:ext cx="916782" cy="916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Graphic 15" descr="Graphic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319" y="2846497"/>
            <a:ext cx="340370" cy="340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Graphic 16" descr="Graphic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8220" y="2846497"/>
            <a:ext cx="340370" cy="34037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TextBox 22"/>
          <p:cNvSpPr txBox="1"/>
          <p:nvPr/>
        </p:nvSpPr>
        <p:spPr>
          <a:xfrm>
            <a:off x="766420" y="3532668"/>
            <a:ext cx="180907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95959"/>
                </a:solidFill>
              </a:defRPr>
            </a:lvl1pPr>
          </a:lstStyle>
          <a:p>
            <a:r>
              <a:t>Level 3 Fast Chargers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119095" y="3533242"/>
            <a:ext cx="82881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95959"/>
                </a:solidFill>
              </a:defRPr>
            </a:lvl1pPr>
          </a:lstStyle>
          <a:p>
            <a:r>
              <a:t>Solar</a:t>
            </a:r>
          </a:p>
        </p:txBody>
      </p:sp>
      <p:sp>
        <p:nvSpPr>
          <p:cNvPr id="73" name="TextBox 24"/>
          <p:cNvSpPr txBox="1"/>
          <p:nvPr/>
        </p:nvSpPr>
        <p:spPr>
          <a:xfrm>
            <a:off x="4885707" y="3533242"/>
            <a:ext cx="82881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595959"/>
                </a:solidFill>
              </a:defRPr>
            </a:lvl1pPr>
          </a:lstStyle>
          <a:p>
            <a:r>
              <a:t>Storage</a:t>
            </a:r>
          </a:p>
        </p:txBody>
      </p:sp>
      <p:sp>
        <p:nvSpPr>
          <p:cNvPr id="74" name="TextBox 25"/>
          <p:cNvSpPr txBox="1"/>
          <p:nvPr/>
        </p:nvSpPr>
        <p:spPr>
          <a:xfrm>
            <a:off x="1040215" y="4398012"/>
            <a:ext cx="4827453" cy="181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1384A6"/>
                </a:solidFill>
              </a:defRPr>
            </a:pPr>
            <a:r>
              <a:rPr dirty="0"/>
              <a:t>1. </a:t>
            </a:r>
            <a:r>
              <a:rPr dirty="0">
                <a:solidFill>
                  <a:srgbClr val="595959"/>
                </a:solidFill>
              </a:rPr>
              <a:t>Fast Chargers: </a:t>
            </a:r>
            <a:r>
              <a:rPr b="0" dirty="0">
                <a:solidFill>
                  <a:srgbClr val="595959"/>
                </a:solidFill>
              </a:rPr>
              <a:t>Vehicles charge in </a:t>
            </a:r>
            <a:r>
              <a:rPr b="0" dirty="0"/>
              <a:t>under </a:t>
            </a:r>
            <a:r>
              <a:rPr lang="en-US" b="0" dirty="0"/>
              <a:t>15</a:t>
            </a:r>
            <a:r>
              <a:rPr b="0" dirty="0"/>
              <a:t> min</a:t>
            </a:r>
            <a:r>
              <a:rPr lang="en-US" b="0" dirty="0"/>
              <a:t>s</a:t>
            </a:r>
            <a:r>
              <a:rPr b="0" dirty="0">
                <a:solidFill>
                  <a:srgbClr val="595959"/>
                </a:solidFill>
              </a:rPr>
              <a:t> </a:t>
            </a:r>
            <a:r>
              <a:rPr b="0" dirty="0">
                <a:solidFill>
                  <a:srgbClr val="00D3E4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 dirty="0">
                <a:solidFill>
                  <a:srgbClr val="595959"/>
                </a:solidFill>
              </a:rPr>
              <a:t>more charging sessions per day</a:t>
            </a:r>
          </a:p>
          <a:p>
            <a:pPr algn="ctr">
              <a:defRPr sz="1400" b="1">
                <a:solidFill>
                  <a:srgbClr val="595959"/>
                </a:solidFill>
              </a:defRPr>
            </a:pPr>
            <a:endParaRPr b="0" dirty="0">
              <a:solidFill>
                <a:srgbClr val="595959"/>
              </a:solidFill>
            </a:endParaRPr>
          </a:p>
          <a:p>
            <a:pPr algn="ctr">
              <a:defRPr sz="1400" b="1">
                <a:solidFill>
                  <a:srgbClr val="1384A6"/>
                </a:solidFill>
              </a:defRPr>
            </a:pPr>
            <a:r>
              <a:rPr dirty="0"/>
              <a:t>2. </a:t>
            </a:r>
            <a:r>
              <a:rPr dirty="0">
                <a:solidFill>
                  <a:srgbClr val="595959"/>
                </a:solidFill>
              </a:rPr>
              <a:t>Solar: </a:t>
            </a:r>
            <a:r>
              <a:rPr b="0" dirty="0">
                <a:solidFill>
                  <a:srgbClr val="595959"/>
                </a:solidFill>
              </a:rPr>
              <a:t>Greenest stations on the market, </a:t>
            </a:r>
            <a:r>
              <a:rPr b="0" dirty="0"/>
              <a:t>powered by solar</a:t>
            </a:r>
            <a:r>
              <a:rPr b="0" dirty="0">
                <a:solidFill>
                  <a:srgbClr val="595959"/>
                </a:solidFill>
              </a:rPr>
              <a:t> panels installed on site</a:t>
            </a:r>
            <a:endParaRPr dirty="0">
              <a:solidFill>
                <a:srgbClr val="595959"/>
              </a:solidFill>
            </a:endParaRPr>
          </a:p>
          <a:p>
            <a:pPr algn="ctr">
              <a:defRPr sz="1400" b="1">
                <a:solidFill>
                  <a:srgbClr val="595959"/>
                </a:solidFill>
              </a:defRPr>
            </a:pPr>
            <a:endParaRPr dirty="0">
              <a:solidFill>
                <a:srgbClr val="595959"/>
              </a:solidFill>
            </a:endParaRPr>
          </a:p>
          <a:p>
            <a:pPr algn="ctr">
              <a:defRPr sz="1400" b="1">
                <a:solidFill>
                  <a:srgbClr val="1384A6"/>
                </a:solidFill>
              </a:defRPr>
            </a:pPr>
            <a:r>
              <a:rPr dirty="0"/>
              <a:t>3. </a:t>
            </a:r>
            <a:r>
              <a:rPr dirty="0">
                <a:solidFill>
                  <a:srgbClr val="595959"/>
                </a:solidFill>
              </a:rPr>
              <a:t>Storage: </a:t>
            </a:r>
            <a:r>
              <a:rPr b="0" dirty="0">
                <a:solidFill>
                  <a:srgbClr val="595959"/>
                </a:solidFill>
              </a:rPr>
              <a:t>Inclement weather or grid failure, </a:t>
            </a:r>
            <a:r>
              <a:rPr b="0" dirty="0">
                <a:solidFill>
                  <a:srgbClr val="00D3E4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 dirty="0">
                <a:solidFill>
                  <a:srgbClr val="595959"/>
                </a:solidFill>
              </a:rPr>
              <a:t>the station still runs through </a:t>
            </a:r>
            <a:r>
              <a:rPr b="0" dirty="0"/>
              <a:t>battery back up</a:t>
            </a:r>
          </a:p>
        </p:txBody>
      </p:sp>
      <p:sp>
        <p:nvSpPr>
          <p:cNvPr id="75" name="TextBox 27"/>
          <p:cNvSpPr txBox="1"/>
          <p:nvPr/>
        </p:nvSpPr>
        <p:spPr>
          <a:xfrm>
            <a:off x="6872760" y="5021324"/>
            <a:ext cx="389689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t>Add-on features: </a:t>
            </a:r>
          </a:p>
        </p:txBody>
      </p:sp>
      <p:sp>
        <p:nvSpPr>
          <p:cNvPr id="76" name="TextBox 28"/>
          <p:cNvSpPr txBox="1"/>
          <p:nvPr/>
        </p:nvSpPr>
        <p:spPr>
          <a:xfrm>
            <a:off x="6879112" y="5462346"/>
            <a:ext cx="1108713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t>ATM Touchpoint</a:t>
            </a:r>
          </a:p>
        </p:txBody>
      </p:sp>
      <p:sp>
        <p:nvSpPr>
          <p:cNvPr id="77" name="TextBox 32"/>
          <p:cNvSpPr txBox="1"/>
          <p:nvPr/>
        </p:nvSpPr>
        <p:spPr>
          <a:xfrm>
            <a:off x="8403306" y="5597328"/>
            <a:ext cx="1108713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t>Broadband</a:t>
            </a:r>
          </a:p>
        </p:txBody>
      </p:sp>
      <p:sp>
        <p:nvSpPr>
          <p:cNvPr id="78" name="TextBox 35"/>
          <p:cNvSpPr txBox="1"/>
          <p:nvPr/>
        </p:nvSpPr>
        <p:spPr>
          <a:xfrm>
            <a:off x="9883028" y="5490691"/>
            <a:ext cx="1520301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t>Carbon capture landscaping</a:t>
            </a:r>
          </a:p>
        </p:txBody>
      </p:sp>
      <p:pic>
        <p:nvPicPr>
          <p:cNvPr id="79" name="Graphic 36" descr="Graphic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74" y="1467342"/>
            <a:ext cx="4661676" cy="3207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Graphic 37" descr="Graphic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550" y="5688805"/>
            <a:ext cx="133351" cy="133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Graphic 38" descr="Graphic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481" y="5713064"/>
            <a:ext cx="133351" cy="133351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traight Connector 40"/>
          <p:cNvSpPr/>
          <p:nvPr/>
        </p:nvSpPr>
        <p:spPr>
          <a:xfrm>
            <a:off x="1212850" y="4996367"/>
            <a:ext cx="4470401" cy="1"/>
          </a:xfrm>
          <a:prstGeom prst="line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3" name="Straight Connector 41"/>
          <p:cNvSpPr/>
          <p:nvPr/>
        </p:nvSpPr>
        <p:spPr>
          <a:xfrm>
            <a:off x="1212850" y="5640892"/>
            <a:ext cx="4470401" cy="1"/>
          </a:xfrm>
          <a:prstGeom prst="line">
            <a:avLst/>
          </a:prstGeom>
          <a:ln w="12700">
            <a:solidFill>
              <a:srgbClr val="D9D9D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" name="Rectangle: Rounded Corners 33"/>
          <p:cNvSpPr/>
          <p:nvPr/>
        </p:nvSpPr>
        <p:spPr>
          <a:xfrm>
            <a:off x="7511037" y="6191091"/>
            <a:ext cx="1642276" cy="351731"/>
          </a:xfrm>
          <a:prstGeom prst="roundRect">
            <a:avLst>
              <a:gd name="adj" fmla="val 28176"/>
            </a:avLst>
          </a:prstGeom>
          <a:solidFill>
            <a:srgbClr val="FFFFFF">
              <a:alpha val="1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TextBox 34"/>
          <p:cNvSpPr txBox="1"/>
          <p:nvPr/>
        </p:nvSpPr>
        <p:spPr>
          <a:xfrm>
            <a:off x="7550407" y="6193473"/>
            <a:ext cx="15203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t>5G Connectivity</a:t>
            </a:r>
          </a:p>
        </p:txBody>
      </p:sp>
      <p:pic>
        <p:nvPicPr>
          <p:cNvPr id="86" name="Graphic 39" descr="Graphic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331" y="6295171"/>
            <a:ext cx="133351" cy="13335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Rectangle: Rounded Corners 42"/>
          <p:cNvSpPr/>
          <p:nvPr/>
        </p:nvSpPr>
        <p:spPr>
          <a:xfrm>
            <a:off x="9500297" y="6176341"/>
            <a:ext cx="1642276" cy="351732"/>
          </a:xfrm>
          <a:prstGeom prst="roundRect">
            <a:avLst>
              <a:gd name="adj" fmla="val 28176"/>
            </a:avLst>
          </a:prstGeom>
          <a:solidFill>
            <a:srgbClr val="FFFFFF">
              <a:alpha val="1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TextBox 43"/>
          <p:cNvSpPr txBox="1"/>
          <p:nvPr/>
        </p:nvSpPr>
        <p:spPr>
          <a:xfrm>
            <a:off x="9558717" y="6207297"/>
            <a:ext cx="152030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r>
              <a:t>Advertising</a:t>
            </a:r>
          </a:p>
        </p:txBody>
      </p:sp>
      <p:pic>
        <p:nvPicPr>
          <p:cNvPr id="89" name="Graphic 44" descr="Graphic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541" y="6280420"/>
            <a:ext cx="133351" cy="133351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164902" y="6404292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raphic 3" descr="Graphic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629" y="1238250"/>
            <a:ext cx="5114926" cy="5114925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itle 1"/>
          <p:cNvSpPr txBox="1">
            <a:spLocks noGrp="1"/>
          </p:cNvSpPr>
          <p:nvPr>
            <p:ph type="title"/>
          </p:nvPr>
        </p:nvSpPr>
        <p:spPr>
          <a:xfrm>
            <a:off x="1427747" y="200025"/>
            <a:ext cx="8325853" cy="722314"/>
          </a:xfrm>
          <a:prstGeom prst="rect">
            <a:avLst/>
          </a:prstGeom>
        </p:spPr>
        <p:txBody>
          <a:bodyPr>
            <a:noAutofit/>
          </a:bodyPr>
          <a:lstStyle>
            <a:lvl1pPr defTabSz="850391">
              <a:defRPr sz="2511"/>
            </a:lvl1pPr>
          </a:lstStyle>
          <a:p>
            <a:r>
              <a:rPr sz="2700" dirty="0"/>
              <a:t>Bluedot Business Model: </a:t>
            </a:r>
            <a:r>
              <a:rPr lang="en-US" sz="2700" dirty="0"/>
              <a:t>Public-private</a:t>
            </a:r>
            <a:r>
              <a:rPr sz="2700" dirty="0"/>
              <a:t> Charging Stations</a:t>
            </a:r>
          </a:p>
        </p:txBody>
      </p:sp>
      <p:sp>
        <p:nvSpPr>
          <p:cNvPr id="94" name="TextBox 6"/>
          <p:cNvSpPr txBox="1"/>
          <p:nvPr/>
        </p:nvSpPr>
        <p:spPr>
          <a:xfrm>
            <a:off x="858593" y="736026"/>
            <a:ext cx="6582495" cy="5770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600">
                <a:solidFill>
                  <a:srgbClr val="404040"/>
                </a:solidFill>
              </a:defRPr>
            </a:pPr>
            <a:endParaRPr dirty="0"/>
          </a:p>
          <a:p>
            <a:pPr>
              <a:lnSpc>
                <a:spcPct val="150000"/>
              </a:lnSpc>
              <a:defRPr b="1">
                <a:solidFill>
                  <a:srgbClr val="404040"/>
                </a:solidFill>
              </a:defRPr>
            </a:pPr>
            <a:r>
              <a:rPr dirty="0"/>
              <a:t>Bluedot does the work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</a:defRPr>
            </a:pPr>
            <a:r>
              <a:rPr dirty="0"/>
              <a:t>Load study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</a:defRPr>
            </a:pPr>
            <a:r>
              <a:rPr dirty="0"/>
              <a:t>Site design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</a:defRPr>
            </a:pPr>
            <a:r>
              <a:rPr dirty="0"/>
              <a:t>Utility </a:t>
            </a:r>
            <a:r>
              <a:rPr lang="en-US" dirty="0"/>
              <a:t>planning</a:t>
            </a:r>
            <a:endParaRPr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</a:defRPr>
            </a:pPr>
            <a:r>
              <a:rPr dirty="0"/>
              <a:t>Government/stakeholder engagement</a:t>
            </a:r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</a:defRPr>
            </a:pPr>
            <a:r>
              <a:rPr lang="en-US" dirty="0"/>
              <a:t>Project finance</a:t>
            </a:r>
            <a:endParaRPr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</a:defRPr>
            </a:pPr>
            <a:r>
              <a:rPr dirty="0"/>
              <a:t>Build</a:t>
            </a:r>
            <a:r>
              <a:rPr lang="en-US" dirty="0"/>
              <a:t>out/engineering</a:t>
            </a:r>
            <a:endParaRPr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</a:defRPr>
            </a:pPr>
            <a:r>
              <a:rPr dirty="0"/>
              <a:t>Maint</a:t>
            </a:r>
            <a:r>
              <a:rPr lang="en-US" dirty="0"/>
              <a:t>enance</a:t>
            </a:r>
            <a:endParaRPr dirty="0"/>
          </a:p>
          <a:p>
            <a:pPr lvl="1">
              <a:defRPr sz="1600">
                <a:solidFill>
                  <a:srgbClr val="404040"/>
                </a:solidFill>
              </a:defRPr>
            </a:pPr>
            <a:endParaRPr dirty="0"/>
          </a:p>
          <a:p>
            <a:pPr>
              <a:lnSpc>
                <a:spcPct val="150000"/>
              </a:lnSpc>
              <a:defRPr b="1">
                <a:solidFill>
                  <a:srgbClr val="404040"/>
                </a:solidFill>
              </a:defRPr>
            </a:pPr>
            <a:r>
              <a:rPr lang="en-US" dirty="0"/>
              <a:t>Bluedot</a:t>
            </a:r>
            <a:r>
              <a:rPr dirty="0"/>
              <a:t> </a:t>
            </a:r>
            <a:r>
              <a:rPr lang="en-US" dirty="0"/>
              <a:t>determines </a:t>
            </a:r>
            <a:r>
              <a:rPr dirty="0"/>
              <a:t>kWh price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r>
              <a:rPr dirty="0"/>
              <a:t>Lower than utility costs because of </a:t>
            </a:r>
            <a:r>
              <a:rPr lang="en-US" dirty="0"/>
              <a:t>solar</a:t>
            </a:r>
            <a:r>
              <a:rPr dirty="0"/>
              <a:t> offset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r>
              <a:rPr dirty="0"/>
              <a:t>Hedges against rising utility costs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r>
              <a:rPr dirty="0"/>
              <a:t>Allows for a predictable fuel cost</a:t>
            </a:r>
            <a:endParaRPr lang="en-US" dirty="0"/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r>
              <a:rPr lang="en-US" dirty="0"/>
              <a:t>Partner revenue share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endParaRPr lang="en-US" dirty="0"/>
          </a:p>
          <a:p>
            <a:pPr>
              <a:lnSpc>
                <a:spcPct val="150000"/>
              </a:lnSpc>
              <a:defRPr b="1">
                <a:solidFill>
                  <a:srgbClr val="404040"/>
                </a:solidFill>
              </a:defRPr>
            </a:pPr>
            <a:r>
              <a:rPr lang="en-US" dirty="0"/>
              <a:t>Bluedot helps advance fleet conversion plan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r>
              <a:rPr lang="en-US" dirty="0"/>
              <a:t>Vehicle upgrades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r>
              <a:rPr lang="en-US" dirty="0"/>
              <a:t>Grant monitoring and application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r>
              <a:rPr lang="en-US" dirty="0"/>
              <a:t>Competitive advantage with manufacturers</a:t>
            </a:r>
          </a:p>
          <a:p>
            <a:pPr marL="457200" lvl="1" indent="0">
              <a:buSzPct val="100000"/>
              <a:defRPr sz="1600">
                <a:solidFill>
                  <a:srgbClr val="404040"/>
                </a:solidFill>
              </a:defRPr>
            </a:pPr>
            <a:endParaRPr dirty="0"/>
          </a:p>
        </p:txBody>
      </p:sp>
      <p:sp>
        <p:nvSpPr>
          <p:cNvPr id="95" name="TextBox 21"/>
          <p:cNvSpPr txBox="1"/>
          <p:nvPr/>
        </p:nvSpPr>
        <p:spPr>
          <a:xfrm>
            <a:off x="7198304" y="2096353"/>
            <a:ext cx="831352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t>Maintenance</a:t>
            </a:r>
          </a:p>
        </p:txBody>
      </p:sp>
      <p:sp>
        <p:nvSpPr>
          <p:cNvPr id="96" name="TextBox 22"/>
          <p:cNvSpPr txBox="1"/>
          <p:nvPr/>
        </p:nvSpPr>
        <p:spPr>
          <a:xfrm>
            <a:off x="8469891" y="2096353"/>
            <a:ext cx="781991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t>Engineering</a:t>
            </a:r>
          </a:p>
        </p:txBody>
      </p:sp>
      <p:sp>
        <p:nvSpPr>
          <p:cNvPr id="97" name="TextBox 23"/>
          <p:cNvSpPr txBox="1"/>
          <p:nvPr/>
        </p:nvSpPr>
        <p:spPr>
          <a:xfrm>
            <a:off x="9303330" y="2949680"/>
            <a:ext cx="76779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Load study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t>and project 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t>architecture</a:t>
            </a:r>
          </a:p>
        </p:txBody>
      </p:sp>
      <p:sp>
        <p:nvSpPr>
          <p:cNvPr id="98" name="TextBox 24"/>
          <p:cNvSpPr txBox="1"/>
          <p:nvPr/>
        </p:nvSpPr>
        <p:spPr>
          <a:xfrm>
            <a:off x="9308092" y="4269075"/>
            <a:ext cx="612389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t>Financial</a:t>
            </a:r>
          </a:p>
        </p:txBody>
      </p:sp>
      <p:sp>
        <p:nvSpPr>
          <p:cNvPr id="99" name="TextBox 25"/>
          <p:cNvSpPr txBox="1"/>
          <p:nvPr/>
        </p:nvSpPr>
        <p:spPr>
          <a:xfrm>
            <a:off x="8334146" y="5083331"/>
            <a:ext cx="95122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Environmental 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t>permitting</a:t>
            </a:r>
          </a:p>
        </p:txBody>
      </p:sp>
      <p:sp>
        <p:nvSpPr>
          <p:cNvPr id="100" name="TextBox 26"/>
          <p:cNvSpPr txBox="1"/>
          <p:nvPr/>
        </p:nvSpPr>
        <p:spPr>
          <a:xfrm>
            <a:off x="7090469" y="4926510"/>
            <a:ext cx="972367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Governmental/ 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t>stakeholder 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t>engagement</a:t>
            </a:r>
          </a:p>
        </p:txBody>
      </p:sp>
      <p:sp>
        <p:nvSpPr>
          <p:cNvPr id="101" name="TextBox 27"/>
          <p:cNvSpPr txBox="1"/>
          <p:nvPr/>
        </p:nvSpPr>
        <p:spPr>
          <a:xfrm>
            <a:off x="6270707" y="4109587"/>
            <a:ext cx="887659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Manufacturer 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t>relations</a:t>
            </a:r>
          </a:p>
        </p:txBody>
      </p:sp>
      <p:sp>
        <p:nvSpPr>
          <p:cNvPr id="102" name="TextBox 28"/>
          <p:cNvSpPr txBox="1"/>
          <p:nvPr/>
        </p:nvSpPr>
        <p:spPr>
          <a:xfrm>
            <a:off x="6375084" y="2954442"/>
            <a:ext cx="76766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000">
                <a:solidFill>
                  <a:srgbClr val="FFFFFF"/>
                </a:solidFill>
              </a:defRPr>
            </a:pPr>
            <a:r>
              <a:t>Landscape </a:t>
            </a:r>
          </a:p>
          <a:p>
            <a:pPr>
              <a:defRPr sz="1000">
                <a:solidFill>
                  <a:srgbClr val="FFFFFF"/>
                </a:solidFill>
              </a:defRPr>
            </a:pPr>
            <a:r>
              <a:t>architecture</a:t>
            </a:r>
          </a:p>
        </p:txBody>
      </p:sp>
      <p:pic>
        <p:nvPicPr>
          <p:cNvPr id="103" name="Graphic 29" descr="Graphic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170" y="1354408"/>
            <a:ext cx="305196" cy="305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Graphic 30" descr="Graphic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392" y="1364338"/>
            <a:ext cx="286789" cy="286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Graphic 31" descr="Graphic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2430" y="2677213"/>
            <a:ext cx="340496" cy="339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Graphic 32" descr="Graphic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5872" y="4575318"/>
            <a:ext cx="314859" cy="315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Graphic 33" descr="Graphic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9010" y="5872591"/>
            <a:ext cx="320690" cy="351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Graphic 34" descr="Graphic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0679" y="5883147"/>
            <a:ext cx="296314" cy="296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Graphic 35" descr="Graphic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8019" y="4565741"/>
            <a:ext cx="303796" cy="303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Graphic 36" descr="Graphic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0876" y="2695575"/>
            <a:ext cx="307591" cy="23389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2"/>
          <p:cNvSpPr txBox="1"/>
          <p:nvPr/>
        </p:nvSpPr>
        <p:spPr>
          <a:xfrm>
            <a:off x="7411162" y="3548944"/>
            <a:ext cx="1677904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400" b="1">
                <a:solidFill>
                  <a:srgbClr val="595959"/>
                </a:solidFill>
              </a:defRPr>
            </a:pPr>
            <a:r>
              <a:rPr dirty="0"/>
              <a:t>Bluedot project components </a:t>
            </a:r>
          </a:p>
          <a:p>
            <a:pPr algn="ctr">
              <a:defRPr sz="1400" b="1">
                <a:solidFill>
                  <a:srgbClr val="595959"/>
                </a:solidFill>
              </a:defRPr>
            </a:pPr>
            <a:r>
              <a:rPr dirty="0"/>
              <a:t>and services</a:t>
            </a:r>
          </a:p>
        </p:txBody>
      </p:sp>
      <p:sp>
        <p:nvSpPr>
          <p:cNvPr id="11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4902" y="6404292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>
            <a:spLocks noGrp="1"/>
          </p:cNvSpPr>
          <p:nvPr>
            <p:ph type="title"/>
          </p:nvPr>
        </p:nvSpPr>
        <p:spPr>
          <a:xfrm>
            <a:off x="2550695" y="248031"/>
            <a:ext cx="7315201" cy="722314"/>
          </a:xfrm>
          <a:prstGeom prst="rect">
            <a:avLst/>
          </a:prstGeom>
        </p:spPr>
        <p:txBody>
          <a:bodyPr/>
          <a:lstStyle/>
          <a:p>
            <a:r>
              <a:rPr dirty="0"/>
              <a:t>The Bluedot Advantage</a:t>
            </a:r>
          </a:p>
        </p:txBody>
      </p:sp>
      <p:sp>
        <p:nvSpPr>
          <p:cNvPr id="123" name="TextBox 3"/>
          <p:cNvSpPr txBox="1"/>
          <p:nvPr/>
        </p:nvSpPr>
        <p:spPr>
          <a:xfrm>
            <a:off x="792651" y="812976"/>
            <a:ext cx="11021397" cy="414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dirty="0"/>
              <a:t>Turnkey installation</a:t>
            </a:r>
            <a:r>
              <a:rPr lang="en-US" dirty="0"/>
              <a:t> – </a:t>
            </a:r>
            <a:r>
              <a:rPr lang="en-US" dirty="0" err="1"/>
              <a:t>Bluedot</a:t>
            </a:r>
            <a:r>
              <a:rPr lang="en-US" dirty="0"/>
              <a:t> provides the capital for the project and shares revenues with the district</a:t>
            </a:r>
            <a:endParaRPr dirty="0"/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lang="en-US" dirty="0"/>
              <a:t>Minority and women-owned business enterprise with strong </a:t>
            </a:r>
            <a:r>
              <a:rPr dirty="0"/>
              <a:t>government relations</a:t>
            </a:r>
            <a:r>
              <a:rPr lang="en-US" dirty="0"/>
              <a:t> and design team</a:t>
            </a:r>
            <a:endParaRPr dirty="0"/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dirty="0"/>
              <a:t>Greener, faster, cheaper</a:t>
            </a:r>
          </a:p>
          <a:p>
            <a:pPr marL="342900" indent="-342900">
              <a:lnSpc>
                <a:spcPct val="114000"/>
              </a:lnSpc>
              <a:buSzPct val="100000"/>
              <a:buFontTx/>
              <a:buAutoNum type="arabicPeriod"/>
              <a:defRPr>
                <a:solidFill>
                  <a:srgbClr val="595959"/>
                </a:solidFill>
              </a:defRPr>
            </a:pPr>
            <a:r>
              <a:rPr lang="en-US" dirty="0"/>
              <a:t>Nimble – our company is nimble and can move quickly with permitting and builds and feels large because of our national and international partners – Siemens, Sargent &amp; Lundy, Q CELLS and more.</a:t>
            </a:r>
          </a:p>
          <a:p>
            <a:pPr marL="342900" indent="-342900">
              <a:lnSpc>
                <a:spcPct val="114000"/>
              </a:lnSpc>
              <a:buSzPct val="100000"/>
              <a:buFontTx/>
              <a:buAutoNum type="arabicPeriod"/>
              <a:defRPr>
                <a:solidFill>
                  <a:srgbClr val="595959"/>
                </a:solidFill>
              </a:defRPr>
            </a:pPr>
            <a:r>
              <a:rPr lang="en-US" dirty="0"/>
              <a:t>Inclusive and accessible design – we tailor the site to fit your needs and vision for the future.</a:t>
            </a:r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lang="en-US" dirty="0"/>
              <a:t>Solar allows us to hedge against rising utility costs</a:t>
            </a:r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dirty="0"/>
              <a:t>Storage means that your fleet will be able to charge even if there is a grid outage </a:t>
            </a:r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lang="en-US" dirty="0"/>
              <a:t>Your organization</a:t>
            </a:r>
            <a:r>
              <a:rPr dirty="0"/>
              <a:t> does not </a:t>
            </a:r>
            <a:r>
              <a:rPr lang="en-US" dirty="0"/>
              <a:t>have to </a:t>
            </a:r>
            <a:r>
              <a:rPr dirty="0"/>
              <a:t>handle ongoing station maintenance</a:t>
            </a:r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dirty="0"/>
              <a:t>Bluedot </a:t>
            </a:r>
            <a:r>
              <a:rPr lang="en-US" dirty="0"/>
              <a:t>helps future proof;</a:t>
            </a:r>
            <a:r>
              <a:rPr dirty="0"/>
              <a:t> up</a:t>
            </a:r>
            <a:r>
              <a:rPr lang="en-US" dirty="0"/>
              <a:t>dated </a:t>
            </a:r>
            <a:r>
              <a:rPr dirty="0"/>
              <a:t>technology and equipment, and upgrades sites accordingly</a:t>
            </a:r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dirty="0"/>
              <a:t>Scalable – Bluedot works with OEMs to ensure availability and product delivery timelines match</a:t>
            </a:r>
            <a:r>
              <a:rPr lang="en-US" dirty="0"/>
              <a:t> district</a:t>
            </a:r>
            <a:r>
              <a:rPr dirty="0"/>
              <a:t> goals.</a:t>
            </a:r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endParaRPr dirty="0"/>
          </a:p>
          <a:p>
            <a:pPr marL="342900" indent="-342900">
              <a:lnSpc>
                <a:spcPct val="114000"/>
              </a:lnSpc>
              <a:buSzPct val="100000"/>
              <a:buAutoNum type="arabicPeriod" startAt="11"/>
              <a:defRPr sz="1600">
                <a:solidFill>
                  <a:srgbClr val="595959"/>
                </a:solidFill>
              </a:defRPr>
            </a:pPr>
            <a:endParaRPr dirty="0"/>
          </a:p>
        </p:txBody>
      </p:sp>
      <p:pic>
        <p:nvPicPr>
          <p:cNvPr id="124" name="Picture 5" descr="Picture 5"/>
          <p:cNvPicPr>
            <a:picLocks noChangeAspect="1"/>
          </p:cNvPicPr>
          <p:nvPr/>
        </p:nvPicPr>
        <p:blipFill>
          <a:blip r:embed="rId2"/>
          <a:srcRect t="3846" b="6315"/>
          <a:stretch>
            <a:fillRect/>
          </a:stretch>
        </p:blipFill>
        <p:spPr>
          <a:xfrm>
            <a:off x="1101850" y="4357875"/>
            <a:ext cx="9823708" cy="233313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tangle 6"/>
          <p:cNvSpPr/>
          <p:nvPr/>
        </p:nvSpPr>
        <p:spPr>
          <a:xfrm>
            <a:off x="4076700" y="6653213"/>
            <a:ext cx="1514475" cy="12858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6A9F-4044-4900-A6A5-21AED6B0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853" y="216068"/>
            <a:ext cx="7315200" cy="722313"/>
          </a:xfrm>
        </p:spPr>
        <p:txBody>
          <a:bodyPr/>
          <a:lstStyle/>
          <a:p>
            <a:r>
              <a:rPr lang="en-US" dirty="0"/>
              <a:t>Local Community Reinvestment and Key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C9E53-A2B0-4C8E-B127-C475A203D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3905"/>
            <a:ext cx="12192000" cy="2854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A22192-FBDE-4DF6-AEBA-07A3522FCA09}"/>
              </a:ext>
            </a:extLst>
          </p:cNvPr>
          <p:cNvSpPr txBox="1"/>
          <p:nvPr/>
        </p:nvSpPr>
        <p:spPr>
          <a:xfrm>
            <a:off x="753977" y="1087466"/>
            <a:ext cx="10619876" cy="2916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lang="en-US" dirty="0" err="1"/>
              <a:t>Bluedot</a:t>
            </a:r>
            <a:r>
              <a:rPr lang="en-US" dirty="0"/>
              <a:t> looks to build inclusively by creating socially-conscious partnerships with public and private entities, community-based organizations (CBOs), and prioritizing disadvantaged/under-resourced areas.</a:t>
            </a:r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lang="en-US" dirty="0"/>
              <a:t>We hire locally and provide opportunities for minority and women-owned businesses </a:t>
            </a:r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lang="en-US" dirty="0" err="1"/>
              <a:t>Bluedot’s</a:t>
            </a:r>
            <a:r>
              <a:rPr lang="en-US" dirty="0"/>
              <a:t> project design strives to incorporate inclusive workforce development and  apprenticeship programs by working with local schools, young professional organizations, and business chambers</a:t>
            </a:r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lang="en-US" dirty="0" err="1"/>
              <a:t>Bluedot</a:t>
            </a:r>
            <a:r>
              <a:rPr lang="en-US" dirty="0"/>
              <a:t> partners with organized labor, nonprofits, elected offices, and CBOs to encourage neighborhood participation, sharing of resources, and safety improvements to the site</a:t>
            </a:r>
          </a:p>
          <a:p>
            <a:pPr marL="342900" indent="-342900">
              <a:lnSpc>
                <a:spcPct val="114000"/>
              </a:lnSpc>
              <a:buSzPct val="100000"/>
              <a:buAutoNum type="arabicPeriod"/>
              <a:defRPr>
                <a:solidFill>
                  <a:srgbClr val="595959"/>
                </a:solidFill>
              </a:defRPr>
            </a:pPr>
            <a:r>
              <a:rPr lang="en-US" dirty="0"/>
              <a:t>Carshare and first/last mile connectivity; </a:t>
            </a:r>
            <a:r>
              <a:rPr lang="en-US" dirty="0" err="1"/>
              <a:t>Bluedot</a:t>
            </a:r>
            <a:r>
              <a:rPr lang="en-US" dirty="0"/>
              <a:t> will provide an EV lease (at no-cost) for the nonprofit to encourage use and visibility.</a:t>
            </a:r>
          </a:p>
        </p:txBody>
      </p:sp>
    </p:spTree>
    <p:extLst>
      <p:ext uri="{BB962C8B-B14F-4D97-AF65-F5344CB8AC3E}">
        <p14:creationId xmlns:p14="http://schemas.microsoft.com/office/powerpoint/2010/main" val="8548537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xfrm>
            <a:off x="2059384" y="299064"/>
            <a:ext cx="7315200" cy="7223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Sample Projects</a:t>
            </a:r>
            <a:endParaRPr dirty="0"/>
          </a:p>
        </p:txBody>
      </p:sp>
      <p:sp>
        <p:nvSpPr>
          <p:cNvPr id="128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11164902" y="6404292"/>
            <a:ext cx="188898" cy="2692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29" name="TextBox 3"/>
          <p:cNvSpPr txBox="1"/>
          <p:nvPr/>
        </p:nvSpPr>
        <p:spPr>
          <a:xfrm>
            <a:off x="910990" y="819208"/>
            <a:ext cx="10397089" cy="31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07000"/>
              </a:lnSpc>
              <a:defRPr sz="1400">
                <a:solidFill>
                  <a:srgbClr val="595959"/>
                </a:solidFill>
              </a:defRPr>
            </a:pPr>
            <a:endParaRPr dirty="0"/>
          </a:p>
        </p:txBody>
      </p:sp>
      <p:pic>
        <p:nvPicPr>
          <p:cNvPr id="130" name="Picture 5" descr="Picture 5"/>
          <p:cNvPicPr>
            <a:picLocks noChangeAspect="1"/>
          </p:cNvPicPr>
          <p:nvPr/>
        </p:nvPicPr>
        <p:blipFill>
          <a:blip r:embed="rId2"/>
          <a:srcRect t="21166" b="2236"/>
          <a:stretch>
            <a:fillRect/>
          </a:stretch>
        </p:blipFill>
        <p:spPr>
          <a:xfrm>
            <a:off x="1118479" y="4044624"/>
            <a:ext cx="10241997" cy="2740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DB199A-C35D-410F-AA3A-15AA2175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79" y="1084621"/>
            <a:ext cx="4344597" cy="2969561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58BBC6BB-53E3-4E42-BE7B-EE7BC2C49FCD}"/>
              </a:ext>
            </a:extLst>
          </p:cNvPr>
          <p:cNvSpPr txBox="1"/>
          <p:nvPr/>
        </p:nvSpPr>
        <p:spPr>
          <a:xfrm>
            <a:off x="831524" y="1458653"/>
            <a:ext cx="658249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0">
              <a:defRPr sz="1600">
                <a:solidFill>
                  <a:srgbClr val="404040"/>
                </a:solidFill>
              </a:defRPr>
            </a:pPr>
            <a:endParaRPr dirty="0"/>
          </a:p>
          <a:p>
            <a:pPr marL="457200" lvl="1" indent="0">
              <a:buSzPct val="100000"/>
              <a:defRPr sz="1600">
                <a:solidFill>
                  <a:srgbClr val="404040"/>
                </a:solidFill>
              </a:defRPr>
            </a:pPr>
            <a:endParaRPr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F2FE87A4-8DE6-4D97-BFA9-EE4D146E4A5E}"/>
              </a:ext>
            </a:extLst>
          </p:cNvPr>
          <p:cNvSpPr txBox="1"/>
          <p:nvPr/>
        </p:nvSpPr>
        <p:spPr>
          <a:xfrm>
            <a:off x="1110065" y="736026"/>
            <a:ext cx="6582495" cy="330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600">
                <a:solidFill>
                  <a:srgbClr val="404040"/>
                </a:solidFill>
              </a:defRPr>
            </a:pPr>
            <a:endParaRPr dirty="0"/>
          </a:p>
          <a:p>
            <a:pPr>
              <a:lnSpc>
                <a:spcPct val="150000"/>
              </a:lnSpc>
              <a:defRPr b="1">
                <a:solidFill>
                  <a:srgbClr val="404040"/>
                </a:solidFill>
              </a:defRPr>
            </a:pPr>
            <a:r>
              <a:rPr lang="en-US" dirty="0"/>
              <a:t>House of </a:t>
            </a:r>
            <a:r>
              <a:rPr lang="en-US" dirty="0" err="1"/>
              <a:t>Motorrad</a:t>
            </a:r>
            <a:r>
              <a:rPr lang="en-US" dirty="0"/>
              <a:t>, Boulder Colorado</a:t>
            </a:r>
            <a:endParaRPr dirty="0"/>
          </a:p>
          <a:p>
            <a:pPr marL="800100" lvl="1" indent="-342900">
              <a:buSzPct val="10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</a:defRPr>
            </a:pPr>
            <a:r>
              <a:rPr lang="en-US" dirty="0"/>
              <a:t>10 DCFC chargers, solar, and battery</a:t>
            </a:r>
            <a:endParaRPr dirty="0"/>
          </a:p>
          <a:p>
            <a:pPr lvl="1">
              <a:defRPr sz="1600">
                <a:solidFill>
                  <a:srgbClr val="404040"/>
                </a:solidFill>
              </a:defRPr>
            </a:pPr>
            <a:endParaRPr dirty="0"/>
          </a:p>
          <a:p>
            <a:pPr>
              <a:lnSpc>
                <a:spcPct val="150000"/>
              </a:lnSpc>
              <a:defRPr b="1">
                <a:solidFill>
                  <a:srgbClr val="404040"/>
                </a:solidFill>
              </a:defRPr>
            </a:pPr>
            <a:r>
              <a:rPr lang="en-US" dirty="0"/>
              <a:t>Sacramento Regional Transit District (Power Inn light rail)</a:t>
            </a:r>
            <a:endParaRPr dirty="0"/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r>
              <a:rPr lang="en-US" dirty="0"/>
              <a:t>Helped design and managed project</a:t>
            </a:r>
            <a:endParaRPr dirty="0"/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endParaRPr lang="en-US" dirty="0"/>
          </a:p>
          <a:p>
            <a:pPr>
              <a:lnSpc>
                <a:spcPct val="150000"/>
              </a:lnSpc>
              <a:defRPr b="1">
                <a:solidFill>
                  <a:srgbClr val="404040"/>
                </a:solidFill>
              </a:defRPr>
            </a:pPr>
            <a:r>
              <a:rPr lang="en-US" dirty="0"/>
              <a:t>St. Stevens, Chicago (various sites)</a:t>
            </a:r>
          </a:p>
          <a:p>
            <a:pPr marL="800100" lvl="1" indent="-342900">
              <a:buSzPct val="100000"/>
              <a:buFont typeface="Arial"/>
              <a:buChar char="•"/>
              <a:defRPr sz="1600">
                <a:solidFill>
                  <a:srgbClr val="404040"/>
                </a:solidFill>
              </a:defRPr>
            </a:pPr>
            <a:r>
              <a:rPr lang="en-US" dirty="0"/>
              <a:t>DCFC chargers, design, project management</a:t>
            </a:r>
          </a:p>
          <a:p>
            <a:pPr marL="457200" lvl="1" indent="0">
              <a:buSzPct val="100000"/>
              <a:defRPr sz="1600">
                <a:solidFill>
                  <a:srgbClr val="404040"/>
                </a:solidFill>
              </a:defRPr>
            </a:pPr>
            <a:endParaRPr lang="en-US" dirty="0"/>
          </a:p>
          <a:p>
            <a:pPr marL="457200" lvl="1" indent="0">
              <a:buSzPct val="100000"/>
              <a:defRPr sz="1600">
                <a:solidFill>
                  <a:srgbClr val="404040"/>
                </a:solidFill>
              </a:defRPr>
            </a:pPr>
            <a:r>
              <a:rPr lang="en-US" b="1" i="1" dirty="0">
                <a:solidFill>
                  <a:schemeClr val="accent1"/>
                </a:solidFill>
              </a:rPr>
              <a:t>For info on other projects: https://www.bluedotenergies.com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atoshi"/>
            <a:ea typeface="Satoshi"/>
            <a:cs typeface="Satoshi"/>
            <a:sym typeface="Satosh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atoshi"/>
            <a:ea typeface="Satoshi"/>
            <a:cs typeface="Satoshi"/>
            <a:sym typeface="Satosh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atoshi"/>
            <a:ea typeface="Satoshi"/>
            <a:cs typeface="Satoshi"/>
            <a:sym typeface="Satosh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atoshi"/>
            <a:ea typeface="Satoshi"/>
            <a:cs typeface="Satoshi"/>
            <a:sym typeface="Satosh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Widescreen</PresentationFormat>
  <Paragraphs>87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NexaBold</vt:lpstr>
      <vt:lpstr>Satoshi</vt:lpstr>
      <vt:lpstr>Wingdings</vt:lpstr>
      <vt:lpstr>Office Theme</vt:lpstr>
      <vt:lpstr>PowerPoint Presentation</vt:lpstr>
      <vt:lpstr>The Bluedot Station</vt:lpstr>
      <vt:lpstr>Bluedot Business Model: Public-private Charging Stations</vt:lpstr>
      <vt:lpstr>The Bluedot Advantage</vt:lpstr>
      <vt:lpstr>Local Community Reinvestment and Key Activities</vt:lpstr>
      <vt:lpstr>Sample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Jofil Borja</dc:creator>
  <cp:lastModifiedBy>Judy Robinson</cp:lastModifiedBy>
  <cp:revision>16</cp:revision>
  <dcterms:modified xsi:type="dcterms:W3CDTF">2022-05-17T00:09:52Z</dcterms:modified>
</cp:coreProperties>
</file>