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22"/>
  </p:notesMasterIdLst>
  <p:handoutMasterIdLst>
    <p:handoutMasterId r:id="rId23"/>
  </p:handoutMasterIdLst>
  <p:sldIdLst>
    <p:sldId id="1403" r:id="rId2"/>
    <p:sldId id="1346" r:id="rId3"/>
    <p:sldId id="1402" r:id="rId4"/>
    <p:sldId id="1363" r:id="rId5"/>
    <p:sldId id="1395" r:id="rId6"/>
    <p:sldId id="1316" r:id="rId7"/>
    <p:sldId id="1401" r:id="rId8"/>
    <p:sldId id="1320" r:id="rId9"/>
    <p:sldId id="1214" r:id="rId10"/>
    <p:sldId id="1178" r:id="rId11"/>
    <p:sldId id="1387" r:id="rId12"/>
    <p:sldId id="1378" r:id="rId13"/>
    <p:sldId id="1226" r:id="rId14"/>
    <p:sldId id="1296" r:id="rId15"/>
    <p:sldId id="1319" r:id="rId16"/>
    <p:sldId id="1345" r:id="rId17"/>
    <p:sldId id="1366" r:id="rId18"/>
    <p:sldId id="1164" r:id="rId19"/>
    <p:sldId id="1256" r:id="rId20"/>
    <p:sldId id="1321" r:id="rId21"/>
  </p:sldIdLst>
  <p:sldSz cx="12188825" cy="6858000"/>
  <p:notesSz cx="7315200" cy="9601200"/>
  <p:defaultTextStyle>
    <a:defPPr>
      <a:defRPr lang="en-US"/>
    </a:defPPr>
    <a:lvl1pPr marL="0" algn="l" defTabSz="228475" rtl="0" eaLnBrk="1" latinLnBrk="0" hangingPunct="1">
      <a:defRPr sz="900" kern="1200">
        <a:solidFill>
          <a:schemeClr val="tx1"/>
        </a:solidFill>
        <a:latin typeface="+mn-lt"/>
        <a:ea typeface="+mn-ea"/>
        <a:cs typeface="+mn-cs"/>
      </a:defRPr>
    </a:lvl1pPr>
    <a:lvl2pPr marL="228475" algn="l" defTabSz="228475" rtl="0" eaLnBrk="1" latinLnBrk="0" hangingPunct="1">
      <a:defRPr sz="900" kern="1200">
        <a:solidFill>
          <a:schemeClr val="tx1"/>
        </a:solidFill>
        <a:latin typeface="+mn-lt"/>
        <a:ea typeface="+mn-ea"/>
        <a:cs typeface="+mn-cs"/>
      </a:defRPr>
    </a:lvl2pPr>
    <a:lvl3pPr marL="456949" algn="l" defTabSz="228475" rtl="0" eaLnBrk="1" latinLnBrk="0" hangingPunct="1">
      <a:defRPr sz="900" kern="1200">
        <a:solidFill>
          <a:schemeClr val="tx1"/>
        </a:solidFill>
        <a:latin typeface="+mn-lt"/>
        <a:ea typeface="+mn-ea"/>
        <a:cs typeface="+mn-cs"/>
      </a:defRPr>
    </a:lvl3pPr>
    <a:lvl4pPr marL="685423" algn="l" defTabSz="228475" rtl="0" eaLnBrk="1" latinLnBrk="0" hangingPunct="1">
      <a:defRPr sz="900" kern="1200">
        <a:solidFill>
          <a:schemeClr val="tx1"/>
        </a:solidFill>
        <a:latin typeface="+mn-lt"/>
        <a:ea typeface="+mn-ea"/>
        <a:cs typeface="+mn-cs"/>
      </a:defRPr>
    </a:lvl4pPr>
    <a:lvl5pPr marL="913897" algn="l" defTabSz="228475" rtl="0" eaLnBrk="1" latinLnBrk="0" hangingPunct="1">
      <a:defRPr sz="900" kern="1200">
        <a:solidFill>
          <a:schemeClr val="tx1"/>
        </a:solidFill>
        <a:latin typeface="+mn-lt"/>
        <a:ea typeface="+mn-ea"/>
        <a:cs typeface="+mn-cs"/>
      </a:defRPr>
    </a:lvl5pPr>
    <a:lvl6pPr marL="1142371" algn="l" defTabSz="228475" rtl="0" eaLnBrk="1" latinLnBrk="0" hangingPunct="1">
      <a:defRPr sz="900" kern="1200">
        <a:solidFill>
          <a:schemeClr val="tx1"/>
        </a:solidFill>
        <a:latin typeface="+mn-lt"/>
        <a:ea typeface="+mn-ea"/>
        <a:cs typeface="+mn-cs"/>
      </a:defRPr>
    </a:lvl6pPr>
    <a:lvl7pPr marL="1370845" algn="l" defTabSz="228475" rtl="0" eaLnBrk="1" latinLnBrk="0" hangingPunct="1">
      <a:defRPr sz="900" kern="1200">
        <a:solidFill>
          <a:schemeClr val="tx1"/>
        </a:solidFill>
        <a:latin typeface="+mn-lt"/>
        <a:ea typeface="+mn-ea"/>
        <a:cs typeface="+mn-cs"/>
      </a:defRPr>
    </a:lvl7pPr>
    <a:lvl8pPr marL="1599320" algn="l" defTabSz="228475" rtl="0" eaLnBrk="1" latinLnBrk="0" hangingPunct="1">
      <a:defRPr sz="900" kern="1200">
        <a:solidFill>
          <a:schemeClr val="tx1"/>
        </a:solidFill>
        <a:latin typeface="+mn-lt"/>
        <a:ea typeface="+mn-ea"/>
        <a:cs typeface="+mn-cs"/>
      </a:defRPr>
    </a:lvl8pPr>
    <a:lvl9pPr marL="1827794" algn="l" defTabSz="228475"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 Murickan" initials="GM" lastIdx="1" clrIdx="0">
    <p:extLst>
      <p:ext uri="{19B8F6BF-5375-455C-9EA6-DF929625EA0E}">
        <p15:presenceInfo xmlns:p15="http://schemas.microsoft.com/office/powerpoint/2012/main" userId="a9e6f8b3e5e9c8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9E9"/>
    <a:srgbClr val="0FFD04"/>
    <a:srgbClr val="0CE902"/>
    <a:srgbClr val="EFEFED"/>
    <a:srgbClr val="F4F4F4"/>
    <a:srgbClr val="F7F7F7"/>
    <a:srgbClr val="000000"/>
    <a:srgbClr val="585858"/>
    <a:srgbClr val="3598FE"/>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12" autoAdjust="0"/>
    <p:restoredTop sz="93451" autoAdjust="0"/>
  </p:normalViewPr>
  <p:slideViewPr>
    <p:cSldViewPr snapToGrid="0" showGuides="1">
      <p:cViewPr varScale="1">
        <p:scale>
          <a:sx n="100" d="100"/>
          <a:sy n="100" d="100"/>
        </p:scale>
        <p:origin x="160" y="392"/>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25" d="100"/>
        <a:sy n="25" d="100"/>
      </p:scale>
      <p:origin x="0" y="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539250-D270-359E-8F40-B8A4969E59BF}"/>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3FAB45-5A86-18FA-065E-6DB17FA3F650}"/>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57C771DB-8BA5-9D44-9025-F39ABF7620E8}" type="datetimeFigureOut">
              <a:rPr lang="en-US" smtClean="0"/>
              <a:t>5/17/23</a:t>
            </a:fld>
            <a:endParaRPr lang="en-US"/>
          </a:p>
        </p:txBody>
      </p:sp>
      <p:sp>
        <p:nvSpPr>
          <p:cNvPr id="4" name="Footer Placeholder 3">
            <a:extLst>
              <a:ext uri="{FF2B5EF4-FFF2-40B4-BE49-F238E27FC236}">
                <a16:creationId xmlns:a16="http://schemas.microsoft.com/office/drawing/2014/main" id="{134F848E-E347-E201-24EC-3C81DC36730E}"/>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805446-E71D-2A75-8C49-73C5A49678FD}"/>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92F3DF6-1067-9342-B715-DA1B3DDDBB52}" type="slidenum">
              <a:rPr lang="en-US" smtClean="0"/>
              <a:t>‹#›</a:t>
            </a:fld>
            <a:endParaRPr lang="en-US"/>
          </a:p>
        </p:txBody>
      </p:sp>
    </p:spTree>
    <p:extLst>
      <p:ext uri="{BB962C8B-B14F-4D97-AF65-F5344CB8AC3E}">
        <p14:creationId xmlns:p14="http://schemas.microsoft.com/office/powerpoint/2010/main" val="4034685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17BD45E-C776-4A59-9C45-01C399D0BF2F}" type="datetimeFigureOut">
              <a:rPr lang="en-US" smtClean="0"/>
              <a:t>5/17/23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FF07A4-C066-4727-B8EA-86300723FF6B}" type="slidenum">
              <a:rPr lang="en-US" smtClean="0"/>
              <a:t>‹#›</a:t>
            </a:fld>
            <a:endParaRPr lang="en-US"/>
          </a:p>
        </p:txBody>
      </p:sp>
    </p:spTree>
    <p:extLst>
      <p:ext uri="{BB962C8B-B14F-4D97-AF65-F5344CB8AC3E}">
        <p14:creationId xmlns:p14="http://schemas.microsoft.com/office/powerpoint/2010/main" val="513713721"/>
      </p:ext>
    </p:extLst>
  </p:cSld>
  <p:clrMap bg1="lt1" tx1="dk1" bg2="lt2" tx2="dk2" accent1="accent1" accent2="accent2" accent3="accent3" accent4="accent4" accent5="accent5" accent6="accent6" hlink="hlink" folHlink="folHlink"/>
  <p:hf hdr="0" ftr="0" dt="0"/>
  <p:notesStyle>
    <a:lvl1pPr marL="0" algn="l" defTabSz="913943" rtl="0" eaLnBrk="1" latinLnBrk="0" hangingPunct="1">
      <a:defRPr sz="1200" kern="1200">
        <a:solidFill>
          <a:schemeClr val="tx1"/>
        </a:solidFill>
        <a:latin typeface="+mn-lt"/>
        <a:ea typeface="+mn-ea"/>
        <a:cs typeface="+mn-cs"/>
      </a:defRPr>
    </a:lvl1pPr>
    <a:lvl2pPr marL="456972" algn="l" defTabSz="913943" rtl="0" eaLnBrk="1" latinLnBrk="0" hangingPunct="1">
      <a:defRPr sz="1200" kern="1200">
        <a:solidFill>
          <a:schemeClr val="tx1"/>
        </a:solidFill>
        <a:latin typeface="+mn-lt"/>
        <a:ea typeface="+mn-ea"/>
        <a:cs typeface="+mn-cs"/>
      </a:defRPr>
    </a:lvl2pPr>
    <a:lvl3pPr marL="913943" algn="l" defTabSz="913943" rtl="0" eaLnBrk="1" latinLnBrk="0" hangingPunct="1">
      <a:defRPr sz="1200" kern="1200">
        <a:solidFill>
          <a:schemeClr val="tx1"/>
        </a:solidFill>
        <a:latin typeface="+mn-lt"/>
        <a:ea typeface="+mn-ea"/>
        <a:cs typeface="+mn-cs"/>
      </a:defRPr>
    </a:lvl3pPr>
    <a:lvl4pPr marL="1370914" algn="l" defTabSz="913943" rtl="0" eaLnBrk="1" latinLnBrk="0" hangingPunct="1">
      <a:defRPr sz="1200" kern="1200">
        <a:solidFill>
          <a:schemeClr val="tx1"/>
        </a:solidFill>
        <a:latin typeface="+mn-lt"/>
        <a:ea typeface="+mn-ea"/>
        <a:cs typeface="+mn-cs"/>
      </a:defRPr>
    </a:lvl4pPr>
    <a:lvl5pPr marL="1827886" algn="l" defTabSz="913943" rtl="0" eaLnBrk="1" latinLnBrk="0" hangingPunct="1">
      <a:defRPr sz="1200" kern="1200">
        <a:solidFill>
          <a:schemeClr val="tx1"/>
        </a:solidFill>
        <a:latin typeface="+mn-lt"/>
        <a:ea typeface="+mn-ea"/>
        <a:cs typeface="+mn-cs"/>
      </a:defRPr>
    </a:lvl5pPr>
    <a:lvl6pPr marL="2284857" algn="l" defTabSz="913943" rtl="0" eaLnBrk="1" latinLnBrk="0" hangingPunct="1">
      <a:defRPr sz="1200" kern="1200">
        <a:solidFill>
          <a:schemeClr val="tx1"/>
        </a:solidFill>
        <a:latin typeface="+mn-lt"/>
        <a:ea typeface="+mn-ea"/>
        <a:cs typeface="+mn-cs"/>
      </a:defRPr>
    </a:lvl6pPr>
    <a:lvl7pPr marL="2741828" algn="l" defTabSz="913943" rtl="0" eaLnBrk="1" latinLnBrk="0" hangingPunct="1">
      <a:defRPr sz="1200" kern="1200">
        <a:solidFill>
          <a:schemeClr val="tx1"/>
        </a:solidFill>
        <a:latin typeface="+mn-lt"/>
        <a:ea typeface="+mn-ea"/>
        <a:cs typeface="+mn-cs"/>
      </a:defRPr>
    </a:lvl7pPr>
    <a:lvl8pPr marL="3198800" algn="l" defTabSz="913943" rtl="0" eaLnBrk="1" latinLnBrk="0" hangingPunct="1">
      <a:defRPr sz="1200" kern="1200">
        <a:solidFill>
          <a:schemeClr val="tx1"/>
        </a:solidFill>
        <a:latin typeface="+mn-lt"/>
        <a:ea typeface="+mn-ea"/>
        <a:cs typeface="+mn-cs"/>
      </a:defRPr>
    </a:lvl8pPr>
    <a:lvl9pPr marL="3655771" algn="l" defTabSz="9139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F07A4-C066-4727-B8EA-86300723FF6B}" type="slidenum">
              <a:rPr lang="en-US" smtClean="0"/>
              <a:t>1</a:t>
            </a:fld>
            <a:endParaRPr lang="en-US"/>
          </a:p>
        </p:txBody>
      </p:sp>
    </p:spTree>
    <p:extLst>
      <p:ext uri="{BB962C8B-B14F-4D97-AF65-F5344CB8AC3E}">
        <p14:creationId xmlns:p14="http://schemas.microsoft.com/office/powerpoint/2010/main" val="1220072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e-Boost Mobile is able to provide the higher capacity of charging, while still providing mobility through towing.  With the higher capacity, it can address many more needs requiring higher demands.  We anticipate a larger rental market for e-Boost Mobile to address the many “Humanoid Spike” occurrences in the everyday activities of most cities.  These include sporting events, concerts, conventions, trade shows, festivals, fairs </a:t>
            </a:r>
            <a:r>
              <a:rPr lang="en-US" dirty="0" err="1"/>
              <a:t>etc</a:t>
            </a:r>
            <a:r>
              <a:rPr lang="en-US" dirty="0"/>
              <a:t> where a large number of humans congregate for a small periods of time in which there will not be enough available high speed EV chargers available, nor enough power for the utility to provide.  These pose a particular paradigm that can only be addressed by rented e-Boost Mobile units that can be deployed for the extent of the event and then moved to the next location.  We anticipate that a rental company can easily keep more than a dozen e-Boost Mobile units rented for more than 300 days per year in any urban / suburban market.</a:t>
            </a:r>
          </a:p>
        </p:txBody>
      </p:sp>
      <p:sp>
        <p:nvSpPr>
          <p:cNvPr id="5" name="Slide Number Placeholder 4">
            <a:extLst>
              <a:ext uri="{FF2B5EF4-FFF2-40B4-BE49-F238E27FC236}">
                <a16:creationId xmlns:a16="http://schemas.microsoft.com/office/drawing/2014/main" id="{6FD2CCD4-4659-EB54-E73A-2ECE0D2F572C}"/>
              </a:ext>
            </a:extLst>
          </p:cNvPr>
          <p:cNvSpPr>
            <a:spLocks noGrp="1"/>
          </p:cNvSpPr>
          <p:nvPr>
            <p:ph type="sldNum" sz="quarter" idx="5"/>
          </p:nvPr>
        </p:nvSpPr>
        <p:spPr/>
        <p:txBody>
          <a:bodyPr/>
          <a:lstStyle/>
          <a:p>
            <a:fld id="{A2FF07A4-C066-4727-B8EA-86300723FF6B}" type="slidenum">
              <a:rPr lang="en-US" smtClean="0"/>
              <a:t>18</a:t>
            </a:fld>
            <a:endParaRPr lang="en-US"/>
          </a:p>
        </p:txBody>
      </p:sp>
    </p:spTree>
    <p:extLst>
      <p:ext uri="{BB962C8B-B14F-4D97-AF65-F5344CB8AC3E}">
        <p14:creationId xmlns:p14="http://schemas.microsoft.com/office/powerpoint/2010/main" val="73936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572C8617-A15F-9049-7E91-6B1966846B6A}"/>
              </a:ext>
            </a:extLst>
          </p:cNvPr>
          <p:cNvSpPr>
            <a:spLocks noGrp="1"/>
          </p:cNvSpPr>
          <p:nvPr>
            <p:ph type="sldNum" sz="quarter" idx="5"/>
          </p:nvPr>
        </p:nvSpPr>
        <p:spPr/>
        <p:txBody>
          <a:bodyPr/>
          <a:lstStyle/>
          <a:p>
            <a:fld id="{A2FF07A4-C066-4727-B8EA-86300723FF6B}" type="slidenum">
              <a:rPr lang="en-US" smtClean="0"/>
              <a:t>19</a:t>
            </a:fld>
            <a:endParaRPr lang="en-US"/>
          </a:p>
        </p:txBody>
      </p:sp>
    </p:spTree>
    <p:extLst>
      <p:ext uri="{BB962C8B-B14F-4D97-AF65-F5344CB8AC3E}">
        <p14:creationId xmlns:p14="http://schemas.microsoft.com/office/powerpoint/2010/main" val="215720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F07A4-C066-4727-B8EA-86300723FF6B}" type="slidenum">
              <a:rPr lang="en-US" smtClean="0"/>
              <a:t>20</a:t>
            </a:fld>
            <a:endParaRPr lang="en-US"/>
          </a:p>
        </p:txBody>
      </p:sp>
    </p:spTree>
    <p:extLst>
      <p:ext uri="{BB962C8B-B14F-4D97-AF65-F5344CB8AC3E}">
        <p14:creationId xmlns:p14="http://schemas.microsoft.com/office/powerpoint/2010/main" val="21270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2021 we introduced E-Bloc, a compact integrated outdoor system that allows end users to add and control multiple sources of electrical energy. E-Bloc is a BESS (Battery Energy Storage System) on steroids</a:t>
            </a:r>
          </a:p>
        </p:txBody>
      </p:sp>
      <p:sp>
        <p:nvSpPr>
          <p:cNvPr id="5" name="Slide Number Placeholder 4">
            <a:extLst>
              <a:ext uri="{FF2B5EF4-FFF2-40B4-BE49-F238E27FC236}">
                <a16:creationId xmlns:a16="http://schemas.microsoft.com/office/drawing/2014/main" id="{F5E8E4EE-086A-5A50-1784-3F5058302072}"/>
              </a:ext>
            </a:extLst>
          </p:cNvPr>
          <p:cNvSpPr>
            <a:spLocks noGrp="1"/>
          </p:cNvSpPr>
          <p:nvPr>
            <p:ph type="sldNum" sz="quarter" idx="5"/>
          </p:nvPr>
        </p:nvSpPr>
        <p:spPr/>
        <p:txBody>
          <a:bodyPr/>
          <a:lstStyle/>
          <a:p>
            <a:fld id="{A2FF07A4-C066-4727-B8EA-86300723FF6B}" type="slidenum">
              <a:rPr lang="en-US" smtClean="0"/>
              <a:t>2</a:t>
            </a:fld>
            <a:endParaRPr lang="en-US"/>
          </a:p>
        </p:txBody>
      </p:sp>
    </p:spTree>
    <p:extLst>
      <p:ext uri="{BB962C8B-B14F-4D97-AF65-F5344CB8AC3E}">
        <p14:creationId xmlns:p14="http://schemas.microsoft.com/office/powerpoint/2010/main" val="370045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22222"/>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A3F12E2D-58EF-F2FE-4748-EFD0D99954F8}"/>
              </a:ext>
            </a:extLst>
          </p:cNvPr>
          <p:cNvSpPr>
            <a:spLocks noGrp="1"/>
          </p:cNvSpPr>
          <p:nvPr>
            <p:ph type="sldNum" sz="quarter" idx="5"/>
          </p:nvPr>
        </p:nvSpPr>
        <p:spPr/>
        <p:txBody>
          <a:bodyPr/>
          <a:lstStyle/>
          <a:p>
            <a:fld id="{A2FF07A4-C066-4727-B8EA-86300723FF6B}" type="slidenum">
              <a:rPr lang="en-US" smtClean="0"/>
              <a:t>4</a:t>
            </a:fld>
            <a:endParaRPr lang="en-US"/>
          </a:p>
        </p:txBody>
      </p:sp>
    </p:spTree>
    <p:extLst>
      <p:ext uri="{BB962C8B-B14F-4D97-AF65-F5344CB8AC3E}">
        <p14:creationId xmlns:p14="http://schemas.microsoft.com/office/powerpoint/2010/main" val="344636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3CB69AE8-3763-B9D8-CBA0-639B395488E2}"/>
              </a:ext>
            </a:extLst>
          </p:cNvPr>
          <p:cNvSpPr>
            <a:spLocks noGrp="1"/>
          </p:cNvSpPr>
          <p:nvPr>
            <p:ph type="sldNum" sz="quarter" idx="5"/>
          </p:nvPr>
        </p:nvSpPr>
        <p:spPr/>
        <p:txBody>
          <a:bodyPr/>
          <a:lstStyle/>
          <a:p>
            <a:fld id="{A2FF07A4-C066-4727-B8EA-86300723FF6B}" type="slidenum">
              <a:rPr lang="en-US" smtClean="0"/>
              <a:t>6</a:t>
            </a:fld>
            <a:endParaRPr lang="en-US"/>
          </a:p>
        </p:txBody>
      </p:sp>
    </p:spTree>
    <p:extLst>
      <p:ext uri="{BB962C8B-B14F-4D97-AF65-F5344CB8AC3E}">
        <p14:creationId xmlns:p14="http://schemas.microsoft.com/office/powerpoint/2010/main" val="1445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0FBD28F9-53A0-DE02-DE9B-EB34563AAD35}"/>
              </a:ext>
            </a:extLst>
          </p:cNvPr>
          <p:cNvSpPr>
            <a:spLocks noGrp="1"/>
          </p:cNvSpPr>
          <p:nvPr>
            <p:ph type="sldNum" sz="quarter" idx="5"/>
          </p:nvPr>
        </p:nvSpPr>
        <p:spPr/>
        <p:txBody>
          <a:bodyPr/>
          <a:lstStyle/>
          <a:p>
            <a:fld id="{A2FF07A4-C066-4727-B8EA-86300723FF6B}" type="slidenum">
              <a:rPr lang="en-US" smtClean="0"/>
              <a:t>9</a:t>
            </a:fld>
            <a:endParaRPr lang="en-US"/>
          </a:p>
        </p:txBody>
      </p:sp>
    </p:spTree>
    <p:extLst>
      <p:ext uri="{BB962C8B-B14F-4D97-AF65-F5344CB8AC3E}">
        <p14:creationId xmlns:p14="http://schemas.microsoft.com/office/powerpoint/2010/main" val="164691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The reality is that, as recently as May 2021, the heat map of charger installations are shown as being heavily weighted towards the Metro cities of USA, aligning with grid infrastructure. PEW Research Center.  </a:t>
            </a:r>
          </a:p>
          <a:p>
            <a:r>
              <a:rPr lang="en-US" b="0" i="0" dirty="0">
                <a:solidFill>
                  <a:srgbClr val="222222"/>
                </a:solidFill>
                <a:effectLst/>
                <a:latin typeface="Arial" panose="020B0604020202020204" pitchFamily="34" charset="0"/>
              </a:rPr>
              <a:t>Electric vehicle charging outlets are mostly concentrated in large US cities.</a:t>
            </a:r>
          </a:p>
          <a:p>
            <a:r>
              <a:rPr lang="en-US" b="0" i="0" dirty="0">
                <a:solidFill>
                  <a:srgbClr val="222222"/>
                </a:solidFill>
                <a:effectLst/>
                <a:latin typeface="Arial" panose="020B0604020202020204" pitchFamily="34" charset="0"/>
              </a:rPr>
              <a:t>Number of public charging outlets, May 2021</a:t>
            </a:r>
            <a:endParaRPr lang="en-US" dirty="0"/>
          </a:p>
        </p:txBody>
      </p:sp>
      <p:sp>
        <p:nvSpPr>
          <p:cNvPr id="5" name="Slide Number Placeholder 4">
            <a:extLst>
              <a:ext uri="{FF2B5EF4-FFF2-40B4-BE49-F238E27FC236}">
                <a16:creationId xmlns:a16="http://schemas.microsoft.com/office/drawing/2014/main" id="{0FBB7B5C-C2C8-3070-EFED-9D16F2A57EA1}"/>
              </a:ext>
            </a:extLst>
          </p:cNvPr>
          <p:cNvSpPr>
            <a:spLocks noGrp="1"/>
          </p:cNvSpPr>
          <p:nvPr>
            <p:ph type="sldNum" sz="quarter" idx="5"/>
          </p:nvPr>
        </p:nvSpPr>
        <p:spPr/>
        <p:txBody>
          <a:bodyPr/>
          <a:lstStyle/>
          <a:p>
            <a:fld id="{A2FF07A4-C066-4727-B8EA-86300723FF6B}" type="slidenum">
              <a:rPr lang="en-US" smtClean="0"/>
              <a:t>10</a:t>
            </a:fld>
            <a:endParaRPr lang="en-US"/>
          </a:p>
        </p:txBody>
      </p:sp>
    </p:spTree>
    <p:extLst>
      <p:ext uri="{BB962C8B-B14F-4D97-AF65-F5344CB8AC3E}">
        <p14:creationId xmlns:p14="http://schemas.microsoft.com/office/powerpoint/2010/main" val="27375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1270F4A5-4344-2AFC-4DC3-1874F6B5DCEF}"/>
              </a:ext>
            </a:extLst>
          </p:cNvPr>
          <p:cNvSpPr>
            <a:spLocks noGrp="1"/>
          </p:cNvSpPr>
          <p:nvPr>
            <p:ph type="sldNum" sz="quarter" idx="5"/>
          </p:nvPr>
        </p:nvSpPr>
        <p:spPr/>
        <p:txBody>
          <a:bodyPr/>
          <a:lstStyle/>
          <a:p>
            <a:fld id="{A2FF07A4-C066-4727-B8EA-86300723FF6B}" type="slidenum">
              <a:rPr lang="en-US" smtClean="0"/>
              <a:t>13</a:t>
            </a:fld>
            <a:endParaRPr lang="en-US"/>
          </a:p>
        </p:txBody>
      </p:sp>
    </p:spTree>
    <p:extLst>
      <p:ext uri="{BB962C8B-B14F-4D97-AF65-F5344CB8AC3E}">
        <p14:creationId xmlns:p14="http://schemas.microsoft.com/office/powerpoint/2010/main" val="94834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8EF7A6D7-5222-A5A5-87FC-F35B6BBB676E}"/>
              </a:ext>
            </a:extLst>
          </p:cNvPr>
          <p:cNvSpPr>
            <a:spLocks noGrp="1"/>
          </p:cNvSpPr>
          <p:nvPr>
            <p:ph type="sldNum" sz="quarter" idx="5"/>
          </p:nvPr>
        </p:nvSpPr>
        <p:spPr/>
        <p:txBody>
          <a:bodyPr/>
          <a:lstStyle/>
          <a:p>
            <a:fld id="{A2FF07A4-C066-4727-B8EA-86300723FF6B}" type="slidenum">
              <a:rPr lang="en-US" smtClean="0"/>
              <a:t>14</a:t>
            </a:fld>
            <a:endParaRPr lang="en-US"/>
          </a:p>
        </p:txBody>
      </p:sp>
    </p:spTree>
    <p:extLst>
      <p:ext uri="{BB962C8B-B14F-4D97-AF65-F5344CB8AC3E}">
        <p14:creationId xmlns:p14="http://schemas.microsoft.com/office/powerpoint/2010/main" val="321475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F07A4-C066-4727-B8EA-86300723FF6B}" type="slidenum">
              <a:rPr lang="en-US" smtClean="0"/>
              <a:t>16</a:t>
            </a:fld>
            <a:endParaRPr lang="en-US"/>
          </a:p>
        </p:txBody>
      </p:sp>
    </p:spTree>
    <p:extLst>
      <p:ext uri="{BB962C8B-B14F-4D97-AF65-F5344CB8AC3E}">
        <p14:creationId xmlns:p14="http://schemas.microsoft.com/office/powerpoint/2010/main" val="49220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13A5-5192-30FD-7675-4FD392D33A40}"/>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1BECB0D-3F6B-0A09-FEA7-FC76F0CFC872}"/>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65C5B-BD69-8503-8A98-50A35AB3A9CB}"/>
              </a:ext>
            </a:extLst>
          </p:cNvPr>
          <p:cNvSpPr>
            <a:spLocks noGrp="1"/>
          </p:cNvSpPr>
          <p:nvPr>
            <p:ph type="dt" sz="half" idx="10"/>
          </p:nvPr>
        </p:nvSpPr>
        <p:spPr/>
        <p:txBody>
          <a:bodyPr/>
          <a:lstStyle/>
          <a:p>
            <a:fld id="{8BBC9A26-BB00-434D-9B9A-AB1D935B43C5}" type="datetimeFigureOut">
              <a:rPr lang="en-US" smtClean="0"/>
              <a:t>5/17/23</a:t>
            </a:fld>
            <a:endParaRPr lang="en-US"/>
          </a:p>
        </p:txBody>
      </p:sp>
      <p:sp>
        <p:nvSpPr>
          <p:cNvPr id="5" name="Footer Placeholder 4">
            <a:extLst>
              <a:ext uri="{FF2B5EF4-FFF2-40B4-BE49-F238E27FC236}">
                <a16:creationId xmlns:a16="http://schemas.microsoft.com/office/drawing/2014/main" id="{D8B7431C-6875-3597-DF05-6B2C19FC8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EBE11-0049-F5D3-0E08-887F8BAC129E}"/>
              </a:ext>
            </a:extLst>
          </p:cNvPr>
          <p:cNvSpPr>
            <a:spLocks noGrp="1"/>
          </p:cNvSpPr>
          <p:nvPr>
            <p:ph type="sldNum" sz="quarter" idx="12"/>
          </p:nvPr>
        </p:nvSpPr>
        <p:spPr/>
        <p:txBody>
          <a:bodyPr/>
          <a:lstStyle/>
          <a:p>
            <a:fld id="{3F15DF35-2966-1347-8FAE-86C3ED41D803}" type="slidenum">
              <a:rPr lang="en-US" smtClean="0"/>
              <a:t>‹#›</a:t>
            </a:fld>
            <a:endParaRPr lang="en-US"/>
          </a:p>
        </p:txBody>
      </p:sp>
    </p:spTree>
    <p:extLst>
      <p:ext uri="{BB962C8B-B14F-4D97-AF65-F5344CB8AC3E}">
        <p14:creationId xmlns:p14="http://schemas.microsoft.com/office/powerpoint/2010/main" val="300867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6742-D768-1D6D-F5C0-EDFD6A59FC1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C6CB91E-0941-ABA5-B187-2B29844B810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DB3985B-DBBA-435B-41E9-794E4CD83B1B}"/>
              </a:ext>
            </a:extLst>
          </p:cNvPr>
          <p:cNvSpPr>
            <a:spLocks noGrp="1"/>
          </p:cNvSpPr>
          <p:nvPr>
            <p:ph type="dt" sz="half" idx="10"/>
          </p:nvPr>
        </p:nvSpPr>
        <p:spPr/>
        <p:txBody>
          <a:bodyPr/>
          <a:lstStyle/>
          <a:p>
            <a:fld id="{C2E2B17A-7892-2045-9C10-003BCDEA2553}" type="datetimeFigureOut">
              <a:rPr lang="en-US" smtClean="0"/>
              <a:t>5/17/23</a:t>
            </a:fld>
            <a:endParaRPr lang="en-US"/>
          </a:p>
        </p:txBody>
      </p:sp>
      <p:sp>
        <p:nvSpPr>
          <p:cNvPr id="5" name="Footer Placeholder 4">
            <a:extLst>
              <a:ext uri="{FF2B5EF4-FFF2-40B4-BE49-F238E27FC236}">
                <a16:creationId xmlns:a16="http://schemas.microsoft.com/office/drawing/2014/main" id="{103AAA78-19BA-6F1B-F2A9-5B365B5C3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A8CAB-B681-200C-67F6-CE13FA6A1544}"/>
              </a:ext>
            </a:extLst>
          </p:cNvPr>
          <p:cNvSpPr>
            <a:spLocks noGrp="1"/>
          </p:cNvSpPr>
          <p:nvPr>
            <p:ph type="sldNum" sz="quarter" idx="12"/>
          </p:nvPr>
        </p:nvSpPr>
        <p:spPr/>
        <p:txBody>
          <a:bodyPr/>
          <a:lstStyle/>
          <a:p>
            <a:fld id="{EFA6CCDF-574C-3742-BC97-43D9A611578A}" type="slidenum">
              <a:rPr lang="en-US" smtClean="0"/>
              <a:t>‹#›</a:t>
            </a:fld>
            <a:endParaRPr lang="en-US"/>
          </a:p>
        </p:txBody>
      </p:sp>
      <p:sp>
        <p:nvSpPr>
          <p:cNvPr id="7" name="Rectangle 6">
            <a:extLst>
              <a:ext uri="{FF2B5EF4-FFF2-40B4-BE49-F238E27FC236}">
                <a16:creationId xmlns:a16="http://schemas.microsoft.com/office/drawing/2014/main" id="{5DB268A6-9E67-1CC2-34D5-227BEC4072EB}"/>
              </a:ext>
            </a:extLst>
          </p:cNvPr>
          <p:cNvSpPr/>
          <p:nvPr userDrawn="1"/>
        </p:nvSpPr>
        <p:spPr>
          <a:xfrm>
            <a:off x="11430000" y="180753"/>
            <a:ext cx="616688" cy="6540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69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88207-AA88-D6F0-97AC-4F343CF7A04E}"/>
              </a:ext>
            </a:extLst>
          </p:cNvPr>
          <p:cNvSpPr>
            <a:spLocks noGrp="1"/>
          </p:cNvSpPr>
          <p:nvPr>
            <p:ph type="dt" sz="half" idx="10"/>
          </p:nvPr>
        </p:nvSpPr>
        <p:spPr/>
        <p:txBody>
          <a:bodyPr/>
          <a:lstStyle/>
          <a:p>
            <a:fld id="{D16614FD-5B66-BF42-A257-6EE587CC0444}" type="datetimeFigureOut">
              <a:rPr lang="en-US" smtClean="0"/>
              <a:t>5/17/23</a:t>
            </a:fld>
            <a:endParaRPr lang="en-US"/>
          </a:p>
        </p:txBody>
      </p:sp>
      <p:sp>
        <p:nvSpPr>
          <p:cNvPr id="3" name="Footer Placeholder 2">
            <a:extLst>
              <a:ext uri="{FF2B5EF4-FFF2-40B4-BE49-F238E27FC236}">
                <a16:creationId xmlns:a16="http://schemas.microsoft.com/office/drawing/2014/main" id="{A89C5936-7168-9950-C2CC-92FEC6F90C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E1CF6A-2EF9-98FE-5AEF-FB0FDC826FF3}"/>
              </a:ext>
            </a:extLst>
          </p:cNvPr>
          <p:cNvSpPr>
            <a:spLocks noGrp="1"/>
          </p:cNvSpPr>
          <p:nvPr>
            <p:ph type="sldNum" sz="quarter" idx="12"/>
          </p:nvPr>
        </p:nvSpPr>
        <p:spPr/>
        <p:txBody>
          <a:bodyPr/>
          <a:lstStyle/>
          <a:p>
            <a:fld id="{559AA72D-BCEB-F648-8EF2-6D3D438F6B36}" type="slidenum">
              <a:rPr lang="en-US" smtClean="0"/>
              <a:t>‹#›</a:t>
            </a:fld>
            <a:endParaRPr lang="en-US"/>
          </a:p>
        </p:txBody>
      </p:sp>
      <p:sp>
        <p:nvSpPr>
          <p:cNvPr id="5" name="Rectangle 4">
            <a:extLst>
              <a:ext uri="{FF2B5EF4-FFF2-40B4-BE49-F238E27FC236}">
                <a16:creationId xmlns:a16="http://schemas.microsoft.com/office/drawing/2014/main" id="{1E90AF2C-8E1C-A9C2-8EB1-16BDBC2BF4DC}"/>
              </a:ext>
            </a:extLst>
          </p:cNvPr>
          <p:cNvSpPr/>
          <p:nvPr userDrawn="1"/>
        </p:nvSpPr>
        <p:spPr>
          <a:xfrm>
            <a:off x="11430000" y="180753"/>
            <a:ext cx="616688" cy="6540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166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9978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90B4B-1D2F-7981-0A2C-5D23531C30E8}"/>
              </a:ext>
            </a:extLst>
          </p:cNvPr>
          <p:cNvSpPr>
            <a:spLocks noGrp="1"/>
          </p:cNvSpPr>
          <p:nvPr>
            <p:ph type="title"/>
          </p:nvPr>
        </p:nvSpPr>
        <p:spPr>
          <a:xfrm>
            <a:off x="837982" y="450187"/>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274CD3-9C4F-B5A7-D041-08090F57E690}"/>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78A86-A3D9-78B1-0669-0B0721238808}"/>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614FD-5B66-BF42-A257-6EE587CC0444}" type="datetimeFigureOut">
              <a:rPr lang="en-US" smtClean="0"/>
              <a:t>5/17/23</a:t>
            </a:fld>
            <a:endParaRPr lang="en-US"/>
          </a:p>
        </p:txBody>
      </p:sp>
      <p:sp>
        <p:nvSpPr>
          <p:cNvPr id="5" name="Footer Placeholder 4">
            <a:extLst>
              <a:ext uri="{FF2B5EF4-FFF2-40B4-BE49-F238E27FC236}">
                <a16:creationId xmlns:a16="http://schemas.microsoft.com/office/drawing/2014/main" id="{658F80EC-B1ED-1ABF-5ABE-34D1E29C13B3}"/>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B001A-E4BE-3DCF-D3E1-D36F5E5C5F11}"/>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AA72D-BCEB-F648-8EF2-6D3D438F6B36}" type="slidenum">
              <a:rPr lang="en-US" smtClean="0"/>
              <a:t>‹#›</a:t>
            </a:fld>
            <a:endParaRPr lang="en-US"/>
          </a:p>
        </p:txBody>
      </p:sp>
      <p:grpSp>
        <p:nvGrpSpPr>
          <p:cNvPr id="7" name="Group 6">
            <a:extLst>
              <a:ext uri="{FF2B5EF4-FFF2-40B4-BE49-F238E27FC236}">
                <a16:creationId xmlns:a16="http://schemas.microsoft.com/office/drawing/2014/main" id="{18E572CD-F6CD-3EBC-1EE7-22AA48433440}"/>
              </a:ext>
            </a:extLst>
          </p:cNvPr>
          <p:cNvGrpSpPr/>
          <p:nvPr userDrawn="1"/>
        </p:nvGrpSpPr>
        <p:grpSpPr>
          <a:xfrm>
            <a:off x="11667219" y="303213"/>
            <a:ext cx="230832" cy="832871"/>
            <a:chOff x="23343575" y="606425"/>
            <a:chExt cx="461844" cy="1665739"/>
          </a:xfrm>
        </p:grpSpPr>
        <p:sp>
          <p:nvSpPr>
            <p:cNvPr id="8" name="TextBox 7">
              <a:extLst>
                <a:ext uri="{FF2B5EF4-FFF2-40B4-BE49-F238E27FC236}">
                  <a16:creationId xmlns:a16="http://schemas.microsoft.com/office/drawing/2014/main" id="{2B0F9472-4AF1-4045-A669-5D28B9354536}"/>
                </a:ext>
              </a:extLst>
            </p:cNvPr>
            <p:cNvSpPr txBox="1"/>
            <p:nvPr userDrawn="1"/>
          </p:nvSpPr>
          <p:spPr>
            <a:xfrm rot="5400000">
              <a:off x="22929770" y="1396515"/>
              <a:ext cx="1289454" cy="461844"/>
            </a:xfrm>
            <a:prstGeom prst="rect">
              <a:avLst/>
            </a:prstGeom>
            <a:noFill/>
          </p:spPr>
          <p:txBody>
            <a:bodyPr wrap="none" rtlCol="0">
              <a:spAutoFit/>
            </a:bodyPr>
            <a:lstStyle/>
            <a:p>
              <a:r>
                <a:rPr lang="en-US" sz="900" b="1">
                  <a:latin typeface="+mj-lt"/>
                </a:rPr>
                <a:t>Previous</a:t>
              </a:r>
            </a:p>
          </p:txBody>
        </p:sp>
        <p:cxnSp>
          <p:nvCxnSpPr>
            <p:cNvPr id="9" name="Straight Arrow Connector 8">
              <a:extLst>
                <a:ext uri="{FF2B5EF4-FFF2-40B4-BE49-F238E27FC236}">
                  <a16:creationId xmlns:a16="http://schemas.microsoft.com/office/drawing/2014/main" id="{9292ED33-925D-E6DF-5B05-DFC0DC8A5818}"/>
                </a:ext>
              </a:extLst>
            </p:cNvPr>
            <p:cNvCxnSpPr>
              <a:cxnSpLocks/>
            </p:cNvCxnSpPr>
            <p:nvPr userDrawn="1"/>
          </p:nvCxnSpPr>
          <p:spPr>
            <a:xfrm flipV="1">
              <a:off x="23574500" y="606425"/>
              <a:ext cx="0" cy="391795"/>
            </a:xfrm>
            <a:prstGeom prst="straightConnector1">
              <a:avLst/>
            </a:prstGeom>
            <a:ln>
              <a:tailEnd type="arrow" w="lg" len="sm"/>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19B6F768-019C-D717-4516-995B9E938067}"/>
              </a:ext>
            </a:extLst>
          </p:cNvPr>
          <p:cNvGrpSpPr/>
          <p:nvPr userDrawn="1"/>
        </p:nvGrpSpPr>
        <p:grpSpPr>
          <a:xfrm>
            <a:off x="11667222" y="5933927"/>
            <a:ext cx="230832" cy="627105"/>
            <a:chOff x="23405853" y="11634479"/>
            <a:chExt cx="461844" cy="1254209"/>
          </a:xfrm>
        </p:grpSpPr>
        <p:sp>
          <p:nvSpPr>
            <p:cNvPr id="11" name="TextBox 10">
              <a:extLst>
                <a:ext uri="{FF2B5EF4-FFF2-40B4-BE49-F238E27FC236}">
                  <a16:creationId xmlns:a16="http://schemas.microsoft.com/office/drawing/2014/main" id="{015447D3-0FDF-C76C-4A88-29856C6DBB11}"/>
                </a:ext>
              </a:extLst>
            </p:cNvPr>
            <p:cNvSpPr txBox="1"/>
            <p:nvPr userDrawn="1"/>
          </p:nvSpPr>
          <p:spPr>
            <a:xfrm rot="16200000" flipV="1">
              <a:off x="23194025" y="11846307"/>
              <a:ext cx="885499" cy="461844"/>
            </a:xfrm>
            <a:prstGeom prst="rect">
              <a:avLst/>
            </a:prstGeom>
            <a:noFill/>
          </p:spPr>
          <p:txBody>
            <a:bodyPr wrap="none" rtlCol="0">
              <a:spAutoFit/>
            </a:bodyPr>
            <a:lstStyle/>
            <a:p>
              <a:r>
                <a:rPr lang="en-US" sz="900" b="1" dirty="0">
                  <a:latin typeface="+mj-lt"/>
                </a:rPr>
                <a:t>Next</a:t>
              </a:r>
            </a:p>
          </p:txBody>
        </p:sp>
        <p:cxnSp>
          <p:nvCxnSpPr>
            <p:cNvPr id="12" name="Straight Arrow Connector 11">
              <a:extLst>
                <a:ext uri="{FF2B5EF4-FFF2-40B4-BE49-F238E27FC236}">
                  <a16:creationId xmlns:a16="http://schemas.microsoft.com/office/drawing/2014/main" id="{4DFEF784-E060-7153-ECF1-F23C54CE85D0}"/>
                </a:ext>
              </a:extLst>
            </p:cNvPr>
            <p:cNvCxnSpPr>
              <a:cxnSpLocks/>
            </p:cNvCxnSpPr>
            <p:nvPr userDrawn="1"/>
          </p:nvCxnSpPr>
          <p:spPr>
            <a:xfrm>
              <a:off x="23624072" y="12496893"/>
              <a:ext cx="0" cy="391795"/>
            </a:xfrm>
            <a:prstGeom prst="straightConnector1">
              <a:avLst/>
            </a:prstGeom>
            <a:ln>
              <a:tailEnd type="arrow" w="lg" len="sm"/>
            </a:ln>
          </p:spPr>
          <p:style>
            <a:lnRef idx="1">
              <a:schemeClr val="accent1"/>
            </a:lnRef>
            <a:fillRef idx="0">
              <a:schemeClr val="accent1"/>
            </a:fillRef>
            <a:effectRef idx="0">
              <a:schemeClr val="accent1"/>
            </a:effectRef>
            <a:fontRef idx="minor">
              <a:schemeClr val="tx1"/>
            </a:fontRef>
          </p:style>
        </p:cxnSp>
      </p:grpSp>
      <p:sp>
        <p:nvSpPr>
          <p:cNvPr id="13" name="Slide Number Placeholder 5">
            <a:extLst>
              <a:ext uri="{FF2B5EF4-FFF2-40B4-BE49-F238E27FC236}">
                <a16:creationId xmlns:a16="http://schemas.microsoft.com/office/drawing/2014/main" id="{821BC48B-32B7-0A4B-D9C2-35C4F6C5A526}"/>
              </a:ext>
            </a:extLst>
          </p:cNvPr>
          <p:cNvSpPr txBox="1">
            <a:spLocks/>
          </p:cNvSpPr>
          <p:nvPr userDrawn="1"/>
        </p:nvSpPr>
        <p:spPr>
          <a:xfrm>
            <a:off x="11426304" y="2589611"/>
            <a:ext cx="712684" cy="1678781"/>
          </a:xfrm>
          <a:prstGeom prst="rect">
            <a:avLst/>
          </a:prstGeom>
        </p:spPr>
        <p:txBody>
          <a:bodyPr vert="horz" wrap="none" lIns="60936" tIns="30468" rIns="60936" bIns="30468"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95EBE77-0015-43AC-928E-6D65C631A30C}" type="slidenum">
              <a:rPr lang="en-US" sz="2699" b="0" smtClean="0">
                <a:solidFill>
                  <a:schemeClr val="tx1"/>
                </a:solidFill>
                <a:latin typeface="+mj-lt"/>
              </a:rPr>
              <a:t>‹#›</a:t>
            </a:fld>
            <a:endParaRPr lang="en-US" sz="1799" b="0" dirty="0">
              <a:solidFill>
                <a:schemeClr val="tx1"/>
              </a:solidFill>
              <a:latin typeface="+mj-lt"/>
            </a:endParaRPr>
          </a:p>
        </p:txBody>
      </p:sp>
      <p:sp>
        <p:nvSpPr>
          <p:cNvPr id="14" name="Rectangle 13">
            <a:hlinkClick r:id="" action="ppaction://hlinkshowjump?jump=previousslide"/>
            <a:extLst>
              <a:ext uri="{FF2B5EF4-FFF2-40B4-BE49-F238E27FC236}">
                <a16:creationId xmlns:a16="http://schemas.microsoft.com/office/drawing/2014/main" id="{89C28111-C3E0-FC06-3DBA-C63F16AD962D}"/>
              </a:ext>
            </a:extLst>
          </p:cNvPr>
          <p:cNvSpPr/>
          <p:nvPr userDrawn="1"/>
        </p:nvSpPr>
        <p:spPr>
          <a:xfrm>
            <a:off x="11387946" y="0"/>
            <a:ext cx="80087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hlinkClick r:id="" action="ppaction://hlinkshowjump?jump=nextslide"/>
            <a:extLst>
              <a:ext uri="{FF2B5EF4-FFF2-40B4-BE49-F238E27FC236}">
                <a16:creationId xmlns:a16="http://schemas.microsoft.com/office/drawing/2014/main" id="{0C04184B-8506-F90E-469B-ECEAD6742B7E}"/>
              </a:ext>
            </a:extLst>
          </p:cNvPr>
          <p:cNvSpPr/>
          <p:nvPr userDrawn="1"/>
        </p:nvSpPr>
        <p:spPr>
          <a:xfrm>
            <a:off x="11387946" y="5562600"/>
            <a:ext cx="80087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779DF588-8CC9-9BE0-C7AA-E8428AAE221E}"/>
              </a:ext>
            </a:extLst>
          </p:cNvPr>
          <p:cNvSpPr/>
          <p:nvPr userDrawn="1"/>
        </p:nvSpPr>
        <p:spPr>
          <a:xfrm>
            <a:off x="11430000" y="180753"/>
            <a:ext cx="616688" cy="6540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68018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8" r:id="rId3"/>
    <p:sldLayoutId id="2147483743"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orient="horz" pos="492" userDrawn="1">
          <p15:clr>
            <a:srgbClr val="F26B43"/>
          </p15:clr>
        </p15:guide>
        <p15:guide id="4" orient="horz" pos="3816" userDrawn="1">
          <p15:clr>
            <a:srgbClr val="F26B43"/>
          </p15:clr>
        </p15:guide>
        <p15:guide id="5" pos="492" userDrawn="1">
          <p15:clr>
            <a:srgbClr val="F26B43"/>
          </p15:clr>
        </p15:guide>
        <p15:guide id="6" pos="717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mailto:geo@pioneer-emobility.com" TargetMode="External"/><Relationship Id="rId4" Type="http://schemas.openxmlformats.org/officeDocument/2006/relationships/hyperlink" Target="mailto:scott@pioneer-emobility.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mailto:scott@pioneer-emobilit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1486F-BEBA-C318-CF1F-D75DD6601EEE}"/>
              </a:ext>
            </a:extLst>
          </p:cNvPr>
          <p:cNvPicPr>
            <a:picLocks noChangeAspect="1"/>
          </p:cNvPicPr>
          <p:nvPr/>
        </p:nvPicPr>
        <p:blipFill>
          <a:blip r:embed="rId3"/>
          <a:stretch>
            <a:fillRect/>
          </a:stretch>
        </p:blipFill>
        <p:spPr>
          <a:xfrm>
            <a:off x="0" y="-1"/>
            <a:ext cx="12192004" cy="6858000"/>
          </a:xfrm>
          <a:prstGeom prst="rect">
            <a:avLst/>
          </a:prstGeom>
        </p:spPr>
      </p:pic>
      <p:sp>
        <p:nvSpPr>
          <p:cNvPr id="6" name="TextBox 5">
            <a:extLst>
              <a:ext uri="{FF2B5EF4-FFF2-40B4-BE49-F238E27FC236}">
                <a16:creationId xmlns:a16="http://schemas.microsoft.com/office/drawing/2014/main" id="{53C03BF5-ACEB-F498-1184-F2D5A16E075A}"/>
              </a:ext>
            </a:extLst>
          </p:cNvPr>
          <p:cNvSpPr txBox="1"/>
          <p:nvPr/>
        </p:nvSpPr>
        <p:spPr>
          <a:xfrm>
            <a:off x="0" y="0"/>
            <a:ext cx="12188823" cy="1015663"/>
          </a:xfrm>
          <a:prstGeom prst="rect">
            <a:avLst/>
          </a:prstGeom>
          <a:solidFill>
            <a:srgbClr val="000000">
              <a:alpha val="19608"/>
            </a:srgbClr>
          </a:solidFill>
        </p:spPr>
        <p:txBody>
          <a:bodyPr wrap="square" rtlCol="0">
            <a:spAutoFit/>
          </a:bodyPr>
          <a:lstStyle/>
          <a:p>
            <a:pPr algn="ctr"/>
            <a:r>
              <a:rPr lang="en-US" sz="6000" dirty="0">
                <a:solidFill>
                  <a:schemeClr val="bg1"/>
                </a:solidFill>
              </a:rPr>
              <a:t>Off-Grid EV Charging</a:t>
            </a:r>
          </a:p>
        </p:txBody>
      </p:sp>
      <p:sp>
        <p:nvSpPr>
          <p:cNvPr id="7" name="TextBox 6">
            <a:extLst>
              <a:ext uri="{FF2B5EF4-FFF2-40B4-BE49-F238E27FC236}">
                <a16:creationId xmlns:a16="http://schemas.microsoft.com/office/drawing/2014/main" id="{02CA71DA-6118-0662-16A5-0BF7C798B1A8}"/>
              </a:ext>
            </a:extLst>
          </p:cNvPr>
          <p:cNvSpPr txBox="1"/>
          <p:nvPr/>
        </p:nvSpPr>
        <p:spPr>
          <a:xfrm>
            <a:off x="-3" y="5842337"/>
            <a:ext cx="12188823" cy="1015663"/>
          </a:xfrm>
          <a:prstGeom prst="rect">
            <a:avLst/>
          </a:prstGeom>
          <a:solidFill>
            <a:srgbClr val="000000">
              <a:alpha val="19608"/>
            </a:srgbClr>
          </a:solidFill>
        </p:spPr>
        <p:txBody>
          <a:bodyPr wrap="square" rtlCol="0">
            <a:spAutoFit/>
          </a:bodyPr>
          <a:lstStyle/>
          <a:p>
            <a:pPr algn="ctr"/>
            <a:r>
              <a:rPr lang="en-US" sz="6000" dirty="0">
                <a:solidFill>
                  <a:schemeClr val="bg1"/>
                </a:solidFill>
              </a:rPr>
              <a:t>Pioneer eMobility</a:t>
            </a:r>
          </a:p>
        </p:txBody>
      </p:sp>
      <p:sp>
        <p:nvSpPr>
          <p:cNvPr id="8" name="TextBox 7">
            <a:extLst>
              <a:ext uri="{FF2B5EF4-FFF2-40B4-BE49-F238E27FC236}">
                <a16:creationId xmlns:a16="http://schemas.microsoft.com/office/drawing/2014/main" id="{6F75C6D8-F707-B3AF-55CB-A75E28EC4483}"/>
              </a:ext>
            </a:extLst>
          </p:cNvPr>
          <p:cNvSpPr txBox="1"/>
          <p:nvPr/>
        </p:nvSpPr>
        <p:spPr>
          <a:xfrm>
            <a:off x="8905811" y="5535073"/>
            <a:ext cx="3283014" cy="1322926"/>
          </a:xfrm>
          <a:prstGeom prst="rect">
            <a:avLst/>
          </a:prstGeom>
          <a:solidFill>
            <a:srgbClr val="000000">
              <a:alpha val="14902"/>
            </a:srgbClr>
          </a:solidFill>
        </p:spPr>
        <p:txBody>
          <a:bodyPr wrap="none" rtlCol="0" anchor="ctr">
            <a:spAutoFit/>
          </a:bodyPr>
          <a:lstStyle/>
          <a:p>
            <a:pPr algn="r"/>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Scott Bradley</a:t>
            </a:r>
          </a:p>
          <a:p>
            <a:pPr algn="r"/>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Director of Sales</a:t>
            </a:r>
          </a:p>
          <a:p>
            <a:pPr algn="r"/>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and Strategic Partnerships</a:t>
            </a:r>
          </a:p>
          <a:p>
            <a:pPr algn="r"/>
            <a:r>
              <a:rPr lang="en-US" sz="1999" dirty="0">
                <a:solidFill>
                  <a:schemeClr val="bg1"/>
                </a:solidFill>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scott@pioneer-emobility.com</a:t>
            </a:r>
            <a:endParaRPr lang="en-US" sz="1999" dirty="0">
              <a:solidFill>
                <a:schemeClr val="bg1"/>
              </a:solidFill>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1A1EF218-AE9A-AF6D-87D2-2C8998C7E9DF}"/>
              </a:ext>
            </a:extLst>
          </p:cNvPr>
          <p:cNvSpPr txBox="1"/>
          <p:nvPr/>
        </p:nvSpPr>
        <p:spPr>
          <a:xfrm>
            <a:off x="0" y="5842337"/>
            <a:ext cx="3152017" cy="1015278"/>
          </a:xfrm>
          <a:prstGeom prst="rect">
            <a:avLst/>
          </a:prstGeom>
          <a:solidFill>
            <a:srgbClr val="000000">
              <a:alpha val="14902"/>
            </a:srgbClr>
          </a:solidFill>
        </p:spPr>
        <p:txBody>
          <a:bodyPr wrap="none" rtlCol="0" anchor="ctr">
            <a:spAutoFit/>
          </a:bodyPr>
          <a:lstStyle/>
          <a:p>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Geo Murickan</a:t>
            </a:r>
          </a:p>
          <a:p>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President and CEO</a:t>
            </a:r>
          </a:p>
          <a:p>
            <a:r>
              <a:rPr lang="en-US" sz="1999" dirty="0">
                <a:solidFill>
                  <a:schemeClr val="bg1"/>
                </a:solidFill>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geo@pioneer-emobility.com</a:t>
            </a:r>
            <a:endParaRPr lang="en-US" sz="1999"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37691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42674CB-6037-4212-8BEA-6C0169BCD4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3761" y="475247"/>
            <a:ext cx="10960925" cy="5938485"/>
          </a:xfrm>
          <a:prstGeom prst="rect">
            <a:avLst/>
          </a:prstGeom>
          <a:ln>
            <a:noFill/>
          </a:ln>
        </p:spPr>
      </p:pic>
      <p:sp>
        <p:nvSpPr>
          <p:cNvPr id="4" name="Rectangle 3">
            <a:extLst>
              <a:ext uri="{FF2B5EF4-FFF2-40B4-BE49-F238E27FC236}">
                <a16:creationId xmlns:a16="http://schemas.microsoft.com/office/drawing/2014/main" id="{C2F8427B-9AFA-9AAE-294A-94AE8BA09C0C}"/>
              </a:ext>
            </a:extLst>
          </p:cNvPr>
          <p:cNvSpPr/>
          <p:nvPr/>
        </p:nvSpPr>
        <p:spPr>
          <a:xfrm>
            <a:off x="187576" y="5592749"/>
            <a:ext cx="3541276" cy="99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F854E1-018A-A7A7-46DE-D2468136165F}"/>
              </a:ext>
            </a:extLst>
          </p:cNvPr>
          <p:cNvSpPr/>
          <p:nvPr/>
        </p:nvSpPr>
        <p:spPr>
          <a:xfrm>
            <a:off x="2140894" y="6211796"/>
            <a:ext cx="8380243" cy="523220"/>
          </a:xfrm>
          <a:prstGeom prst="rect">
            <a:avLst/>
          </a:prstGeom>
        </p:spPr>
        <p:txBody>
          <a:bodyPr wrap="none">
            <a:spAutoFit/>
          </a:bodyPr>
          <a:lstStyle/>
          <a:p>
            <a:r>
              <a:rPr lang="en-US" sz="2800" dirty="0">
                <a:solidFill>
                  <a:srgbClr val="222222"/>
                </a:solidFill>
                <a:effectLst>
                  <a:outerShdw blurRad="38100" dist="38100" dir="2700000" algn="tl">
                    <a:srgbClr val="000000">
                      <a:alpha val="43137"/>
                    </a:srgbClr>
                  </a:outerShdw>
                </a:effectLst>
                <a:latin typeface="+mj-lt"/>
              </a:rPr>
              <a:t>Charger Installations Heavily Align w/ Grid Infrastructure</a:t>
            </a:r>
            <a:endParaRPr lang="en-US" sz="28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50415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03333B-A3D0-7366-1049-B74627F5382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8099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51C195B-5400-EE84-BB43-66CF2BAEB3F3}"/>
              </a:ext>
            </a:extLst>
          </p:cNvPr>
          <p:cNvGrpSpPr/>
          <p:nvPr/>
        </p:nvGrpSpPr>
        <p:grpSpPr>
          <a:xfrm>
            <a:off x="-3175" y="0"/>
            <a:ext cx="12192000" cy="6858000"/>
            <a:chOff x="0" y="0"/>
            <a:chExt cx="12192000" cy="6858000"/>
          </a:xfrm>
        </p:grpSpPr>
        <p:pic>
          <p:nvPicPr>
            <p:cNvPr id="24" name="Picture 23">
              <a:extLst>
                <a:ext uri="{FF2B5EF4-FFF2-40B4-BE49-F238E27FC236}">
                  <a16:creationId xmlns:a16="http://schemas.microsoft.com/office/drawing/2014/main" id="{42E1880D-31AE-0AEA-CE65-08211A056BB9}"/>
                </a:ext>
              </a:extLst>
            </p:cNvPr>
            <p:cNvPicPr>
              <a:picLocks noChangeAspect="1"/>
            </p:cNvPicPr>
            <p:nvPr/>
          </p:nvPicPr>
          <p:blipFill>
            <a:blip r:embed="rId2"/>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0730C7CD-4D5C-BB7C-D95F-E8C0B4BAF7EE}"/>
                </a:ext>
              </a:extLst>
            </p:cNvPr>
            <p:cNvPicPr>
              <a:picLocks noChangeAspect="1"/>
            </p:cNvPicPr>
            <p:nvPr/>
          </p:nvPicPr>
          <p:blipFill>
            <a:blip r:embed="rId3"/>
            <a:stretch>
              <a:fillRect/>
            </a:stretch>
          </p:blipFill>
          <p:spPr>
            <a:xfrm rot="21228284">
              <a:off x="6486784" y="2002146"/>
              <a:ext cx="876300" cy="548082"/>
            </a:xfrm>
            <a:prstGeom prst="rect">
              <a:avLst/>
            </a:prstGeom>
          </p:spPr>
        </p:pic>
      </p:grpSp>
      <p:grpSp>
        <p:nvGrpSpPr>
          <p:cNvPr id="4" name="Group 3">
            <a:extLst>
              <a:ext uri="{FF2B5EF4-FFF2-40B4-BE49-F238E27FC236}">
                <a16:creationId xmlns:a16="http://schemas.microsoft.com/office/drawing/2014/main" id="{6A768017-086A-25A4-3558-913A50622F75}"/>
              </a:ext>
            </a:extLst>
          </p:cNvPr>
          <p:cNvGrpSpPr/>
          <p:nvPr/>
        </p:nvGrpSpPr>
        <p:grpSpPr>
          <a:xfrm>
            <a:off x="212440" y="317247"/>
            <a:ext cx="5190833" cy="2210398"/>
            <a:chOff x="212440" y="317247"/>
            <a:chExt cx="5190833" cy="2210398"/>
          </a:xfrm>
        </p:grpSpPr>
        <p:sp>
          <p:nvSpPr>
            <p:cNvPr id="5" name="TextBox 4">
              <a:extLst>
                <a:ext uri="{FF2B5EF4-FFF2-40B4-BE49-F238E27FC236}">
                  <a16:creationId xmlns:a16="http://schemas.microsoft.com/office/drawing/2014/main" id="{0047DF29-813F-B4A5-C1A3-782BDD22EF9A}"/>
                </a:ext>
              </a:extLst>
            </p:cNvPr>
            <p:cNvSpPr txBox="1"/>
            <p:nvPr/>
          </p:nvSpPr>
          <p:spPr>
            <a:xfrm>
              <a:off x="212440" y="317247"/>
              <a:ext cx="3368420" cy="400110"/>
            </a:xfrm>
            <a:prstGeom prst="rect">
              <a:avLst/>
            </a:prstGeom>
            <a:solidFill>
              <a:srgbClr val="7F7F7F">
                <a:alpha val="50196"/>
              </a:srgbClr>
            </a:solidFill>
          </p:spPr>
          <p:txBody>
            <a:bodyPr wrap="square" rtlCol="0">
              <a:spAutoFit/>
            </a:bodyPr>
            <a:lstStyle/>
            <a:p>
              <a:r>
                <a:rPr lang="en-US" sz="2000" dirty="0">
                  <a:solidFill>
                    <a:schemeClr val="bg1"/>
                  </a:solidFill>
                </a:rPr>
                <a:t>5) E-Boost RealM Monitoring</a:t>
              </a:r>
            </a:p>
          </p:txBody>
        </p:sp>
        <p:cxnSp>
          <p:nvCxnSpPr>
            <p:cNvPr id="6" name="Straight Arrow Connector 5">
              <a:extLst>
                <a:ext uri="{FF2B5EF4-FFF2-40B4-BE49-F238E27FC236}">
                  <a16:creationId xmlns:a16="http://schemas.microsoft.com/office/drawing/2014/main" id="{7E2E8E1F-7016-7F67-C590-1F6A15ACA66F}"/>
                </a:ext>
              </a:extLst>
            </p:cNvPr>
            <p:cNvCxnSpPr>
              <a:cxnSpLocks/>
              <a:stCxn id="5" idx="3"/>
            </p:cNvCxnSpPr>
            <p:nvPr/>
          </p:nvCxnSpPr>
          <p:spPr>
            <a:xfrm>
              <a:off x="3580860" y="517302"/>
              <a:ext cx="1822413" cy="2010343"/>
            </a:xfrm>
            <a:prstGeom prst="straightConnector1">
              <a:avLst/>
            </a:prstGeom>
            <a:solidFill>
              <a:srgbClr val="7F7F7F">
                <a:alpha val="25098"/>
              </a:srgbClr>
            </a:solidFill>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13DC5DC-8F7D-BF8C-4E42-BBB4D1034120}"/>
              </a:ext>
            </a:extLst>
          </p:cNvPr>
          <p:cNvGrpSpPr/>
          <p:nvPr/>
        </p:nvGrpSpPr>
        <p:grpSpPr>
          <a:xfrm>
            <a:off x="3265714" y="2107436"/>
            <a:ext cx="8714664" cy="4422168"/>
            <a:chOff x="4489206" y="2916440"/>
            <a:chExt cx="7491172" cy="3613164"/>
          </a:xfrm>
        </p:grpSpPr>
        <p:sp>
          <p:nvSpPr>
            <p:cNvPr id="8" name="TextBox 7">
              <a:extLst>
                <a:ext uri="{FF2B5EF4-FFF2-40B4-BE49-F238E27FC236}">
                  <a16:creationId xmlns:a16="http://schemas.microsoft.com/office/drawing/2014/main" id="{D8C92509-5FAB-DBE8-C9BF-1DBB5771221C}"/>
                </a:ext>
              </a:extLst>
            </p:cNvPr>
            <p:cNvSpPr txBox="1"/>
            <p:nvPr/>
          </p:nvSpPr>
          <p:spPr>
            <a:xfrm>
              <a:off x="8576241" y="3498603"/>
              <a:ext cx="2448491" cy="400110"/>
            </a:xfrm>
            <a:prstGeom prst="rect">
              <a:avLst/>
            </a:prstGeom>
            <a:solidFill>
              <a:srgbClr val="7F7F7F">
                <a:alpha val="50196"/>
              </a:srgbClr>
            </a:solidFill>
          </p:spPr>
          <p:txBody>
            <a:bodyPr wrap="none" rtlCol="0">
              <a:spAutoFit/>
            </a:bodyPr>
            <a:lstStyle/>
            <a:p>
              <a:r>
                <a:rPr lang="en-US" sz="2000" dirty="0">
                  <a:solidFill>
                    <a:schemeClr val="bg1"/>
                  </a:solidFill>
                </a:rPr>
                <a:t>4) Two Propane Tanks</a:t>
              </a:r>
            </a:p>
          </p:txBody>
        </p:sp>
        <p:cxnSp>
          <p:nvCxnSpPr>
            <p:cNvPr id="9" name="Straight Arrow Connector 8">
              <a:extLst>
                <a:ext uri="{FF2B5EF4-FFF2-40B4-BE49-F238E27FC236}">
                  <a16:creationId xmlns:a16="http://schemas.microsoft.com/office/drawing/2014/main" id="{75D92E9B-FEB6-B099-E0AA-0F9ACDFFACC8}"/>
                </a:ext>
              </a:extLst>
            </p:cNvPr>
            <p:cNvCxnSpPr>
              <a:cxnSpLocks/>
            </p:cNvCxnSpPr>
            <p:nvPr/>
          </p:nvCxnSpPr>
          <p:spPr>
            <a:xfrm flipH="1" flipV="1">
              <a:off x="9800486" y="3028958"/>
              <a:ext cx="1224247" cy="64443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3F0F1F-B914-31B9-3E8E-DC465769D691}"/>
                </a:ext>
              </a:extLst>
            </p:cNvPr>
            <p:cNvCxnSpPr>
              <a:cxnSpLocks/>
              <a:stCxn id="11" idx="1"/>
            </p:cNvCxnSpPr>
            <p:nvPr/>
          </p:nvCxnSpPr>
          <p:spPr>
            <a:xfrm flipH="1" flipV="1">
              <a:off x="8158250" y="2916440"/>
              <a:ext cx="417991" cy="1659182"/>
            </a:xfrm>
            <a:prstGeom prst="straightConnector1">
              <a:avLst/>
            </a:prstGeom>
            <a:solidFill>
              <a:srgbClr val="7F7F7F">
                <a:alpha val="25098"/>
              </a:srgbClr>
            </a:solidFill>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A0F8A8-F0CA-E1FC-1A83-00444C25573F}"/>
                </a:ext>
              </a:extLst>
            </p:cNvPr>
            <p:cNvSpPr txBox="1"/>
            <p:nvPr/>
          </p:nvSpPr>
          <p:spPr>
            <a:xfrm>
              <a:off x="8576241" y="4375567"/>
              <a:ext cx="3169650" cy="400110"/>
            </a:xfrm>
            <a:prstGeom prst="rect">
              <a:avLst/>
            </a:prstGeom>
            <a:solidFill>
              <a:srgbClr val="7F7F7F">
                <a:alpha val="50196"/>
              </a:srgbClr>
            </a:solidFill>
          </p:spPr>
          <p:txBody>
            <a:bodyPr wrap="none" rtlCol="0">
              <a:spAutoFit/>
            </a:bodyPr>
            <a:lstStyle/>
            <a:p>
              <a:r>
                <a:rPr lang="en-US" sz="2000" dirty="0">
                  <a:solidFill>
                    <a:schemeClr val="bg1"/>
                  </a:solidFill>
                </a:rPr>
                <a:t>3) 75 kW Propane Generator</a:t>
              </a:r>
            </a:p>
          </p:txBody>
        </p:sp>
        <p:sp>
          <p:nvSpPr>
            <p:cNvPr id="12" name="TextBox 11">
              <a:extLst>
                <a:ext uri="{FF2B5EF4-FFF2-40B4-BE49-F238E27FC236}">
                  <a16:creationId xmlns:a16="http://schemas.microsoft.com/office/drawing/2014/main" id="{52BDE3E0-ED51-DDF6-FAEF-82F7B2CFE4C8}"/>
                </a:ext>
              </a:extLst>
            </p:cNvPr>
            <p:cNvSpPr txBox="1"/>
            <p:nvPr/>
          </p:nvSpPr>
          <p:spPr>
            <a:xfrm>
              <a:off x="8576241" y="6129494"/>
              <a:ext cx="2590902" cy="400110"/>
            </a:xfrm>
            <a:prstGeom prst="rect">
              <a:avLst/>
            </a:prstGeom>
            <a:solidFill>
              <a:srgbClr val="7F7F7F">
                <a:alpha val="50196"/>
              </a:srgbClr>
            </a:solidFill>
          </p:spPr>
          <p:txBody>
            <a:bodyPr wrap="none" rtlCol="0">
              <a:spAutoFit/>
            </a:bodyPr>
            <a:lstStyle/>
            <a:p>
              <a:r>
                <a:rPr lang="en-US" sz="2000" dirty="0">
                  <a:solidFill>
                    <a:schemeClr val="bg1"/>
                  </a:solidFill>
                </a:rPr>
                <a:t>1) 60 kW DCFC Charger</a:t>
              </a:r>
            </a:p>
          </p:txBody>
        </p:sp>
        <p:cxnSp>
          <p:nvCxnSpPr>
            <p:cNvPr id="13" name="Straight Arrow Connector 12">
              <a:extLst>
                <a:ext uri="{FF2B5EF4-FFF2-40B4-BE49-F238E27FC236}">
                  <a16:creationId xmlns:a16="http://schemas.microsoft.com/office/drawing/2014/main" id="{1AF9D7DD-49EC-2EAF-EEA1-7789CE9CD74D}"/>
                </a:ext>
              </a:extLst>
            </p:cNvPr>
            <p:cNvCxnSpPr>
              <a:cxnSpLocks/>
              <a:stCxn id="15" idx="1"/>
            </p:cNvCxnSpPr>
            <p:nvPr/>
          </p:nvCxnSpPr>
          <p:spPr>
            <a:xfrm flipH="1" flipV="1">
              <a:off x="7279574" y="4150249"/>
              <a:ext cx="1296667" cy="130233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10FF022-1371-1D75-18D3-77CFC08A6FA6}"/>
                </a:ext>
              </a:extLst>
            </p:cNvPr>
            <p:cNvCxnSpPr>
              <a:cxnSpLocks/>
              <a:stCxn id="12" idx="1"/>
            </p:cNvCxnSpPr>
            <p:nvPr/>
          </p:nvCxnSpPr>
          <p:spPr>
            <a:xfrm flipH="1" flipV="1">
              <a:off x="4489206" y="4714188"/>
              <a:ext cx="4087035" cy="161536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405B2A-639D-0D95-F506-354216EEC45E}"/>
                </a:ext>
              </a:extLst>
            </p:cNvPr>
            <p:cNvSpPr txBox="1"/>
            <p:nvPr/>
          </p:nvSpPr>
          <p:spPr>
            <a:xfrm>
              <a:off x="8576241" y="5252531"/>
              <a:ext cx="3404137" cy="400110"/>
            </a:xfrm>
            <a:prstGeom prst="rect">
              <a:avLst/>
            </a:prstGeom>
            <a:solidFill>
              <a:srgbClr val="7F7F7F">
                <a:alpha val="50196"/>
              </a:srgbClr>
            </a:solidFill>
          </p:spPr>
          <p:txBody>
            <a:bodyPr wrap="none" rtlCol="0">
              <a:spAutoFit/>
            </a:bodyPr>
            <a:lstStyle/>
            <a:p>
              <a:r>
                <a:rPr lang="en-US" sz="2000" dirty="0">
                  <a:solidFill>
                    <a:schemeClr val="bg1"/>
                  </a:solidFill>
                </a:rPr>
                <a:t>2) Six 11.5 kW Level 2 Chargers</a:t>
              </a:r>
            </a:p>
          </p:txBody>
        </p:sp>
      </p:grpSp>
      <p:grpSp>
        <p:nvGrpSpPr>
          <p:cNvPr id="16" name="Group 15">
            <a:extLst>
              <a:ext uri="{FF2B5EF4-FFF2-40B4-BE49-F238E27FC236}">
                <a16:creationId xmlns:a16="http://schemas.microsoft.com/office/drawing/2014/main" id="{056FF541-9EEA-521B-397F-D25B2CB2676E}"/>
              </a:ext>
            </a:extLst>
          </p:cNvPr>
          <p:cNvGrpSpPr/>
          <p:nvPr/>
        </p:nvGrpSpPr>
        <p:grpSpPr>
          <a:xfrm>
            <a:off x="212440" y="867466"/>
            <a:ext cx="4009491" cy="2235093"/>
            <a:chOff x="212440" y="867466"/>
            <a:chExt cx="4009491" cy="2235093"/>
          </a:xfrm>
        </p:grpSpPr>
        <p:cxnSp>
          <p:nvCxnSpPr>
            <p:cNvPr id="17" name="Straight Arrow Connector 16">
              <a:extLst>
                <a:ext uri="{FF2B5EF4-FFF2-40B4-BE49-F238E27FC236}">
                  <a16:creationId xmlns:a16="http://schemas.microsoft.com/office/drawing/2014/main" id="{E1411D21-42C9-D55B-7455-361886498826}"/>
                </a:ext>
              </a:extLst>
            </p:cNvPr>
            <p:cNvCxnSpPr>
              <a:cxnSpLocks/>
              <a:stCxn id="19" idx="3"/>
            </p:cNvCxnSpPr>
            <p:nvPr/>
          </p:nvCxnSpPr>
          <p:spPr>
            <a:xfrm flipV="1">
              <a:off x="3866774" y="1449851"/>
              <a:ext cx="272671" cy="65758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D5586E5-1B7D-9157-9406-975C30A4C7B3}"/>
                </a:ext>
              </a:extLst>
            </p:cNvPr>
            <p:cNvSpPr txBox="1"/>
            <p:nvPr/>
          </p:nvSpPr>
          <p:spPr>
            <a:xfrm>
              <a:off x="212440" y="1112314"/>
              <a:ext cx="2429319" cy="400110"/>
            </a:xfrm>
            <a:prstGeom prst="rect">
              <a:avLst/>
            </a:prstGeom>
            <a:solidFill>
              <a:srgbClr val="7F7F7F">
                <a:alpha val="50196"/>
              </a:srgbClr>
            </a:solidFill>
          </p:spPr>
          <p:txBody>
            <a:bodyPr wrap="none" rtlCol="0">
              <a:spAutoFit/>
            </a:bodyPr>
            <a:lstStyle/>
            <a:p>
              <a:r>
                <a:rPr lang="en-US" sz="2000" dirty="0">
                  <a:solidFill>
                    <a:schemeClr val="bg1"/>
                  </a:solidFill>
                </a:rPr>
                <a:t>6) LTE Mesh Backhaul</a:t>
              </a:r>
            </a:p>
          </p:txBody>
        </p:sp>
        <p:sp>
          <p:nvSpPr>
            <p:cNvPr id="19" name="TextBox 18">
              <a:extLst>
                <a:ext uri="{FF2B5EF4-FFF2-40B4-BE49-F238E27FC236}">
                  <a16:creationId xmlns:a16="http://schemas.microsoft.com/office/drawing/2014/main" id="{AEE67FB9-C59D-2ED6-20DC-1F165CA11138}"/>
                </a:ext>
              </a:extLst>
            </p:cNvPr>
            <p:cNvSpPr txBox="1"/>
            <p:nvPr/>
          </p:nvSpPr>
          <p:spPr>
            <a:xfrm>
              <a:off x="212440" y="1907381"/>
              <a:ext cx="3654334" cy="400110"/>
            </a:xfrm>
            <a:prstGeom prst="rect">
              <a:avLst/>
            </a:prstGeom>
            <a:solidFill>
              <a:srgbClr val="7F7F7F">
                <a:alpha val="50196"/>
              </a:srgbClr>
            </a:solidFill>
          </p:spPr>
          <p:txBody>
            <a:bodyPr wrap="none" rtlCol="0">
              <a:spAutoFit/>
            </a:bodyPr>
            <a:lstStyle/>
            <a:p>
              <a:r>
                <a:rPr lang="en-US" sz="2000" dirty="0">
                  <a:solidFill>
                    <a:schemeClr val="bg1"/>
                  </a:solidFill>
                </a:rPr>
                <a:t>7) Solar Panels for Parasitic Loads</a:t>
              </a:r>
            </a:p>
          </p:txBody>
        </p:sp>
        <p:sp>
          <p:nvSpPr>
            <p:cNvPr id="20" name="TextBox 19">
              <a:extLst>
                <a:ext uri="{FF2B5EF4-FFF2-40B4-BE49-F238E27FC236}">
                  <a16:creationId xmlns:a16="http://schemas.microsoft.com/office/drawing/2014/main" id="{001BD2B8-BDA6-A61B-C92F-B64787D839AA}"/>
                </a:ext>
              </a:extLst>
            </p:cNvPr>
            <p:cNvSpPr txBox="1"/>
            <p:nvPr/>
          </p:nvSpPr>
          <p:spPr>
            <a:xfrm>
              <a:off x="212440" y="2702449"/>
              <a:ext cx="3580211" cy="400110"/>
            </a:xfrm>
            <a:prstGeom prst="rect">
              <a:avLst/>
            </a:prstGeom>
            <a:solidFill>
              <a:srgbClr val="7F7F7F">
                <a:alpha val="50196"/>
              </a:srgbClr>
            </a:solidFill>
          </p:spPr>
          <p:txBody>
            <a:bodyPr wrap="none" rtlCol="0">
              <a:spAutoFit/>
            </a:bodyPr>
            <a:lstStyle/>
            <a:p>
              <a:r>
                <a:rPr lang="en-US" sz="2000" dirty="0">
                  <a:solidFill>
                    <a:schemeClr val="bg1"/>
                  </a:solidFill>
                </a:rPr>
                <a:t>8) Lighting and Security Cameras</a:t>
              </a:r>
            </a:p>
          </p:txBody>
        </p:sp>
        <p:cxnSp>
          <p:nvCxnSpPr>
            <p:cNvPr id="21" name="Straight Arrow Connector 20">
              <a:extLst>
                <a:ext uri="{FF2B5EF4-FFF2-40B4-BE49-F238E27FC236}">
                  <a16:creationId xmlns:a16="http://schemas.microsoft.com/office/drawing/2014/main" id="{C10D9EA7-8E90-0A90-B0B0-122ECBF75C46}"/>
                </a:ext>
              </a:extLst>
            </p:cNvPr>
            <p:cNvCxnSpPr>
              <a:cxnSpLocks/>
            </p:cNvCxnSpPr>
            <p:nvPr/>
          </p:nvCxnSpPr>
          <p:spPr>
            <a:xfrm flipH="1" flipV="1">
              <a:off x="2442754" y="867466"/>
              <a:ext cx="199005" cy="45841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3562C45-E28D-53CE-E1D0-86FCF19D4250}"/>
                </a:ext>
              </a:extLst>
            </p:cNvPr>
            <p:cNvCxnSpPr>
              <a:cxnSpLocks/>
            </p:cNvCxnSpPr>
            <p:nvPr/>
          </p:nvCxnSpPr>
          <p:spPr>
            <a:xfrm flipV="1">
              <a:off x="3792651" y="2076150"/>
              <a:ext cx="429280" cy="86804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935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3311DA54-286A-A779-8E1B-0FBD606FA74D}"/>
              </a:ext>
            </a:extLst>
          </p:cNvPr>
          <p:cNvCxnSpPr>
            <a:cxnSpLocks/>
          </p:cNvCxnSpPr>
          <p:nvPr/>
        </p:nvCxnSpPr>
        <p:spPr>
          <a:xfrm flipH="1">
            <a:off x="790669" y="2733135"/>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584C998-626D-B559-8B45-967E1748519F}"/>
              </a:ext>
            </a:extLst>
          </p:cNvPr>
          <p:cNvCxnSpPr>
            <a:cxnSpLocks/>
          </p:cNvCxnSpPr>
          <p:nvPr/>
        </p:nvCxnSpPr>
        <p:spPr>
          <a:xfrm flipH="1">
            <a:off x="790669" y="2479567"/>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F40C5AC-2B4A-4BB2-20B6-D12AB6D376E4}"/>
              </a:ext>
            </a:extLst>
          </p:cNvPr>
          <p:cNvCxnSpPr>
            <a:cxnSpLocks/>
          </p:cNvCxnSpPr>
          <p:nvPr/>
        </p:nvCxnSpPr>
        <p:spPr>
          <a:xfrm flipH="1">
            <a:off x="790669" y="3240271"/>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984FE8-6B94-87A6-4BF1-7B69CA11811F}"/>
              </a:ext>
            </a:extLst>
          </p:cNvPr>
          <p:cNvCxnSpPr>
            <a:cxnSpLocks/>
          </p:cNvCxnSpPr>
          <p:nvPr/>
        </p:nvCxnSpPr>
        <p:spPr>
          <a:xfrm flipH="1">
            <a:off x="790669" y="3747407"/>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E97C5A-C010-E546-2F91-91A8BB3F1BC6}"/>
              </a:ext>
            </a:extLst>
          </p:cNvPr>
          <p:cNvCxnSpPr>
            <a:cxnSpLocks/>
          </p:cNvCxnSpPr>
          <p:nvPr/>
        </p:nvCxnSpPr>
        <p:spPr>
          <a:xfrm flipH="1">
            <a:off x="790669" y="5268816"/>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2229F8C-7FD9-490B-88F7-77705FC46C29}"/>
              </a:ext>
            </a:extLst>
          </p:cNvPr>
          <p:cNvCxnSpPr>
            <a:cxnSpLocks/>
          </p:cNvCxnSpPr>
          <p:nvPr/>
        </p:nvCxnSpPr>
        <p:spPr>
          <a:xfrm flipH="1">
            <a:off x="790669" y="4254543"/>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C719F9-B615-93DD-2E61-231F1527E910}"/>
              </a:ext>
            </a:extLst>
          </p:cNvPr>
          <p:cNvCxnSpPr>
            <a:cxnSpLocks/>
          </p:cNvCxnSpPr>
          <p:nvPr/>
        </p:nvCxnSpPr>
        <p:spPr>
          <a:xfrm flipH="1">
            <a:off x="790669" y="4508111"/>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4C65D3-1E2D-B5F7-32AD-17FB0346F877}"/>
              </a:ext>
            </a:extLst>
          </p:cNvPr>
          <p:cNvCxnSpPr>
            <a:cxnSpLocks/>
          </p:cNvCxnSpPr>
          <p:nvPr/>
        </p:nvCxnSpPr>
        <p:spPr>
          <a:xfrm flipH="1">
            <a:off x="790669" y="4761679"/>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FB25AC-A3CE-9794-50B3-8B64AFDC5A18}"/>
              </a:ext>
            </a:extLst>
          </p:cNvPr>
          <p:cNvCxnSpPr>
            <a:cxnSpLocks/>
          </p:cNvCxnSpPr>
          <p:nvPr/>
        </p:nvCxnSpPr>
        <p:spPr>
          <a:xfrm flipH="1">
            <a:off x="790669" y="5015247"/>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0D8E10-75ED-CC0E-70E1-9AA2DCCE6E15}"/>
              </a:ext>
            </a:extLst>
          </p:cNvPr>
          <p:cNvCxnSpPr>
            <a:cxnSpLocks/>
          </p:cNvCxnSpPr>
          <p:nvPr/>
        </p:nvCxnSpPr>
        <p:spPr>
          <a:xfrm flipH="1">
            <a:off x="790669" y="4000975"/>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438D1F9-BD5D-FB77-3FC0-BB55BCB0C7E6}"/>
              </a:ext>
            </a:extLst>
          </p:cNvPr>
          <p:cNvSpPr txBox="1"/>
          <p:nvPr/>
        </p:nvSpPr>
        <p:spPr>
          <a:xfrm>
            <a:off x="300319" y="1536174"/>
            <a:ext cx="497251" cy="3965188"/>
          </a:xfrm>
          <a:prstGeom prst="rect">
            <a:avLst/>
          </a:prstGeom>
          <a:noFill/>
        </p:spPr>
        <p:txBody>
          <a:bodyPr wrap="none" rtlCol="0">
            <a:spAutoFit/>
          </a:bodyPr>
          <a:lstStyle/>
          <a:p>
            <a:pPr algn="r">
              <a:spcAft>
                <a:spcPts val="100"/>
              </a:spcAft>
            </a:pPr>
            <a:r>
              <a:rPr lang="en-US" sz="1600" dirty="0"/>
              <a:t>140</a:t>
            </a:r>
          </a:p>
          <a:p>
            <a:pPr algn="r">
              <a:spcAft>
                <a:spcPts val="100"/>
              </a:spcAft>
            </a:pPr>
            <a:r>
              <a:rPr lang="en-US" sz="1600" dirty="0"/>
              <a:t>130</a:t>
            </a:r>
          </a:p>
          <a:p>
            <a:pPr algn="r">
              <a:spcAft>
                <a:spcPts val="100"/>
              </a:spcAft>
            </a:pPr>
            <a:r>
              <a:rPr lang="en-US" sz="1600" dirty="0"/>
              <a:t>120</a:t>
            </a:r>
          </a:p>
          <a:p>
            <a:pPr algn="r">
              <a:spcAft>
                <a:spcPts val="100"/>
              </a:spcAft>
            </a:pPr>
            <a:r>
              <a:rPr lang="en-US" sz="1600" dirty="0"/>
              <a:t>110</a:t>
            </a:r>
          </a:p>
          <a:p>
            <a:pPr algn="r">
              <a:spcAft>
                <a:spcPts val="100"/>
              </a:spcAft>
            </a:pPr>
            <a:r>
              <a:rPr lang="en-US" sz="1600" dirty="0"/>
              <a:t>100</a:t>
            </a:r>
          </a:p>
          <a:p>
            <a:pPr algn="r">
              <a:spcAft>
                <a:spcPts val="100"/>
              </a:spcAft>
            </a:pPr>
            <a:r>
              <a:rPr lang="en-US" sz="1600" dirty="0"/>
              <a:t>90</a:t>
            </a:r>
          </a:p>
          <a:p>
            <a:pPr algn="r">
              <a:spcAft>
                <a:spcPts val="100"/>
              </a:spcAft>
            </a:pPr>
            <a:r>
              <a:rPr lang="en-US" sz="1600" dirty="0"/>
              <a:t>80</a:t>
            </a:r>
          </a:p>
          <a:p>
            <a:pPr algn="r">
              <a:spcAft>
                <a:spcPts val="100"/>
              </a:spcAft>
            </a:pPr>
            <a:r>
              <a:rPr lang="en-US" sz="1600" dirty="0"/>
              <a:t>70</a:t>
            </a:r>
          </a:p>
          <a:p>
            <a:pPr algn="r">
              <a:spcAft>
                <a:spcPts val="100"/>
              </a:spcAft>
            </a:pPr>
            <a:r>
              <a:rPr lang="en-US" sz="1600" dirty="0"/>
              <a:t>60</a:t>
            </a:r>
          </a:p>
          <a:p>
            <a:pPr algn="r">
              <a:spcAft>
                <a:spcPts val="100"/>
              </a:spcAft>
            </a:pPr>
            <a:r>
              <a:rPr lang="en-US" sz="1600" dirty="0"/>
              <a:t>50</a:t>
            </a:r>
          </a:p>
          <a:p>
            <a:pPr algn="r">
              <a:spcAft>
                <a:spcPts val="100"/>
              </a:spcAft>
            </a:pPr>
            <a:r>
              <a:rPr lang="en-US" sz="1600" dirty="0"/>
              <a:t>40</a:t>
            </a:r>
          </a:p>
          <a:p>
            <a:pPr algn="r">
              <a:spcAft>
                <a:spcPts val="100"/>
              </a:spcAft>
            </a:pPr>
            <a:r>
              <a:rPr lang="en-US" sz="1600" dirty="0"/>
              <a:t>30</a:t>
            </a:r>
          </a:p>
          <a:p>
            <a:pPr algn="r">
              <a:spcAft>
                <a:spcPts val="100"/>
              </a:spcAft>
            </a:pPr>
            <a:r>
              <a:rPr lang="en-US" sz="1600" dirty="0"/>
              <a:t>20</a:t>
            </a:r>
          </a:p>
          <a:p>
            <a:pPr algn="r">
              <a:spcAft>
                <a:spcPts val="100"/>
              </a:spcAft>
            </a:pPr>
            <a:r>
              <a:rPr lang="en-US" sz="1600" dirty="0"/>
              <a:t>10</a:t>
            </a:r>
          </a:p>
          <a:p>
            <a:pPr algn="r">
              <a:spcAft>
                <a:spcPts val="100"/>
              </a:spcAft>
            </a:pPr>
            <a:r>
              <a:rPr lang="en-US" sz="1600" dirty="0"/>
              <a:t>0</a:t>
            </a:r>
          </a:p>
        </p:txBody>
      </p:sp>
      <p:sp>
        <p:nvSpPr>
          <p:cNvPr id="11" name="TextBox 10">
            <a:extLst>
              <a:ext uri="{FF2B5EF4-FFF2-40B4-BE49-F238E27FC236}">
                <a16:creationId xmlns:a16="http://schemas.microsoft.com/office/drawing/2014/main" id="{DCAEDDE6-9BD9-DAEB-9BCB-796D4E394466}"/>
              </a:ext>
            </a:extLst>
          </p:cNvPr>
          <p:cNvSpPr txBox="1"/>
          <p:nvPr/>
        </p:nvSpPr>
        <p:spPr>
          <a:xfrm>
            <a:off x="2343459" y="2180946"/>
            <a:ext cx="689612" cy="338554"/>
          </a:xfrm>
          <a:prstGeom prst="rect">
            <a:avLst/>
          </a:prstGeom>
          <a:noFill/>
          <a:ln>
            <a:noFill/>
          </a:ln>
        </p:spPr>
        <p:txBody>
          <a:bodyPr wrap="none" rtlCol="0">
            <a:spAutoFit/>
          </a:bodyPr>
          <a:lstStyle/>
          <a:p>
            <a:r>
              <a:rPr lang="en-US" sz="1600" dirty="0"/>
              <a:t>Diesel</a:t>
            </a:r>
          </a:p>
        </p:txBody>
      </p:sp>
      <p:sp>
        <p:nvSpPr>
          <p:cNvPr id="12" name="TextBox 11">
            <a:extLst>
              <a:ext uri="{FF2B5EF4-FFF2-40B4-BE49-F238E27FC236}">
                <a16:creationId xmlns:a16="http://schemas.microsoft.com/office/drawing/2014/main" id="{2E51BB61-1285-D702-4988-F8C82864478C}"/>
              </a:ext>
            </a:extLst>
          </p:cNvPr>
          <p:cNvSpPr txBox="1"/>
          <p:nvPr/>
        </p:nvSpPr>
        <p:spPr>
          <a:xfrm>
            <a:off x="2477505" y="2452346"/>
            <a:ext cx="904415" cy="338554"/>
          </a:xfrm>
          <a:prstGeom prst="rect">
            <a:avLst/>
          </a:prstGeom>
          <a:noFill/>
          <a:ln>
            <a:noFill/>
          </a:ln>
        </p:spPr>
        <p:txBody>
          <a:bodyPr wrap="none" rtlCol="0">
            <a:spAutoFit/>
          </a:bodyPr>
          <a:lstStyle/>
          <a:p>
            <a:r>
              <a:rPr lang="en-US" sz="1600" dirty="0"/>
              <a:t>Gasoline</a:t>
            </a:r>
          </a:p>
        </p:txBody>
      </p:sp>
      <p:sp>
        <p:nvSpPr>
          <p:cNvPr id="24" name="Freeform 23">
            <a:extLst>
              <a:ext uri="{FF2B5EF4-FFF2-40B4-BE49-F238E27FC236}">
                <a16:creationId xmlns:a16="http://schemas.microsoft.com/office/drawing/2014/main" id="{83D12471-C3F8-871C-C57B-C64B133A429C}"/>
              </a:ext>
            </a:extLst>
          </p:cNvPr>
          <p:cNvSpPr/>
          <p:nvPr/>
        </p:nvSpPr>
        <p:spPr>
          <a:xfrm>
            <a:off x="1410356" y="1725053"/>
            <a:ext cx="9560543" cy="3539087"/>
          </a:xfrm>
          <a:custGeom>
            <a:avLst/>
            <a:gdLst>
              <a:gd name="connsiteX0" fmla="*/ 0 w 10478529"/>
              <a:gd name="connsiteY0" fmla="*/ 0 h 3299254"/>
              <a:gd name="connsiteX1" fmla="*/ 3101546 w 10478529"/>
              <a:gd name="connsiteY1" fmla="*/ 2335427 h 3299254"/>
              <a:gd name="connsiteX2" fmla="*/ 10478529 w 10478529"/>
              <a:gd name="connsiteY2" fmla="*/ 3299254 h 3299254"/>
              <a:gd name="connsiteX3" fmla="*/ 10478529 w 10478529"/>
              <a:gd name="connsiteY3" fmla="*/ 3299254 h 3299254"/>
              <a:gd name="connsiteX4" fmla="*/ 10478529 w 10478529"/>
              <a:gd name="connsiteY4" fmla="*/ 3299254 h 329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8529" h="3299254">
                <a:moveTo>
                  <a:pt x="0" y="0"/>
                </a:moveTo>
                <a:cubicBezTo>
                  <a:pt x="677562" y="892775"/>
                  <a:pt x="1355125" y="1785551"/>
                  <a:pt x="3101546" y="2335427"/>
                </a:cubicBezTo>
                <a:cubicBezTo>
                  <a:pt x="4847967" y="2885303"/>
                  <a:pt x="10478529" y="3299254"/>
                  <a:pt x="10478529" y="3299254"/>
                </a:cubicBezTo>
                <a:lnTo>
                  <a:pt x="10478529" y="3299254"/>
                </a:lnTo>
                <a:lnTo>
                  <a:pt x="10478529" y="329925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50AAA6C6-C587-EBB9-FDEC-4017F6319E35}"/>
              </a:ext>
            </a:extLst>
          </p:cNvPr>
          <p:cNvSpPr>
            <a:spLocks noChangeAspect="1"/>
          </p:cNvSpPr>
          <p:nvPr/>
        </p:nvSpPr>
        <p:spPr>
          <a:xfrm>
            <a:off x="2352105" y="2969101"/>
            <a:ext cx="548497" cy="548497"/>
          </a:xfrm>
          <a:prstGeom prst="ellipse">
            <a:avLst/>
          </a:pr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2" name="Straight Connector 41">
            <a:extLst>
              <a:ext uri="{FF2B5EF4-FFF2-40B4-BE49-F238E27FC236}">
                <a16:creationId xmlns:a16="http://schemas.microsoft.com/office/drawing/2014/main" id="{AD4CE65D-D9B6-4678-C65D-70662C160304}"/>
              </a:ext>
            </a:extLst>
          </p:cNvPr>
          <p:cNvCxnSpPr>
            <a:cxnSpLocks/>
          </p:cNvCxnSpPr>
          <p:nvPr/>
        </p:nvCxnSpPr>
        <p:spPr>
          <a:xfrm flipH="1">
            <a:off x="790669" y="1972431"/>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998F06-4054-38BC-8229-F580210C2CB3}"/>
              </a:ext>
            </a:extLst>
          </p:cNvPr>
          <p:cNvCxnSpPr>
            <a:cxnSpLocks/>
          </p:cNvCxnSpPr>
          <p:nvPr/>
        </p:nvCxnSpPr>
        <p:spPr>
          <a:xfrm flipH="1">
            <a:off x="790669" y="1718863"/>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02F7ED4-0617-4FAA-CF96-CF5AF5F490F3}"/>
              </a:ext>
            </a:extLst>
          </p:cNvPr>
          <p:cNvSpPr/>
          <p:nvPr/>
        </p:nvSpPr>
        <p:spPr>
          <a:xfrm>
            <a:off x="1624831" y="2170301"/>
            <a:ext cx="667090" cy="667091"/>
          </a:xfrm>
          <a:prstGeom prst="ellipse">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a:extLst>
              <a:ext uri="{FF2B5EF4-FFF2-40B4-BE49-F238E27FC236}">
                <a16:creationId xmlns:a16="http://schemas.microsoft.com/office/drawing/2014/main" id="{3157EC71-25FD-9DFE-DC24-9F6FBB00E1E0}"/>
              </a:ext>
            </a:extLst>
          </p:cNvPr>
          <p:cNvSpPr/>
          <p:nvPr/>
        </p:nvSpPr>
        <p:spPr>
          <a:xfrm>
            <a:off x="1799483" y="2361565"/>
            <a:ext cx="667090" cy="667091"/>
          </a:xfrm>
          <a:prstGeom prst="ellipse">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TextBox 53">
            <a:extLst>
              <a:ext uri="{FF2B5EF4-FFF2-40B4-BE49-F238E27FC236}">
                <a16:creationId xmlns:a16="http://schemas.microsoft.com/office/drawing/2014/main" id="{E33E947B-E6DB-1AEB-7F12-D0F19465EE03}"/>
              </a:ext>
            </a:extLst>
          </p:cNvPr>
          <p:cNvSpPr txBox="1"/>
          <p:nvPr/>
        </p:nvSpPr>
        <p:spPr>
          <a:xfrm rot="16200000">
            <a:off x="-1380029" y="3228945"/>
            <a:ext cx="3161956" cy="400110"/>
          </a:xfrm>
          <a:prstGeom prst="rect">
            <a:avLst/>
          </a:prstGeom>
          <a:noFill/>
        </p:spPr>
        <p:txBody>
          <a:bodyPr wrap="none" rtlCol="0">
            <a:spAutoFit/>
          </a:bodyPr>
          <a:lstStyle/>
          <a:p>
            <a:r>
              <a:rPr lang="en-US" sz="2000" dirty="0"/>
              <a:t>Carbon Intensity </a:t>
            </a:r>
            <a:r>
              <a:rPr lang="en-US" sz="1600" dirty="0"/>
              <a:t>(gCO</a:t>
            </a:r>
            <a:r>
              <a:rPr lang="en-US" sz="1600" baseline="-25000" dirty="0"/>
              <a:t>2</a:t>
            </a:r>
            <a:r>
              <a:rPr lang="en-US" sz="1600" dirty="0"/>
              <a:t> eq / MJ)</a:t>
            </a:r>
            <a:endParaRPr lang="en-US" sz="2000" dirty="0"/>
          </a:p>
        </p:txBody>
      </p:sp>
      <p:sp>
        <p:nvSpPr>
          <p:cNvPr id="41" name="TextBox 40">
            <a:extLst>
              <a:ext uri="{FF2B5EF4-FFF2-40B4-BE49-F238E27FC236}">
                <a16:creationId xmlns:a16="http://schemas.microsoft.com/office/drawing/2014/main" id="{A2D9D95C-7943-A05F-91A6-4782A60B3D45}"/>
              </a:ext>
            </a:extLst>
          </p:cNvPr>
          <p:cNvSpPr txBox="1"/>
          <p:nvPr/>
        </p:nvSpPr>
        <p:spPr>
          <a:xfrm>
            <a:off x="2978092" y="2946308"/>
            <a:ext cx="4815101" cy="338554"/>
          </a:xfrm>
          <a:prstGeom prst="rect">
            <a:avLst/>
          </a:prstGeom>
          <a:noFill/>
          <a:ln>
            <a:noFill/>
          </a:ln>
        </p:spPr>
        <p:txBody>
          <a:bodyPr wrap="none" rtlCol="0">
            <a:spAutoFit/>
          </a:bodyPr>
          <a:lstStyle/>
          <a:p>
            <a:r>
              <a:rPr lang="en-US" sz="1600" dirty="0">
                <a:solidFill>
                  <a:schemeClr val="accent6">
                    <a:lumMod val="50000"/>
                  </a:schemeClr>
                </a:solidFill>
              </a:rPr>
              <a:t>Propane LPG </a:t>
            </a:r>
            <a:r>
              <a:rPr lang="en-US" sz="1400" dirty="0">
                <a:solidFill>
                  <a:schemeClr val="accent6">
                    <a:lumMod val="50000"/>
                  </a:schemeClr>
                </a:solidFill>
              </a:rPr>
              <a:t>(Green Fuel) [Cleaner than the grid in 38 states.]</a:t>
            </a:r>
            <a:endParaRPr lang="en-US" sz="1600" dirty="0">
              <a:solidFill>
                <a:schemeClr val="accent6">
                  <a:lumMod val="50000"/>
                </a:schemeClr>
              </a:solidFill>
            </a:endParaRPr>
          </a:p>
        </p:txBody>
      </p:sp>
      <p:pic>
        <p:nvPicPr>
          <p:cNvPr id="44" name="Picture 43" descr="A picture containing shape&#10;&#10;Description automatically generated">
            <a:extLst>
              <a:ext uri="{FF2B5EF4-FFF2-40B4-BE49-F238E27FC236}">
                <a16:creationId xmlns:a16="http://schemas.microsoft.com/office/drawing/2014/main" id="{78C06000-EB47-17C1-CD68-C6DA79990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265" y="306829"/>
            <a:ext cx="518099" cy="931805"/>
          </a:xfrm>
          <a:prstGeom prst="rect">
            <a:avLst/>
          </a:prstGeom>
        </p:spPr>
      </p:pic>
      <p:cxnSp>
        <p:nvCxnSpPr>
          <p:cNvPr id="52" name="Straight Connector 51">
            <a:extLst>
              <a:ext uri="{FF2B5EF4-FFF2-40B4-BE49-F238E27FC236}">
                <a16:creationId xmlns:a16="http://schemas.microsoft.com/office/drawing/2014/main" id="{D05FDC90-6F0C-82B0-4A53-976D5876A343}"/>
              </a:ext>
            </a:extLst>
          </p:cNvPr>
          <p:cNvCxnSpPr>
            <a:cxnSpLocks/>
          </p:cNvCxnSpPr>
          <p:nvPr/>
        </p:nvCxnSpPr>
        <p:spPr>
          <a:xfrm flipH="1">
            <a:off x="790669" y="2225999"/>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9011F49-4494-61DC-3B63-0F05281DAC1C}"/>
              </a:ext>
            </a:extLst>
          </p:cNvPr>
          <p:cNvCxnSpPr>
            <a:cxnSpLocks/>
          </p:cNvCxnSpPr>
          <p:nvPr/>
        </p:nvCxnSpPr>
        <p:spPr>
          <a:xfrm flipH="1">
            <a:off x="790669" y="2986703"/>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09FDDE9-2DA7-9E56-5257-0CFD696BE9E8}"/>
              </a:ext>
            </a:extLst>
          </p:cNvPr>
          <p:cNvCxnSpPr>
            <a:cxnSpLocks/>
          </p:cNvCxnSpPr>
          <p:nvPr/>
        </p:nvCxnSpPr>
        <p:spPr>
          <a:xfrm flipH="1">
            <a:off x="790669" y="3493839"/>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35988246-E449-7D47-4816-46575992B566}"/>
              </a:ext>
            </a:extLst>
          </p:cNvPr>
          <p:cNvSpPr/>
          <p:nvPr/>
        </p:nvSpPr>
        <p:spPr>
          <a:xfrm>
            <a:off x="1068541" y="1366003"/>
            <a:ext cx="667090" cy="667091"/>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extBox 57">
            <a:extLst>
              <a:ext uri="{FF2B5EF4-FFF2-40B4-BE49-F238E27FC236}">
                <a16:creationId xmlns:a16="http://schemas.microsoft.com/office/drawing/2014/main" id="{54AD2928-554B-6DE6-1B57-8C666C4B7E21}"/>
              </a:ext>
            </a:extLst>
          </p:cNvPr>
          <p:cNvSpPr txBox="1"/>
          <p:nvPr/>
        </p:nvSpPr>
        <p:spPr>
          <a:xfrm>
            <a:off x="1706864" y="1374199"/>
            <a:ext cx="813043" cy="338554"/>
          </a:xfrm>
          <a:prstGeom prst="rect">
            <a:avLst/>
          </a:prstGeom>
          <a:noFill/>
          <a:ln>
            <a:noFill/>
          </a:ln>
        </p:spPr>
        <p:txBody>
          <a:bodyPr wrap="none" rtlCol="0">
            <a:spAutoFit/>
          </a:bodyPr>
          <a:lstStyle/>
          <a:p>
            <a:r>
              <a:rPr lang="en-US" sz="1600" dirty="0"/>
              <a:t>US Grid</a:t>
            </a:r>
          </a:p>
        </p:txBody>
      </p:sp>
      <p:sp>
        <p:nvSpPr>
          <p:cNvPr id="59" name="TextBox 58">
            <a:extLst>
              <a:ext uri="{FF2B5EF4-FFF2-40B4-BE49-F238E27FC236}">
                <a16:creationId xmlns:a16="http://schemas.microsoft.com/office/drawing/2014/main" id="{66DEBFBA-BE74-6489-1351-977F3243B721}"/>
              </a:ext>
            </a:extLst>
          </p:cNvPr>
          <p:cNvSpPr txBox="1"/>
          <p:nvPr/>
        </p:nvSpPr>
        <p:spPr>
          <a:xfrm>
            <a:off x="3724838" y="5851623"/>
            <a:ext cx="5329024" cy="523220"/>
          </a:xfrm>
          <a:prstGeom prst="rect">
            <a:avLst/>
          </a:prstGeom>
          <a:noFill/>
        </p:spPr>
        <p:txBody>
          <a:bodyPr wrap="none" rtlCol="0" anchor="ctr">
            <a:spAutoFit/>
          </a:bodyPr>
          <a:lstStyle/>
          <a:p>
            <a:pPr algn="r"/>
            <a:r>
              <a:rPr lang="en-US" sz="2800" b="1" dirty="0">
                <a:ln w="0"/>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Green Today</a:t>
            </a:r>
            <a:r>
              <a:rPr lang="en-US" sz="2800" dirty="0">
                <a:ln w="0"/>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 Available Everywhere</a:t>
            </a:r>
          </a:p>
        </p:txBody>
      </p:sp>
      <p:grpSp>
        <p:nvGrpSpPr>
          <p:cNvPr id="51" name="Group 50">
            <a:extLst>
              <a:ext uri="{FF2B5EF4-FFF2-40B4-BE49-F238E27FC236}">
                <a16:creationId xmlns:a16="http://schemas.microsoft.com/office/drawing/2014/main" id="{349A56EB-CE5A-25FF-97EE-2D4A91988534}"/>
              </a:ext>
            </a:extLst>
          </p:cNvPr>
          <p:cNvGrpSpPr/>
          <p:nvPr/>
        </p:nvGrpSpPr>
        <p:grpSpPr>
          <a:xfrm>
            <a:off x="335856" y="353815"/>
            <a:ext cx="2166551" cy="918338"/>
            <a:chOff x="335856" y="235284"/>
            <a:chExt cx="2166551" cy="918338"/>
          </a:xfrm>
        </p:grpSpPr>
        <p:pic>
          <p:nvPicPr>
            <p:cNvPr id="53" name="Picture 52">
              <a:extLst>
                <a:ext uri="{FF2B5EF4-FFF2-40B4-BE49-F238E27FC236}">
                  <a16:creationId xmlns:a16="http://schemas.microsoft.com/office/drawing/2014/main" id="{4A3948CC-35A8-D021-BEE3-0E3C29ECDC27}"/>
                </a:ext>
              </a:extLst>
            </p:cNvPr>
            <p:cNvPicPr>
              <a:picLocks noChangeAspect="1"/>
            </p:cNvPicPr>
            <p:nvPr/>
          </p:nvPicPr>
          <p:blipFill>
            <a:blip r:embed="rId4"/>
            <a:stretch>
              <a:fillRect/>
            </a:stretch>
          </p:blipFill>
          <p:spPr>
            <a:xfrm>
              <a:off x="335856" y="235284"/>
              <a:ext cx="537141" cy="918338"/>
            </a:xfrm>
            <a:prstGeom prst="rect">
              <a:avLst/>
            </a:prstGeom>
          </p:spPr>
        </p:pic>
        <p:sp>
          <p:nvSpPr>
            <p:cNvPr id="60" name="Rectangle 59">
              <a:extLst>
                <a:ext uri="{FF2B5EF4-FFF2-40B4-BE49-F238E27FC236}">
                  <a16:creationId xmlns:a16="http://schemas.microsoft.com/office/drawing/2014/main" id="{8E5B5C72-885B-7A55-3BD1-0A33E3D96C18}"/>
                </a:ext>
              </a:extLst>
            </p:cNvPr>
            <p:cNvSpPr/>
            <p:nvPr/>
          </p:nvSpPr>
          <p:spPr>
            <a:xfrm>
              <a:off x="624585" y="517551"/>
              <a:ext cx="1877822" cy="399981"/>
            </a:xfrm>
            <a:prstGeom prst="rect">
              <a:avLst/>
            </a:prstGeom>
          </p:spPr>
          <p:txBody>
            <a:bodyPr wrap="none">
              <a:spAutoFit/>
            </a:bodyPr>
            <a:lstStyle/>
            <a:p>
              <a:r>
                <a:rPr lang="en-US" sz="1999" dirty="0"/>
                <a:t>Sustainable Fuel</a:t>
              </a:r>
            </a:p>
          </p:txBody>
        </p:sp>
      </p:grpSp>
      <p:sp>
        <p:nvSpPr>
          <p:cNvPr id="6" name="TextBox 5">
            <a:extLst>
              <a:ext uri="{FF2B5EF4-FFF2-40B4-BE49-F238E27FC236}">
                <a16:creationId xmlns:a16="http://schemas.microsoft.com/office/drawing/2014/main" id="{60216B57-19E2-063E-C399-6879DFB93DEE}"/>
              </a:ext>
            </a:extLst>
          </p:cNvPr>
          <p:cNvSpPr txBox="1"/>
          <p:nvPr/>
        </p:nvSpPr>
        <p:spPr>
          <a:xfrm>
            <a:off x="2502407" y="1340025"/>
            <a:ext cx="1723549" cy="369332"/>
          </a:xfrm>
          <a:prstGeom prst="rect">
            <a:avLst/>
          </a:prstGeom>
          <a:noFill/>
          <a:ln>
            <a:solidFill>
              <a:schemeClr val="bg1">
                <a:lumMod val="65000"/>
              </a:schemeClr>
            </a:solidFill>
          </a:ln>
        </p:spPr>
        <p:txBody>
          <a:bodyPr wrap="none" rtlCol="0">
            <a:spAutoFit/>
          </a:bodyPr>
          <a:lstStyle/>
          <a:p>
            <a:r>
              <a:rPr lang="en-US" dirty="0"/>
              <a:t>1/5 Renewable     |    1/5 Nuclear</a:t>
            </a:r>
          </a:p>
          <a:p>
            <a:r>
              <a:rPr lang="en-US" dirty="0"/>
              <a:t>2/5 Natural Gas    |    1/5 Coal</a:t>
            </a:r>
          </a:p>
        </p:txBody>
      </p:sp>
    </p:spTree>
    <p:extLst>
      <p:ext uri="{BB962C8B-B14F-4D97-AF65-F5344CB8AC3E}">
        <p14:creationId xmlns:p14="http://schemas.microsoft.com/office/powerpoint/2010/main" val="3299107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3311DA54-286A-A779-8E1B-0FBD606FA74D}"/>
              </a:ext>
            </a:extLst>
          </p:cNvPr>
          <p:cNvCxnSpPr>
            <a:cxnSpLocks/>
          </p:cNvCxnSpPr>
          <p:nvPr/>
        </p:nvCxnSpPr>
        <p:spPr>
          <a:xfrm flipH="1">
            <a:off x="790669" y="2733135"/>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584C998-626D-B559-8B45-967E1748519F}"/>
              </a:ext>
            </a:extLst>
          </p:cNvPr>
          <p:cNvCxnSpPr>
            <a:cxnSpLocks/>
          </p:cNvCxnSpPr>
          <p:nvPr/>
        </p:nvCxnSpPr>
        <p:spPr>
          <a:xfrm flipH="1">
            <a:off x="790669" y="2479567"/>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F40C5AC-2B4A-4BB2-20B6-D12AB6D376E4}"/>
              </a:ext>
            </a:extLst>
          </p:cNvPr>
          <p:cNvCxnSpPr>
            <a:cxnSpLocks/>
          </p:cNvCxnSpPr>
          <p:nvPr/>
        </p:nvCxnSpPr>
        <p:spPr>
          <a:xfrm flipH="1">
            <a:off x="790669" y="3240271"/>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984FE8-6B94-87A6-4BF1-7B69CA11811F}"/>
              </a:ext>
            </a:extLst>
          </p:cNvPr>
          <p:cNvCxnSpPr>
            <a:cxnSpLocks/>
          </p:cNvCxnSpPr>
          <p:nvPr/>
        </p:nvCxnSpPr>
        <p:spPr>
          <a:xfrm flipH="1">
            <a:off x="790669" y="3747407"/>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E97C5A-C010-E546-2F91-91A8BB3F1BC6}"/>
              </a:ext>
            </a:extLst>
          </p:cNvPr>
          <p:cNvCxnSpPr>
            <a:cxnSpLocks/>
          </p:cNvCxnSpPr>
          <p:nvPr/>
        </p:nvCxnSpPr>
        <p:spPr>
          <a:xfrm flipH="1">
            <a:off x="790669" y="5268816"/>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2229F8C-7FD9-490B-88F7-77705FC46C29}"/>
              </a:ext>
            </a:extLst>
          </p:cNvPr>
          <p:cNvCxnSpPr>
            <a:cxnSpLocks/>
          </p:cNvCxnSpPr>
          <p:nvPr/>
        </p:nvCxnSpPr>
        <p:spPr>
          <a:xfrm flipH="1">
            <a:off x="790669" y="4254543"/>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C719F9-B615-93DD-2E61-231F1527E910}"/>
              </a:ext>
            </a:extLst>
          </p:cNvPr>
          <p:cNvCxnSpPr>
            <a:cxnSpLocks/>
          </p:cNvCxnSpPr>
          <p:nvPr/>
        </p:nvCxnSpPr>
        <p:spPr>
          <a:xfrm flipH="1">
            <a:off x="790669" y="4508111"/>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4C65D3-1E2D-B5F7-32AD-17FB0346F877}"/>
              </a:ext>
            </a:extLst>
          </p:cNvPr>
          <p:cNvCxnSpPr>
            <a:cxnSpLocks/>
          </p:cNvCxnSpPr>
          <p:nvPr/>
        </p:nvCxnSpPr>
        <p:spPr>
          <a:xfrm flipH="1">
            <a:off x="790669" y="4761679"/>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FB25AC-A3CE-9794-50B3-8B64AFDC5A18}"/>
              </a:ext>
            </a:extLst>
          </p:cNvPr>
          <p:cNvCxnSpPr>
            <a:cxnSpLocks/>
          </p:cNvCxnSpPr>
          <p:nvPr/>
        </p:nvCxnSpPr>
        <p:spPr>
          <a:xfrm flipH="1">
            <a:off x="790669" y="5015247"/>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0D8E10-75ED-CC0E-70E1-9AA2DCCE6E15}"/>
              </a:ext>
            </a:extLst>
          </p:cNvPr>
          <p:cNvCxnSpPr>
            <a:cxnSpLocks/>
          </p:cNvCxnSpPr>
          <p:nvPr/>
        </p:nvCxnSpPr>
        <p:spPr>
          <a:xfrm flipH="1">
            <a:off x="790669" y="4000975"/>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438D1F9-BD5D-FB77-3FC0-BB55BCB0C7E6}"/>
              </a:ext>
            </a:extLst>
          </p:cNvPr>
          <p:cNvSpPr txBox="1"/>
          <p:nvPr/>
        </p:nvSpPr>
        <p:spPr>
          <a:xfrm>
            <a:off x="300319" y="1536174"/>
            <a:ext cx="497251" cy="3965188"/>
          </a:xfrm>
          <a:prstGeom prst="rect">
            <a:avLst/>
          </a:prstGeom>
          <a:noFill/>
        </p:spPr>
        <p:txBody>
          <a:bodyPr wrap="none" rtlCol="0">
            <a:spAutoFit/>
          </a:bodyPr>
          <a:lstStyle/>
          <a:p>
            <a:pPr algn="r">
              <a:spcAft>
                <a:spcPts val="100"/>
              </a:spcAft>
            </a:pPr>
            <a:r>
              <a:rPr lang="en-US" sz="1600" dirty="0"/>
              <a:t>140</a:t>
            </a:r>
          </a:p>
          <a:p>
            <a:pPr algn="r">
              <a:spcAft>
                <a:spcPts val="100"/>
              </a:spcAft>
            </a:pPr>
            <a:r>
              <a:rPr lang="en-US" sz="1600" dirty="0"/>
              <a:t>130</a:t>
            </a:r>
          </a:p>
          <a:p>
            <a:pPr algn="r">
              <a:spcAft>
                <a:spcPts val="100"/>
              </a:spcAft>
            </a:pPr>
            <a:r>
              <a:rPr lang="en-US" sz="1600" dirty="0"/>
              <a:t>120</a:t>
            </a:r>
          </a:p>
          <a:p>
            <a:pPr algn="r">
              <a:spcAft>
                <a:spcPts val="100"/>
              </a:spcAft>
            </a:pPr>
            <a:r>
              <a:rPr lang="en-US" sz="1600" dirty="0"/>
              <a:t>110</a:t>
            </a:r>
          </a:p>
          <a:p>
            <a:pPr algn="r">
              <a:spcAft>
                <a:spcPts val="100"/>
              </a:spcAft>
            </a:pPr>
            <a:r>
              <a:rPr lang="en-US" sz="1600" dirty="0"/>
              <a:t>100</a:t>
            </a:r>
          </a:p>
          <a:p>
            <a:pPr algn="r">
              <a:spcAft>
                <a:spcPts val="100"/>
              </a:spcAft>
            </a:pPr>
            <a:r>
              <a:rPr lang="en-US" sz="1600" dirty="0"/>
              <a:t>90</a:t>
            </a:r>
          </a:p>
          <a:p>
            <a:pPr algn="r">
              <a:spcAft>
                <a:spcPts val="100"/>
              </a:spcAft>
            </a:pPr>
            <a:r>
              <a:rPr lang="en-US" sz="1600" dirty="0"/>
              <a:t>80</a:t>
            </a:r>
          </a:p>
          <a:p>
            <a:pPr algn="r">
              <a:spcAft>
                <a:spcPts val="100"/>
              </a:spcAft>
            </a:pPr>
            <a:r>
              <a:rPr lang="en-US" sz="1600" dirty="0"/>
              <a:t>70</a:t>
            </a:r>
          </a:p>
          <a:p>
            <a:pPr algn="r">
              <a:spcAft>
                <a:spcPts val="100"/>
              </a:spcAft>
            </a:pPr>
            <a:r>
              <a:rPr lang="en-US" sz="1600" dirty="0"/>
              <a:t>60</a:t>
            </a:r>
          </a:p>
          <a:p>
            <a:pPr algn="r">
              <a:spcAft>
                <a:spcPts val="100"/>
              </a:spcAft>
            </a:pPr>
            <a:r>
              <a:rPr lang="en-US" sz="1600" dirty="0"/>
              <a:t>50</a:t>
            </a:r>
          </a:p>
          <a:p>
            <a:pPr algn="r">
              <a:spcAft>
                <a:spcPts val="100"/>
              </a:spcAft>
            </a:pPr>
            <a:r>
              <a:rPr lang="en-US" sz="1600" dirty="0"/>
              <a:t>40</a:t>
            </a:r>
          </a:p>
          <a:p>
            <a:pPr algn="r">
              <a:spcAft>
                <a:spcPts val="100"/>
              </a:spcAft>
            </a:pPr>
            <a:r>
              <a:rPr lang="en-US" sz="1600" dirty="0"/>
              <a:t>30</a:t>
            </a:r>
          </a:p>
          <a:p>
            <a:pPr algn="r">
              <a:spcAft>
                <a:spcPts val="100"/>
              </a:spcAft>
            </a:pPr>
            <a:r>
              <a:rPr lang="en-US" sz="1600" dirty="0"/>
              <a:t>20</a:t>
            </a:r>
          </a:p>
          <a:p>
            <a:pPr algn="r">
              <a:spcAft>
                <a:spcPts val="100"/>
              </a:spcAft>
            </a:pPr>
            <a:r>
              <a:rPr lang="en-US" sz="1600" dirty="0"/>
              <a:t>10</a:t>
            </a:r>
          </a:p>
          <a:p>
            <a:pPr algn="r">
              <a:spcAft>
                <a:spcPts val="100"/>
              </a:spcAft>
            </a:pPr>
            <a:r>
              <a:rPr lang="en-US" sz="1600" dirty="0"/>
              <a:t>0</a:t>
            </a:r>
          </a:p>
        </p:txBody>
      </p:sp>
      <p:sp>
        <p:nvSpPr>
          <p:cNvPr id="11" name="TextBox 10">
            <a:extLst>
              <a:ext uri="{FF2B5EF4-FFF2-40B4-BE49-F238E27FC236}">
                <a16:creationId xmlns:a16="http://schemas.microsoft.com/office/drawing/2014/main" id="{DCAEDDE6-9BD9-DAEB-9BCB-796D4E394466}"/>
              </a:ext>
            </a:extLst>
          </p:cNvPr>
          <p:cNvSpPr txBox="1"/>
          <p:nvPr/>
        </p:nvSpPr>
        <p:spPr>
          <a:xfrm>
            <a:off x="2343459" y="2180946"/>
            <a:ext cx="689612" cy="338554"/>
          </a:xfrm>
          <a:prstGeom prst="rect">
            <a:avLst/>
          </a:prstGeom>
          <a:noFill/>
          <a:ln>
            <a:noFill/>
          </a:ln>
        </p:spPr>
        <p:txBody>
          <a:bodyPr wrap="none" rtlCol="0">
            <a:spAutoFit/>
          </a:bodyPr>
          <a:lstStyle/>
          <a:p>
            <a:r>
              <a:rPr lang="en-US" sz="1600" dirty="0"/>
              <a:t>Diesel</a:t>
            </a:r>
          </a:p>
        </p:txBody>
      </p:sp>
      <p:sp>
        <p:nvSpPr>
          <p:cNvPr id="12" name="TextBox 11">
            <a:extLst>
              <a:ext uri="{FF2B5EF4-FFF2-40B4-BE49-F238E27FC236}">
                <a16:creationId xmlns:a16="http://schemas.microsoft.com/office/drawing/2014/main" id="{2E51BB61-1285-D702-4988-F8C82864478C}"/>
              </a:ext>
            </a:extLst>
          </p:cNvPr>
          <p:cNvSpPr txBox="1"/>
          <p:nvPr/>
        </p:nvSpPr>
        <p:spPr>
          <a:xfrm>
            <a:off x="2477505" y="2452346"/>
            <a:ext cx="904415" cy="338554"/>
          </a:xfrm>
          <a:prstGeom prst="rect">
            <a:avLst/>
          </a:prstGeom>
          <a:noFill/>
          <a:ln>
            <a:noFill/>
          </a:ln>
        </p:spPr>
        <p:txBody>
          <a:bodyPr wrap="none" rtlCol="0">
            <a:spAutoFit/>
          </a:bodyPr>
          <a:lstStyle/>
          <a:p>
            <a:r>
              <a:rPr lang="en-US" sz="1600" dirty="0"/>
              <a:t>Gasoline</a:t>
            </a:r>
          </a:p>
        </p:txBody>
      </p:sp>
      <p:cxnSp>
        <p:nvCxnSpPr>
          <p:cNvPr id="15" name="Straight Connector 14">
            <a:extLst>
              <a:ext uri="{FF2B5EF4-FFF2-40B4-BE49-F238E27FC236}">
                <a16:creationId xmlns:a16="http://schemas.microsoft.com/office/drawing/2014/main" id="{41405132-B251-5B14-FB50-280537BA2B3F}"/>
              </a:ext>
            </a:extLst>
          </p:cNvPr>
          <p:cNvCxnSpPr/>
          <p:nvPr/>
        </p:nvCxnSpPr>
        <p:spPr>
          <a:xfrm>
            <a:off x="787778" y="4274766"/>
            <a:ext cx="11248166" cy="0"/>
          </a:xfrm>
          <a:prstGeom prst="line">
            <a:avLst/>
          </a:prstGeom>
          <a:ln w="25400">
            <a:solidFill>
              <a:srgbClr val="00FA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21CC9D-70E9-AA26-3C6E-8EED174EEB72}"/>
              </a:ext>
            </a:extLst>
          </p:cNvPr>
          <p:cNvCxnSpPr>
            <a:cxnSpLocks/>
          </p:cNvCxnSpPr>
          <p:nvPr/>
        </p:nvCxnSpPr>
        <p:spPr>
          <a:xfrm>
            <a:off x="4413173" y="1718863"/>
            <a:ext cx="0" cy="3683159"/>
          </a:xfrm>
          <a:prstGeom prst="line">
            <a:avLst/>
          </a:prstGeom>
          <a:ln w="25400">
            <a:solidFill>
              <a:srgbClr val="00FA00"/>
            </a:solidFill>
            <a:prstDash val="sysDot"/>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83D12471-C3F8-871C-C57B-C64B133A429C}"/>
              </a:ext>
            </a:extLst>
          </p:cNvPr>
          <p:cNvSpPr/>
          <p:nvPr/>
        </p:nvSpPr>
        <p:spPr>
          <a:xfrm>
            <a:off x="1410356" y="1725053"/>
            <a:ext cx="9560543" cy="3539087"/>
          </a:xfrm>
          <a:custGeom>
            <a:avLst/>
            <a:gdLst>
              <a:gd name="connsiteX0" fmla="*/ 0 w 10478529"/>
              <a:gd name="connsiteY0" fmla="*/ 0 h 3299254"/>
              <a:gd name="connsiteX1" fmla="*/ 3101546 w 10478529"/>
              <a:gd name="connsiteY1" fmla="*/ 2335427 h 3299254"/>
              <a:gd name="connsiteX2" fmla="*/ 10478529 w 10478529"/>
              <a:gd name="connsiteY2" fmla="*/ 3299254 h 3299254"/>
              <a:gd name="connsiteX3" fmla="*/ 10478529 w 10478529"/>
              <a:gd name="connsiteY3" fmla="*/ 3299254 h 3299254"/>
              <a:gd name="connsiteX4" fmla="*/ 10478529 w 10478529"/>
              <a:gd name="connsiteY4" fmla="*/ 3299254 h 329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8529" h="3299254">
                <a:moveTo>
                  <a:pt x="0" y="0"/>
                </a:moveTo>
                <a:cubicBezTo>
                  <a:pt x="677562" y="892775"/>
                  <a:pt x="1355125" y="1785551"/>
                  <a:pt x="3101546" y="2335427"/>
                </a:cubicBezTo>
                <a:cubicBezTo>
                  <a:pt x="4847967" y="2885303"/>
                  <a:pt x="10478529" y="3299254"/>
                  <a:pt x="10478529" y="3299254"/>
                </a:cubicBezTo>
                <a:lnTo>
                  <a:pt x="10478529" y="3299254"/>
                </a:lnTo>
                <a:lnTo>
                  <a:pt x="10478529" y="329925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50AAA6C6-C587-EBB9-FDEC-4017F6319E35}"/>
              </a:ext>
            </a:extLst>
          </p:cNvPr>
          <p:cNvSpPr>
            <a:spLocks noChangeAspect="1"/>
          </p:cNvSpPr>
          <p:nvPr/>
        </p:nvSpPr>
        <p:spPr>
          <a:xfrm>
            <a:off x="2352105" y="2969101"/>
            <a:ext cx="548497" cy="548497"/>
          </a:xfrm>
          <a:prstGeom prst="ellipse">
            <a:avLst/>
          </a:pr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BC8E8901-D51C-5516-6C6E-6965B15294E1}"/>
              </a:ext>
            </a:extLst>
          </p:cNvPr>
          <p:cNvSpPr>
            <a:spLocks noChangeAspect="1"/>
          </p:cNvSpPr>
          <p:nvPr/>
        </p:nvSpPr>
        <p:spPr>
          <a:xfrm>
            <a:off x="4139775" y="3972664"/>
            <a:ext cx="548497" cy="548497"/>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TextBox 37">
            <a:extLst>
              <a:ext uri="{FF2B5EF4-FFF2-40B4-BE49-F238E27FC236}">
                <a16:creationId xmlns:a16="http://schemas.microsoft.com/office/drawing/2014/main" id="{ECEFE360-D690-3293-18B5-48A08030E69B}"/>
              </a:ext>
            </a:extLst>
          </p:cNvPr>
          <p:cNvSpPr txBox="1"/>
          <p:nvPr/>
        </p:nvSpPr>
        <p:spPr>
          <a:xfrm>
            <a:off x="4666225" y="3961017"/>
            <a:ext cx="878767" cy="338554"/>
          </a:xfrm>
          <a:prstGeom prst="rect">
            <a:avLst/>
          </a:prstGeom>
          <a:noFill/>
          <a:ln>
            <a:noFill/>
          </a:ln>
        </p:spPr>
        <p:txBody>
          <a:bodyPr wrap="none" rtlCol="0">
            <a:spAutoFit/>
          </a:bodyPr>
          <a:lstStyle/>
          <a:p>
            <a:r>
              <a:rPr lang="en-US" sz="1600" dirty="0"/>
              <a:t>CA GRID</a:t>
            </a:r>
          </a:p>
        </p:txBody>
      </p:sp>
      <p:cxnSp>
        <p:nvCxnSpPr>
          <p:cNvPr id="42" name="Straight Connector 41">
            <a:extLst>
              <a:ext uri="{FF2B5EF4-FFF2-40B4-BE49-F238E27FC236}">
                <a16:creationId xmlns:a16="http://schemas.microsoft.com/office/drawing/2014/main" id="{AD4CE65D-D9B6-4678-C65D-70662C160304}"/>
              </a:ext>
            </a:extLst>
          </p:cNvPr>
          <p:cNvCxnSpPr>
            <a:cxnSpLocks/>
          </p:cNvCxnSpPr>
          <p:nvPr/>
        </p:nvCxnSpPr>
        <p:spPr>
          <a:xfrm flipH="1">
            <a:off x="790669" y="1972431"/>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998F06-4054-38BC-8229-F580210C2CB3}"/>
              </a:ext>
            </a:extLst>
          </p:cNvPr>
          <p:cNvCxnSpPr>
            <a:cxnSpLocks/>
          </p:cNvCxnSpPr>
          <p:nvPr/>
        </p:nvCxnSpPr>
        <p:spPr>
          <a:xfrm flipH="1">
            <a:off x="790669" y="1718863"/>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02F7ED4-0617-4FAA-CF96-CF5AF5F490F3}"/>
              </a:ext>
            </a:extLst>
          </p:cNvPr>
          <p:cNvSpPr/>
          <p:nvPr/>
        </p:nvSpPr>
        <p:spPr>
          <a:xfrm>
            <a:off x="1624831" y="2170301"/>
            <a:ext cx="667090" cy="667091"/>
          </a:xfrm>
          <a:prstGeom prst="ellipse">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a:extLst>
              <a:ext uri="{FF2B5EF4-FFF2-40B4-BE49-F238E27FC236}">
                <a16:creationId xmlns:a16="http://schemas.microsoft.com/office/drawing/2014/main" id="{3157EC71-25FD-9DFE-DC24-9F6FBB00E1E0}"/>
              </a:ext>
            </a:extLst>
          </p:cNvPr>
          <p:cNvSpPr/>
          <p:nvPr/>
        </p:nvSpPr>
        <p:spPr>
          <a:xfrm>
            <a:off x="1799483" y="2361565"/>
            <a:ext cx="667090" cy="667091"/>
          </a:xfrm>
          <a:prstGeom prst="ellipse">
            <a:avLst/>
          </a:prstGeom>
          <a:solidFill>
            <a:srgbClr val="929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Oval 19">
            <a:extLst>
              <a:ext uri="{FF2B5EF4-FFF2-40B4-BE49-F238E27FC236}">
                <a16:creationId xmlns:a16="http://schemas.microsoft.com/office/drawing/2014/main" id="{B15E3536-880F-BD2B-AEF5-155B203C1C09}"/>
              </a:ext>
            </a:extLst>
          </p:cNvPr>
          <p:cNvSpPr>
            <a:spLocks noChangeAspect="1"/>
          </p:cNvSpPr>
          <p:nvPr/>
        </p:nvSpPr>
        <p:spPr>
          <a:xfrm>
            <a:off x="6411861" y="4567200"/>
            <a:ext cx="365665" cy="36566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21" name="Oval 20">
            <a:extLst>
              <a:ext uri="{FF2B5EF4-FFF2-40B4-BE49-F238E27FC236}">
                <a16:creationId xmlns:a16="http://schemas.microsoft.com/office/drawing/2014/main" id="{D1DED4DE-765D-B8C3-CCCF-311664B43CF0}"/>
              </a:ext>
            </a:extLst>
          </p:cNvPr>
          <p:cNvSpPr>
            <a:spLocks noChangeAspect="1"/>
          </p:cNvSpPr>
          <p:nvPr/>
        </p:nvSpPr>
        <p:spPr>
          <a:xfrm>
            <a:off x="10849631" y="5143337"/>
            <a:ext cx="274249" cy="2742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40" name="TextBox 39">
            <a:extLst>
              <a:ext uri="{FF2B5EF4-FFF2-40B4-BE49-F238E27FC236}">
                <a16:creationId xmlns:a16="http://schemas.microsoft.com/office/drawing/2014/main" id="{7407EDF7-C5CD-A91E-DF54-E14F390050B8}"/>
              </a:ext>
            </a:extLst>
          </p:cNvPr>
          <p:cNvSpPr txBox="1"/>
          <p:nvPr/>
        </p:nvSpPr>
        <p:spPr>
          <a:xfrm>
            <a:off x="10410035" y="4719337"/>
            <a:ext cx="1249060" cy="338554"/>
          </a:xfrm>
          <a:prstGeom prst="rect">
            <a:avLst/>
          </a:prstGeom>
          <a:noFill/>
          <a:ln>
            <a:noFill/>
          </a:ln>
        </p:spPr>
        <p:txBody>
          <a:bodyPr wrap="none" rtlCol="0">
            <a:spAutoFit/>
          </a:bodyPr>
          <a:lstStyle/>
          <a:p>
            <a:r>
              <a:rPr lang="en-US" sz="1600" dirty="0">
                <a:solidFill>
                  <a:schemeClr val="accent6">
                    <a:lumMod val="50000"/>
                  </a:schemeClr>
                </a:solidFill>
              </a:rPr>
              <a:t>rLPG + rDME</a:t>
            </a:r>
          </a:p>
        </p:txBody>
      </p:sp>
      <p:sp>
        <p:nvSpPr>
          <p:cNvPr id="51" name="TextBox 50">
            <a:extLst>
              <a:ext uri="{FF2B5EF4-FFF2-40B4-BE49-F238E27FC236}">
                <a16:creationId xmlns:a16="http://schemas.microsoft.com/office/drawing/2014/main" id="{BF2D02F5-AE14-414C-46CB-31A41E7EFF19}"/>
              </a:ext>
            </a:extLst>
          </p:cNvPr>
          <p:cNvSpPr txBox="1"/>
          <p:nvPr/>
        </p:nvSpPr>
        <p:spPr>
          <a:xfrm>
            <a:off x="9966613" y="5401298"/>
            <a:ext cx="2135905" cy="523220"/>
          </a:xfrm>
          <a:prstGeom prst="rect">
            <a:avLst/>
          </a:prstGeom>
          <a:noFill/>
          <a:ln>
            <a:noFill/>
          </a:ln>
        </p:spPr>
        <p:txBody>
          <a:bodyPr wrap="none" rtlCol="0">
            <a:spAutoFit/>
          </a:bodyPr>
          <a:lstStyle/>
          <a:p>
            <a:pPr algn="ctr"/>
            <a:r>
              <a:rPr lang="en-US" sz="1400" dirty="0">
                <a:solidFill>
                  <a:schemeClr val="accent6">
                    <a:lumMod val="50000"/>
                  </a:schemeClr>
                </a:solidFill>
              </a:rPr>
              <a:t>Renewable Propane + </a:t>
            </a:r>
          </a:p>
          <a:p>
            <a:pPr algn="ctr"/>
            <a:r>
              <a:rPr lang="en-US" sz="1400" dirty="0">
                <a:solidFill>
                  <a:schemeClr val="accent6">
                    <a:lumMod val="50000"/>
                  </a:schemeClr>
                </a:solidFill>
              </a:rPr>
              <a:t>Renewable DiMethyl Ether</a:t>
            </a:r>
          </a:p>
        </p:txBody>
      </p:sp>
      <p:sp>
        <p:nvSpPr>
          <p:cNvPr id="53" name="TextBox 52">
            <a:extLst>
              <a:ext uri="{FF2B5EF4-FFF2-40B4-BE49-F238E27FC236}">
                <a16:creationId xmlns:a16="http://schemas.microsoft.com/office/drawing/2014/main" id="{97E6AD0B-2BE3-B77D-3D86-969F1989C3F2}"/>
              </a:ext>
            </a:extLst>
          </p:cNvPr>
          <p:cNvSpPr txBox="1"/>
          <p:nvPr/>
        </p:nvSpPr>
        <p:spPr>
          <a:xfrm>
            <a:off x="2852756" y="5840764"/>
            <a:ext cx="6483314" cy="523220"/>
          </a:xfrm>
          <a:prstGeom prst="rect">
            <a:avLst/>
          </a:prstGeom>
          <a:noFill/>
        </p:spPr>
        <p:txBody>
          <a:bodyPr wrap="none" rtlCol="0" anchor="ctr">
            <a:spAutoFit/>
          </a:bodyPr>
          <a:lstStyle/>
          <a:p>
            <a:pPr algn="ctr"/>
            <a:r>
              <a:rPr lang="en-US" sz="2800" b="1" dirty="0">
                <a:ln w="0"/>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Greener Tomorrow</a:t>
            </a:r>
            <a:r>
              <a:rPr lang="en-US" sz="2800" dirty="0">
                <a:ln w="0"/>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 The March to Net Zero</a:t>
            </a:r>
          </a:p>
        </p:txBody>
      </p:sp>
      <p:cxnSp>
        <p:nvCxnSpPr>
          <p:cNvPr id="52" name="Straight Connector 51">
            <a:extLst>
              <a:ext uri="{FF2B5EF4-FFF2-40B4-BE49-F238E27FC236}">
                <a16:creationId xmlns:a16="http://schemas.microsoft.com/office/drawing/2014/main" id="{D05FDC90-6F0C-82B0-4A53-976D5876A343}"/>
              </a:ext>
            </a:extLst>
          </p:cNvPr>
          <p:cNvCxnSpPr>
            <a:cxnSpLocks/>
          </p:cNvCxnSpPr>
          <p:nvPr/>
        </p:nvCxnSpPr>
        <p:spPr>
          <a:xfrm flipH="1">
            <a:off x="790669" y="2225999"/>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9011F49-4494-61DC-3B63-0F05281DAC1C}"/>
              </a:ext>
            </a:extLst>
          </p:cNvPr>
          <p:cNvCxnSpPr>
            <a:cxnSpLocks/>
          </p:cNvCxnSpPr>
          <p:nvPr/>
        </p:nvCxnSpPr>
        <p:spPr>
          <a:xfrm flipH="1">
            <a:off x="790669" y="2986703"/>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09FDDE9-2DA7-9E56-5257-0CFD696BE9E8}"/>
              </a:ext>
            </a:extLst>
          </p:cNvPr>
          <p:cNvCxnSpPr>
            <a:cxnSpLocks/>
          </p:cNvCxnSpPr>
          <p:nvPr/>
        </p:nvCxnSpPr>
        <p:spPr>
          <a:xfrm flipH="1">
            <a:off x="790669" y="3493839"/>
            <a:ext cx="112648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35988246-E449-7D47-4816-46575992B566}"/>
              </a:ext>
            </a:extLst>
          </p:cNvPr>
          <p:cNvSpPr/>
          <p:nvPr/>
        </p:nvSpPr>
        <p:spPr>
          <a:xfrm>
            <a:off x="1068541" y="1366003"/>
            <a:ext cx="667090" cy="667091"/>
          </a:xfrm>
          <a:prstGeom prst="ellipse">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TextBox 49">
            <a:extLst>
              <a:ext uri="{FF2B5EF4-FFF2-40B4-BE49-F238E27FC236}">
                <a16:creationId xmlns:a16="http://schemas.microsoft.com/office/drawing/2014/main" id="{68B6A39D-934E-7386-58CE-30D00EBD7FE0}"/>
              </a:ext>
            </a:extLst>
          </p:cNvPr>
          <p:cNvSpPr txBox="1"/>
          <p:nvPr/>
        </p:nvSpPr>
        <p:spPr>
          <a:xfrm rot="16200000">
            <a:off x="-1380029" y="3228945"/>
            <a:ext cx="3161956" cy="400110"/>
          </a:xfrm>
          <a:prstGeom prst="rect">
            <a:avLst/>
          </a:prstGeom>
          <a:noFill/>
        </p:spPr>
        <p:txBody>
          <a:bodyPr wrap="none" rtlCol="0">
            <a:spAutoFit/>
          </a:bodyPr>
          <a:lstStyle/>
          <a:p>
            <a:r>
              <a:rPr lang="en-US" sz="2000" dirty="0"/>
              <a:t>Carbon Intensity </a:t>
            </a:r>
            <a:r>
              <a:rPr lang="en-US" sz="1600" dirty="0"/>
              <a:t>(gCO</a:t>
            </a:r>
            <a:r>
              <a:rPr lang="en-US" sz="1600" baseline="-25000" dirty="0"/>
              <a:t>2</a:t>
            </a:r>
            <a:r>
              <a:rPr lang="en-US" sz="1600" dirty="0"/>
              <a:t> eq / MJ)</a:t>
            </a:r>
            <a:endParaRPr lang="en-US" sz="2000" dirty="0"/>
          </a:p>
        </p:txBody>
      </p:sp>
      <p:pic>
        <p:nvPicPr>
          <p:cNvPr id="58" name="Picture 57" descr="A picture containing shape&#10;&#10;Description automatically generated">
            <a:extLst>
              <a:ext uri="{FF2B5EF4-FFF2-40B4-BE49-F238E27FC236}">
                <a16:creationId xmlns:a16="http://schemas.microsoft.com/office/drawing/2014/main" id="{72D02C9C-0F92-D6A6-41C7-FBC1CF2F3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265" y="306829"/>
            <a:ext cx="518099" cy="931805"/>
          </a:xfrm>
          <a:prstGeom prst="rect">
            <a:avLst/>
          </a:prstGeom>
        </p:spPr>
      </p:pic>
      <p:grpSp>
        <p:nvGrpSpPr>
          <p:cNvPr id="59" name="Group 58">
            <a:extLst>
              <a:ext uri="{FF2B5EF4-FFF2-40B4-BE49-F238E27FC236}">
                <a16:creationId xmlns:a16="http://schemas.microsoft.com/office/drawing/2014/main" id="{67A6E7CA-B64F-B690-5677-45EAA34D6F7F}"/>
              </a:ext>
            </a:extLst>
          </p:cNvPr>
          <p:cNvGrpSpPr/>
          <p:nvPr/>
        </p:nvGrpSpPr>
        <p:grpSpPr>
          <a:xfrm>
            <a:off x="335856" y="353815"/>
            <a:ext cx="2166551" cy="918338"/>
            <a:chOff x="335856" y="235284"/>
            <a:chExt cx="2166551" cy="918338"/>
          </a:xfrm>
        </p:grpSpPr>
        <p:pic>
          <p:nvPicPr>
            <p:cNvPr id="60" name="Picture 59">
              <a:extLst>
                <a:ext uri="{FF2B5EF4-FFF2-40B4-BE49-F238E27FC236}">
                  <a16:creationId xmlns:a16="http://schemas.microsoft.com/office/drawing/2014/main" id="{97C6E00F-A557-36E4-422B-64F2C6EBAFFD}"/>
                </a:ext>
              </a:extLst>
            </p:cNvPr>
            <p:cNvPicPr>
              <a:picLocks noChangeAspect="1"/>
            </p:cNvPicPr>
            <p:nvPr/>
          </p:nvPicPr>
          <p:blipFill>
            <a:blip r:embed="rId4"/>
            <a:stretch>
              <a:fillRect/>
            </a:stretch>
          </p:blipFill>
          <p:spPr>
            <a:xfrm>
              <a:off x="335856" y="235284"/>
              <a:ext cx="537141" cy="918338"/>
            </a:xfrm>
            <a:prstGeom prst="rect">
              <a:avLst/>
            </a:prstGeom>
          </p:spPr>
        </p:pic>
        <p:sp>
          <p:nvSpPr>
            <p:cNvPr id="61" name="Rectangle 60">
              <a:extLst>
                <a:ext uri="{FF2B5EF4-FFF2-40B4-BE49-F238E27FC236}">
                  <a16:creationId xmlns:a16="http://schemas.microsoft.com/office/drawing/2014/main" id="{7D9BC23B-7701-5E7A-43A7-934C0A85DC44}"/>
                </a:ext>
              </a:extLst>
            </p:cNvPr>
            <p:cNvSpPr/>
            <p:nvPr/>
          </p:nvSpPr>
          <p:spPr>
            <a:xfrm>
              <a:off x="624585" y="517551"/>
              <a:ext cx="1877822" cy="399981"/>
            </a:xfrm>
            <a:prstGeom prst="rect">
              <a:avLst/>
            </a:prstGeom>
          </p:spPr>
          <p:txBody>
            <a:bodyPr wrap="none">
              <a:spAutoFit/>
            </a:bodyPr>
            <a:lstStyle/>
            <a:p>
              <a:r>
                <a:rPr lang="en-US" sz="1999" dirty="0"/>
                <a:t>Sustainable Fuel</a:t>
              </a:r>
            </a:p>
          </p:txBody>
        </p:sp>
      </p:grpSp>
      <p:cxnSp>
        <p:nvCxnSpPr>
          <p:cNvPr id="3" name="Straight Arrow Connector 2">
            <a:extLst>
              <a:ext uri="{FF2B5EF4-FFF2-40B4-BE49-F238E27FC236}">
                <a16:creationId xmlns:a16="http://schemas.microsoft.com/office/drawing/2014/main" id="{6135FA64-BB7D-17EE-6EFA-5656E55ADC1D}"/>
              </a:ext>
            </a:extLst>
          </p:cNvPr>
          <p:cNvCxnSpPr/>
          <p:nvPr/>
        </p:nvCxnSpPr>
        <p:spPr>
          <a:xfrm>
            <a:off x="6575984" y="3549765"/>
            <a:ext cx="0" cy="884819"/>
          </a:xfrm>
          <a:prstGeom prst="straightConnector1">
            <a:avLst/>
          </a:prstGeom>
          <a:ln w="63500">
            <a:solidFill>
              <a:srgbClr val="00FA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C26E276-97F0-1B4B-A290-A782CDB42D17}"/>
              </a:ext>
            </a:extLst>
          </p:cNvPr>
          <p:cNvCxnSpPr/>
          <p:nvPr/>
        </p:nvCxnSpPr>
        <p:spPr>
          <a:xfrm>
            <a:off x="10970899" y="3916014"/>
            <a:ext cx="0" cy="884819"/>
          </a:xfrm>
          <a:prstGeom prst="straightConnector1">
            <a:avLst/>
          </a:prstGeom>
          <a:ln w="63500">
            <a:solidFill>
              <a:srgbClr val="00FA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79F0D2D-1972-FD39-C7C8-57CA37A7FAF8}"/>
              </a:ext>
            </a:extLst>
          </p:cNvPr>
          <p:cNvSpPr txBox="1"/>
          <p:nvPr/>
        </p:nvSpPr>
        <p:spPr>
          <a:xfrm>
            <a:off x="1706864" y="1374199"/>
            <a:ext cx="813043" cy="338554"/>
          </a:xfrm>
          <a:prstGeom prst="rect">
            <a:avLst/>
          </a:prstGeom>
          <a:noFill/>
          <a:ln>
            <a:noFill/>
          </a:ln>
        </p:spPr>
        <p:txBody>
          <a:bodyPr wrap="none" rtlCol="0">
            <a:spAutoFit/>
          </a:bodyPr>
          <a:lstStyle/>
          <a:p>
            <a:r>
              <a:rPr lang="en-US" sz="1600" dirty="0"/>
              <a:t>US Grid</a:t>
            </a:r>
          </a:p>
        </p:txBody>
      </p:sp>
      <p:sp>
        <p:nvSpPr>
          <p:cNvPr id="5" name="TextBox 4">
            <a:extLst>
              <a:ext uri="{FF2B5EF4-FFF2-40B4-BE49-F238E27FC236}">
                <a16:creationId xmlns:a16="http://schemas.microsoft.com/office/drawing/2014/main" id="{90C21DC6-8899-A816-A391-09B0C5334C49}"/>
              </a:ext>
            </a:extLst>
          </p:cNvPr>
          <p:cNvSpPr txBox="1"/>
          <p:nvPr/>
        </p:nvSpPr>
        <p:spPr>
          <a:xfrm>
            <a:off x="2502407" y="1340025"/>
            <a:ext cx="1723549" cy="369332"/>
          </a:xfrm>
          <a:prstGeom prst="rect">
            <a:avLst/>
          </a:prstGeom>
          <a:noFill/>
          <a:ln>
            <a:solidFill>
              <a:schemeClr val="bg1">
                <a:lumMod val="65000"/>
              </a:schemeClr>
            </a:solidFill>
          </a:ln>
        </p:spPr>
        <p:txBody>
          <a:bodyPr wrap="none" rtlCol="0">
            <a:spAutoFit/>
          </a:bodyPr>
          <a:lstStyle/>
          <a:p>
            <a:r>
              <a:rPr lang="en-US" dirty="0"/>
              <a:t>1/5 Renewable     |    1/5 Nuclear</a:t>
            </a:r>
          </a:p>
          <a:p>
            <a:r>
              <a:rPr lang="en-US" dirty="0"/>
              <a:t>2/5 Natural Gas    |    1/5 Coal</a:t>
            </a:r>
          </a:p>
        </p:txBody>
      </p:sp>
      <p:sp>
        <p:nvSpPr>
          <p:cNvPr id="4" name="TextBox 3">
            <a:extLst>
              <a:ext uri="{FF2B5EF4-FFF2-40B4-BE49-F238E27FC236}">
                <a16:creationId xmlns:a16="http://schemas.microsoft.com/office/drawing/2014/main" id="{09E971D7-340A-6BA6-0F21-4851D9EA487B}"/>
              </a:ext>
            </a:extLst>
          </p:cNvPr>
          <p:cNvSpPr txBox="1"/>
          <p:nvPr/>
        </p:nvSpPr>
        <p:spPr>
          <a:xfrm>
            <a:off x="2978092" y="2946308"/>
            <a:ext cx="4815101" cy="338554"/>
          </a:xfrm>
          <a:prstGeom prst="rect">
            <a:avLst/>
          </a:prstGeom>
          <a:noFill/>
          <a:ln>
            <a:noFill/>
          </a:ln>
        </p:spPr>
        <p:txBody>
          <a:bodyPr wrap="none" rtlCol="0">
            <a:spAutoFit/>
          </a:bodyPr>
          <a:lstStyle/>
          <a:p>
            <a:r>
              <a:rPr lang="en-US" sz="1600" dirty="0">
                <a:solidFill>
                  <a:schemeClr val="accent6">
                    <a:lumMod val="50000"/>
                  </a:schemeClr>
                </a:solidFill>
              </a:rPr>
              <a:t>Propane LPG </a:t>
            </a:r>
            <a:r>
              <a:rPr lang="en-US" sz="1400" dirty="0">
                <a:solidFill>
                  <a:schemeClr val="accent6">
                    <a:lumMod val="50000"/>
                  </a:schemeClr>
                </a:solidFill>
              </a:rPr>
              <a:t>(Green Fuel) [Cleaner than the grid in 38 states.]</a:t>
            </a:r>
            <a:endParaRPr lang="en-US" sz="1600" dirty="0">
              <a:solidFill>
                <a:schemeClr val="accent6">
                  <a:lumMod val="50000"/>
                </a:schemeClr>
              </a:solidFill>
            </a:endParaRPr>
          </a:p>
        </p:txBody>
      </p:sp>
      <p:sp>
        <p:nvSpPr>
          <p:cNvPr id="39" name="TextBox 38">
            <a:extLst>
              <a:ext uri="{FF2B5EF4-FFF2-40B4-BE49-F238E27FC236}">
                <a16:creationId xmlns:a16="http://schemas.microsoft.com/office/drawing/2014/main" id="{CE6C2FF3-24F0-3BBE-0FCF-CF30B021BE3B}"/>
              </a:ext>
            </a:extLst>
          </p:cNvPr>
          <p:cNvSpPr txBox="1"/>
          <p:nvPr/>
        </p:nvSpPr>
        <p:spPr>
          <a:xfrm>
            <a:off x="6787920" y="4462279"/>
            <a:ext cx="4805483" cy="338554"/>
          </a:xfrm>
          <a:prstGeom prst="rect">
            <a:avLst/>
          </a:prstGeom>
          <a:noFill/>
          <a:ln>
            <a:noFill/>
          </a:ln>
        </p:spPr>
        <p:txBody>
          <a:bodyPr wrap="none" rtlCol="0">
            <a:spAutoFit/>
          </a:bodyPr>
          <a:lstStyle/>
          <a:p>
            <a:r>
              <a:rPr lang="en-US" sz="1600" dirty="0">
                <a:solidFill>
                  <a:schemeClr val="accent6">
                    <a:lumMod val="50000"/>
                  </a:schemeClr>
                </a:solidFill>
              </a:rPr>
              <a:t>rLPG </a:t>
            </a:r>
            <a:r>
              <a:rPr lang="en-US" sz="1400" dirty="0">
                <a:solidFill>
                  <a:schemeClr val="accent6">
                    <a:lumMod val="50000"/>
                  </a:schemeClr>
                </a:solidFill>
              </a:rPr>
              <a:t>(Renewable Propane) [Cleaner than the grid in 49 states.]</a:t>
            </a:r>
            <a:endParaRPr lang="en-US" sz="1600" dirty="0">
              <a:solidFill>
                <a:schemeClr val="accent6">
                  <a:lumMod val="50000"/>
                </a:schemeClr>
              </a:solidFill>
            </a:endParaRPr>
          </a:p>
        </p:txBody>
      </p:sp>
    </p:spTree>
    <p:extLst>
      <p:ext uri="{BB962C8B-B14F-4D97-AF65-F5344CB8AC3E}">
        <p14:creationId xmlns:p14="http://schemas.microsoft.com/office/powerpoint/2010/main" val="838806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34880F-BC7F-74DA-10E7-C629D1D0AB71}"/>
              </a:ext>
            </a:extLst>
          </p:cNvPr>
          <p:cNvGraphicFramePr>
            <a:graphicFrameLocks noGrp="1"/>
          </p:cNvGraphicFramePr>
          <p:nvPr>
            <p:extLst>
              <p:ext uri="{D42A27DB-BD31-4B8C-83A1-F6EECF244321}">
                <p14:modId xmlns:p14="http://schemas.microsoft.com/office/powerpoint/2010/main" val="168790822"/>
              </p:ext>
            </p:extLst>
          </p:nvPr>
        </p:nvGraphicFramePr>
        <p:xfrm>
          <a:off x="426780" y="2365357"/>
          <a:ext cx="11306550" cy="2926116"/>
        </p:xfrm>
        <a:graphic>
          <a:graphicData uri="http://schemas.openxmlformats.org/drawingml/2006/table">
            <a:tbl>
              <a:tblPr firstRow="1" firstCol="1" bandRow="1">
                <a:tableStyleId>{5C22544A-7EE6-4342-B048-85BDC9FD1C3A}</a:tableStyleId>
              </a:tblPr>
              <a:tblGrid>
                <a:gridCol w="2261310">
                  <a:extLst>
                    <a:ext uri="{9D8B030D-6E8A-4147-A177-3AD203B41FA5}">
                      <a16:colId xmlns:a16="http://schemas.microsoft.com/office/drawing/2014/main" val="3008365639"/>
                    </a:ext>
                  </a:extLst>
                </a:gridCol>
                <a:gridCol w="2261310">
                  <a:extLst>
                    <a:ext uri="{9D8B030D-6E8A-4147-A177-3AD203B41FA5}">
                      <a16:colId xmlns:a16="http://schemas.microsoft.com/office/drawing/2014/main" val="4183769488"/>
                    </a:ext>
                  </a:extLst>
                </a:gridCol>
                <a:gridCol w="2261310">
                  <a:extLst>
                    <a:ext uri="{9D8B030D-6E8A-4147-A177-3AD203B41FA5}">
                      <a16:colId xmlns:a16="http://schemas.microsoft.com/office/drawing/2014/main" val="3314270633"/>
                    </a:ext>
                  </a:extLst>
                </a:gridCol>
                <a:gridCol w="2261310">
                  <a:extLst>
                    <a:ext uri="{9D8B030D-6E8A-4147-A177-3AD203B41FA5}">
                      <a16:colId xmlns:a16="http://schemas.microsoft.com/office/drawing/2014/main" val="4086579911"/>
                    </a:ext>
                  </a:extLst>
                </a:gridCol>
                <a:gridCol w="2261310">
                  <a:extLst>
                    <a:ext uri="{9D8B030D-6E8A-4147-A177-3AD203B41FA5}">
                      <a16:colId xmlns:a16="http://schemas.microsoft.com/office/drawing/2014/main" val="66398010"/>
                    </a:ext>
                  </a:extLst>
                </a:gridCol>
              </a:tblGrid>
              <a:tr h="731529">
                <a:tc>
                  <a:txBody>
                    <a:bodyPr/>
                    <a:lstStyle/>
                    <a:p>
                      <a:pPr marL="0" marR="0">
                        <a:spcBef>
                          <a:spcPts val="0"/>
                        </a:spcBef>
                        <a:spcAft>
                          <a:spcPts val="0"/>
                        </a:spcAft>
                      </a:pPr>
                      <a:r>
                        <a:rPr lang="en-US" sz="2400" dirty="0">
                          <a:effectLst/>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e-Boost Mini</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e-Boost Mobile</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e-Boost Pod</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e-Boost GOAT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extLst>
                  <a:ext uri="{0D108BD9-81ED-4DB2-BD59-A6C34878D82A}">
                    <a16:rowId xmlns:a16="http://schemas.microsoft.com/office/drawing/2014/main" val="1495849782"/>
                  </a:ext>
                </a:extLst>
              </a:tr>
              <a:tr h="731529">
                <a:tc>
                  <a:txBody>
                    <a:bodyPr/>
                    <a:lstStyle/>
                    <a:p>
                      <a:pPr marL="0" marR="0">
                        <a:spcBef>
                          <a:spcPts val="0"/>
                        </a:spcBef>
                        <a:spcAft>
                          <a:spcPts val="0"/>
                        </a:spcAft>
                      </a:pPr>
                      <a:r>
                        <a:rPr lang="en-US" sz="2400" dirty="0">
                          <a:effectLst/>
                        </a:rPr>
                        <a:t>Chargers</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30kW – 50kW</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30kW – 300kW</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240kW – 600kW</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30kW – 90kW</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extLst>
                  <a:ext uri="{0D108BD9-81ED-4DB2-BD59-A6C34878D82A}">
                    <a16:rowId xmlns:a16="http://schemas.microsoft.com/office/drawing/2014/main" val="4077876830"/>
                  </a:ext>
                </a:extLst>
              </a:tr>
              <a:tr h="731529">
                <a:tc>
                  <a:txBody>
                    <a:bodyPr/>
                    <a:lstStyle/>
                    <a:p>
                      <a:pPr marL="0" marR="0">
                        <a:spcBef>
                          <a:spcPts val="0"/>
                        </a:spcBef>
                        <a:spcAft>
                          <a:spcPts val="0"/>
                        </a:spcAft>
                      </a:pPr>
                      <a:r>
                        <a:rPr lang="en-US" sz="2400" dirty="0">
                          <a:effectLst/>
                        </a:rPr>
                        <a:t>Levels</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DCFC or Level 2</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DCFC or Level 2</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DCFC or Level 2</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DCFC or Level 2</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extLst>
                  <a:ext uri="{0D108BD9-81ED-4DB2-BD59-A6C34878D82A}">
                    <a16:rowId xmlns:a16="http://schemas.microsoft.com/office/drawing/2014/main" val="2199069619"/>
                  </a:ext>
                </a:extLst>
              </a:tr>
              <a:tr h="731529">
                <a:tc>
                  <a:txBody>
                    <a:bodyPr/>
                    <a:lstStyle/>
                    <a:p>
                      <a:pPr marL="0" marR="0">
                        <a:spcBef>
                          <a:spcPts val="0"/>
                        </a:spcBef>
                        <a:spcAft>
                          <a:spcPts val="0"/>
                        </a:spcAft>
                      </a:pPr>
                      <a:r>
                        <a:rPr lang="en-US" sz="2400">
                          <a:effectLst/>
                        </a:rPr>
                        <a:t>Form Factor</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a:effectLst/>
                        </a:rPr>
                        <a:t>Skid</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Trailer</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POD</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tc>
                  <a:txBody>
                    <a:bodyPr/>
                    <a:lstStyle/>
                    <a:p>
                      <a:pPr marL="0" marR="0">
                        <a:spcBef>
                          <a:spcPts val="0"/>
                        </a:spcBef>
                        <a:spcAft>
                          <a:spcPts val="0"/>
                        </a:spcAft>
                      </a:pPr>
                      <a:r>
                        <a:rPr lang="en-US" sz="2400" dirty="0">
                          <a:effectLst/>
                        </a:rPr>
                        <a:t>Truck</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62" marR="68562" marT="0" marB="0" anchor="ctr"/>
                </a:tc>
                <a:extLst>
                  <a:ext uri="{0D108BD9-81ED-4DB2-BD59-A6C34878D82A}">
                    <a16:rowId xmlns:a16="http://schemas.microsoft.com/office/drawing/2014/main" val="1836176555"/>
                  </a:ext>
                </a:extLst>
              </a:tr>
            </a:tbl>
          </a:graphicData>
        </a:graphic>
      </p:graphicFrame>
      <p:grpSp>
        <p:nvGrpSpPr>
          <p:cNvPr id="12" name="Group 11">
            <a:extLst>
              <a:ext uri="{FF2B5EF4-FFF2-40B4-BE49-F238E27FC236}">
                <a16:creationId xmlns:a16="http://schemas.microsoft.com/office/drawing/2014/main" id="{FD7C3D81-E383-2C49-4510-84C6A986DC68}"/>
              </a:ext>
            </a:extLst>
          </p:cNvPr>
          <p:cNvGrpSpPr/>
          <p:nvPr/>
        </p:nvGrpSpPr>
        <p:grpSpPr>
          <a:xfrm>
            <a:off x="337356" y="354616"/>
            <a:ext cx="1266680" cy="918099"/>
            <a:chOff x="335856" y="235284"/>
            <a:chExt cx="1267010" cy="918338"/>
          </a:xfrm>
        </p:grpSpPr>
        <p:pic>
          <p:nvPicPr>
            <p:cNvPr id="13" name="Picture 12">
              <a:extLst>
                <a:ext uri="{FF2B5EF4-FFF2-40B4-BE49-F238E27FC236}">
                  <a16:creationId xmlns:a16="http://schemas.microsoft.com/office/drawing/2014/main" id="{29156FB4-5A19-61BC-236A-7E1DDA58E6F3}"/>
                </a:ext>
              </a:extLst>
            </p:cNvPr>
            <p:cNvPicPr>
              <a:picLocks noChangeAspect="1"/>
            </p:cNvPicPr>
            <p:nvPr/>
          </p:nvPicPr>
          <p:blipFill>
            <a:blip r:embed="rId2"/>
            <a:stretch>
              <a:fillRect/>
            </a:stretch>
          </p:blipFill>
          <p:spPr>
            <a:xfrm>
              <a:off x="335856" y="235284"/>
              <a:ext cx="537141" cy="918338"/>
            </a:xfrm>
            <a:prstGeom prst="rect">
              <a:avLst/>
            </a:prstGeom>
          </p:spPr>
        </p:pic>
        <p:sp>
          <p:nvSpPr>
            <p:cNvPr id="14" name="Rectangle 13">
              <a:extLst>
                <a:ext uri="{FF2B5EF4-FFF2-40B4-BE49-F238E27FC236}">
                  <a16:creationId xmlns:a16="http://schemas.microsoft.com/office/drawing/2014/main" id="{1D15CADC-17AA-8914-846B-232B88C73DED}"/>
                </a:ext>
              </a:extLst>
            </p:cNvPr>
            <p:cNvSpPr/>
            <p:nvPr/>
          </p:nvSpPr>
          <p:spPr>
            <a:xfrm>
              <a:off x="624585" y="517551"/>
              <a:ext cx="978281" cy="399981"/>
            </a:xfrm>
            <a:prstGeom prst="rect">
              <a:avLst/>
            </a:prstGeom>
          </p:spPr>
          <p:txBody>
            <a:bodyPr wrap="none">
              <a:spAutoFit/>
            </a:bodyPr>
            <a:lstStyle/>
            <a:p>
              <a:r>
                <a:rPr lang="en-US" sz="1998" dirty="0"/>
                <a:t>e-Boost</a:t>
              </a:r>
            </a:p>
          </p:txBody>
        </p:sp>
      </p:grpSp>
      <p:pic>
        <p:nvPicPr>
          <p:cNvPr id="4" name="Picture 3" descr="A picture containing text, sky, road, truck&#10;&#10;Description automatically generated">
            <a:extLst>
              <a:ext uri="{FF2B5EF4-FFF2-40B4-BE49-F238E27FC236}">
                <a16:creationId xmlns:a16="http://schemas.microsoft.com/office/drawing/2014/main" id="{E5F8BD02-21CA-2BCB-AEC8-ADA8A8F247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2521" y="-687916"/>
            <a:ext cx="3291840" cy="1850715"/>
          </a:xfrm>
          <a:prstGeom prst="rect">
            <a:avLst/>
          </a:prstGeom>
        </p:spPr>
      </p:pic>
      <p:pic>
        <p:nvPicPr>
          <p:cNvPr id="6" name="Picture 5">
            <a:extLst>
              <a:ext uri="{FF2B5EF4-FFF2-40B4-BE49-F238E27FC236}">
                <a16:creationId xmlns:a16="http://schemas.microsoft.com/office/drawing/2014/main" id="{B1E099BD-9B37-AD58-4340-689E524A40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42277" y="-719286"/>
            <a:ext cx="3291840" cy="1860170"/>
          </a:xfrm>
          <a:prstGeom prst="rect">
            <a:avLst/>
          </a:prstGeom>
        </p:spPr>
      </p:pic>
      <p:pic>
        <p:nvPicPr>
          <p:cNvPr id="8" name="Picture 7" descr="A picture containing text, sky, road, truck&#10;&#10;Description automatically generated">
            <a:extLst>
              <a:ext uri="{FF2B5EF4-FFF2-40B4-BE49-F238E27FC236}">
                <a16:creationId xmlns:a16="http://schemas.microsoft.com/office/drawing/2014/main" id="{E5F8BD02-21CA-2BCB-AEC8-ADA8A8F247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7630" y="1036687"/>
            <a:ext cx="2194560" cy="1233810"/>
          </a:xfrm>
          <a:prstGeom prst="rect">
            <a:avLst/>
          </a:prstGeom>
        </p:spPr>
      </p:pic>
      <p:pic>
        <p:nvPicPr>
          <p:cNvPr id="11" name="Picture 10">
            <a:extLst>
              <a:ext uri="{FF2B5EF4-FFF2-40B4-BE49-F238E27FC236}">
                <a16:creationId xmlns:a16="http://schemas.microsoft.com/office/drawing/2014/main" id="{B1E099BD-9B37-AD58-4340-689E524A40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87629" y="1036687"/>
            <a:ext cx="2194560" cy="1240113"/>
          </a:xfrm>
          <a:prstGeom prst="rect">
            <a:avLst/>
          </a:prstGeom>
        </p:spPr>
      </p:pic>
      <p:pic>
        <p:nvPicPr>
          <p:cNvPr id="15" name="Picture 14">
            <a:extLst>
              <a:ext uri="{FF2B5EF4-FFF2-40B4-BE49-F238E27FC236}">
                <a16:creationId xmlns:a16="http://schemas.microsoft.com/office/drawing/2014/main" id="{1C249A46-36E6-4F3A-A80C-95100C722E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46635" y="1036687"/>
            <a:ext cx="2194560" cy="1237209"/>
          </a:xfrm>
          <a:prstGeom prst="rect">
            <a:avLst/>
          </a:prstGeom>
        </p:spPr>
      </p:pic>
      <p:pic>
        <p:nvPicPr>
          <p:cNvPr id="3" name="Picture 2">
            <a:extLst>
              <a:ext uri="{FF2B5EF4-FFF2-40B4-BE49-F238E27FC236}">
                <a16:creationId xmlns:a16="http://schemas.microsoft.com/office/drawing/2014/main" id="{14C808D1-06EE-29C2-0BA5-039F905E56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97132" y="1036057"/>
            <a:ext cx="2194560" cy="1234440"/>
          </a:xfrm>
          <a:prstGeom prst="rect">
            <a:avLst/>
          </a:prstGeom>
        </p:spPr>
      </p:pic>
    </p:spTree>
    <p:extLst>
      <p:ext uri="{BB962C8B-B14F-4D97-AF65-F5344CB8AC3E}">
        <p14:creationId xmlns:p14="http://schemas.microsoft.com/office/powerpoint/2010/main" val="341956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road, truck&#10;&#10;Description automatically generated">
            <a:extLst>
              <a:ext uri="{FF2B5EF4-FFF2-40B4-BE49-F238E27FC236}">
                <a16:creationId xmlns:a16="http://schemas.microsoft.com/office/drawing/2014/main" id="{5966DF58-9F15-FAA4-C008-52FC848C75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099114" cy="3429000"/>
          </a:xfrm>
          <a:prstGeom prst="rect">
            <a:avLst/>
          </a:prstGeom>
        </p:spPr>
      </p:pic>
      <p:pic>
        <p:nvPicPr>
          <p:cNvPr id="3" name="Picture 2">
            <a:extLst>
              <a:ext uri="{FF2B5EF4-FFF2-40B4-BE49-F238E27FC236}">
                <a16:creationId xmlns:a16="http://schemas.microsoft.com/office/drawing/2014/main" id="{79AB2356-B583-CF8E-D54A-FBED27A233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2822" y="3429000"/>
            <a:ext cx="6095542" cy="3429000"/>
          </a:xfrm>
          <a:prstGeom prst="rect">
            <a:avLst/>
          </a:prstGeom>
        </p:spPr>
      </p:pic>
      <p:pic>
        <p:nvPicPr>
          <p:cNvPr id="4" name="Picture 3">
            <a:extLst>
              <a:ext uri="{FF2B5EF4-FFF2-40B4-BE49-F238E27FC236}">
                <a16:creationId xmlns:a16="http://schemas.microsoft.com/office/drawing/2014/main" id="{455248B4-6CDB-8901-BB70-3E042010B0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822" y="0"/>
            <a:ext cx="6096002" cy="3429000"/>
          </a:xfrm>
          <a:prstGeom prst="rect">
            <a:avLst/>
          </a:prstGeom>
        </p:spPr>
      </p:pic>
      <p:pic>
        <p:nvPicPr>
          <p:cNvPr id="5" name="Picture 4">
            <a:extLst>
              <a:ext uri="{FF2B5EF4-FFF2-40B4-BE49-F238E27FC236}">
                <a16:creationId xmlns:a16="http://schemas.microsoft.com/office/drawing/2014/main" id="{4161ADC0-6A78-185E-DD69-4D1097FAEC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73" y="3429000"/>
            <a:ext cx="6095542" cy="3429000"/>
          </a:xfrm>
          <a:prstGeom prst="rect">
            <a:avLst/>
          </a:prstGeom>
        </p:spPr>
      </p:pic>
      <p:graphicFrame>
        <p:nvGraphicFramePr>
          <p:cNvPr id="6" name="Table 6">
            <a:extLst>
              <a:ext uri="{FF2B5EF4-FFF2-40B4-BE49-F238E27FC236}">
                <a16:creationId xmlns:a16="http://schemas.microsoft.com/office/drawing/2014/main" id="{B1A7662B-B183-FAC1-637B-188A0E949F49}"/>
              </a:ext>
            </a:extLst>
          </p:cNvPr>
          <p:cNvGraphicFramePr>
            <a:graphicFrameLocks noGrp="1"/>
          </p:cNvGraphicFramePr>
          <p:nvPr>
            <p:extLst>
              <p:ext uri="{D42A27DB-BD31-4B8C-83A1-F6EECF244321}">
                <p14:modId xmlns:p14="http://schemas.microsoft.com/office/powerpoint/2010/main" val="3554386787"/>
              </p:ext>
            </p:extLst>
          </p:nvPr>
        </p:nvGraphicFramePr>
        <p:xfrm>
          <a:off x="8274" y="31315"/>
          <a:ext cx="12188826" cy="6826685"/>
        </p:xfrm>
        <a:graphic>
          <a:graphicData uri="http://schemas.openxmlformats.org/drawingml/2006/table">
            <a:tbl>
              <a:tblPr firstRow="1" bandRow="1">
                <a:tableStyleId>{5C22544A-7EE6-4342-B048-85BDC9FD1C3A}</a:tableStyleId>
              </a:tblPr>
              <a:tblGrid>
                <a:gridCol w="6094413">
                  <a:extLst>
                    <a:ext uri="{9D8B030D-6E8A-4147-A177-3AD203B41FA5}">
                      <a16:colId xmlns:a16="http://schemas.microsoft.com/office/drawing/2014/main" val="3028594053"/>
                    </a:ext>
                  </a:extLst>
                </a:gridCol>
                <a:gridCol w="6094413">
                  <a:extLst>
                    <a:ext uri="{9D8B030D-6E8A-4147-A177-3AD203B41FA5}">
                      <a16:colId xmlns:a16="http://schemas.microsoft.com/office/drawing/2014/main" val="1104733843"/>
                    </a:ext>
                  </a:extLst>
                </a:gridCol>
              </a:tblGrid>
              <a:tr h="3438395">
                <a:tc>
                  <a:txBody>
                    <a:bodyPr/>
                    <a:lstStyle/>
                    <a:p>
                      <a:endParaRPr lang="en-US" dirty="0"/>
                    </a:p>
                  </a:txBody>
                  <a:tcP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noFill/>
                  </a:tcPr>
                </a:tc>
                <a:tc>
                  <a:txBody>
                    <a:bodyPr/>
                    <a:lstStyle/>
                    <a:p>
                      <a:endParaRPr lang="en-US" dirty="0"/>
                    </a:p>
                  </a:txBody>
                  <a:tcP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7929146"/>
                  </a:ext>
                </a:extLst>
              </a:tr>
              <a:tr h="3388290">
                <a:tc>
                  <a:txBody>
                    <a:bodyPr/>
                    <a:lstStyle/>
                    <a:p>
                      <a:endParaRPr lang="en-US" dirty="0"/>
                    </a:p>
                  </a:txBody>
                  <a:tcP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noFill/>
                  </a:tcPr>
                </a:tc>
                <a:tc>
                  <a:txBody>
                    <a:bodyPr/>
                    <a:lstStyle/>
                    <a:p>
                      <a:endParaRPr lang="en-US" dirty="0"/>
                    </a:p>
                  </a:txBody>
                  <a:tcP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95099899"/>
                  </a:ext>
                </a:extLst>
              </a:tr>
            </a:tbl>
          </a:graphicData>
        </a:graphic>
      </p:graphicFrame>
    </p:spTree>
    <p:extLst>
      <p:ext uri="{BB962C8B-B14F-4D97-AF65-F5344CB8AC3E}">
        <p14:creationId xmlns:p14="http://schemas.microsoft.com/office/powerpoint/2010/main" val="657698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238D03-9C0A-7FFF-4A2A-9DE72A6C8D2E}"/>
              </a:ext>
            </a:extLst>
          </p:cNvPr>
          <p:cNvPicPr>
            <a:picLocks noChangeAspect="1"/>
          </p:cNvPicPr>
          <p:nvPr/>
        </p:nvPicPr>
        <p:blipFill>
          <a:blip r:embed="rId2"/>
          <a:stretch>
            <a:fillRect/>
          </a:stretch>
        </p:blipFill>
        <p:spPr>
          <a:xfrm>
            <a:off x="-1" y="0"/>
            <a:ext cx="12192003" cy="6858000"/>
          </a:xfrm>
          <a:prstGeom prst="rect">
            <a:avLst/>
          </a:prstGeom>
        </p:spPr>
      </p:pic>
    </p:spTree>
    <p:extLst>
      <p:ext uri="{BB962C8B-B14F-4D97-AF65-F5344CB8AC3E}">
        <p14:creationId xmlns:p14="http://schemas.microsoft.com/office/powerpoint/2010/main" val="3278512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roup of people&#10;&#10;Description automatically generated with low confidence">
            <a:extLst>
              <a:ext uri="{FF2B5EF4-FFF2-40B4-BE49-F238E27FC236}">
                <a16:creationId xmlns:a16="http://schemas.microsoft.com/office/drawing/2014/main" id="{BAC51507-D4F1-4DC6-8CA9-D78D0D60E36D}"/>
              </a:ext>
            </a:extLst>
          </p:cNvPr>
          <p:cNvPicPr>
            <a:picLocks/>
          </p:cNvPicPr>
          <p:nvPr/>
        </p:nvPicPr>
        <p:blipFill>
          <a:blip r:embed="rId3">
            <a:extLst>
              <a:ext uri="{28A0092B-C50C-407E-A947-70E740481C1C}">
                <a14:useLocalDpi xmlns:a14="http://schemas.microsoft.com/office/drawing/2010/main"/>
              </a:ext>
            </a:extLst>
          </a:blip>
          <a:stretch>
            <a:fillRect/>
          </a:stretch>
        </p:blipFill>
        <p:spPr>
          <a:xfrm>
            <a:off x="6094412" y="-3716"/>
            <a:ext cx="6099048" cy="3429000"/>
          </a:xfrm>
          <a:prstGeom prst="rect">
            <a:avLst/>
          </a:prstGeom>
        </p:spPr>
      </p:pic>
      <p:pic>
        <p:nvPicPr>
          <p:cNvPr id="12" name="Picture 11" descr="An aerial view of a city&#10;&#10;Description automatically generated">
            <a:extLst>
              <a:ext uri="{FF2B5EF4-FFF2-40B4-BE49-F238E27FC236}">
                <a16:creationId xmlns:a16="http://schemas.microsoft.com/office/drawing/2014/main" id="{1A942E7D-50BB-4CA5-A4C6-E84B93551140}"/>
              </a:ext>
            </a:extLst>
          </p:cNvPr>
          <p:cNvPicPr>
            <a:picLocks/>
          </p:cNvPicPr>
          <p:nvPr/>
        </p:nvPicPr>
        <p:blipFill>
          <a:blip r:embed="rId4">
            <a:extLst>
              <a:ext uri="{28A0092B-C50C-407E-A947-70E740481C1C}">
                <a14:useLocalDpi xmlns:a14="http://schemas.microsoft.com/office/drawing/2010/main"/>
              </a:ext>
            </a:extLst>
          </a:blip>
          <a:stretch>
            <a:fillRect/>
          </a:stretch>
        </p:blipFill>
        <p:spPr>
          <a:xfrm>
            <a:off x="6102199" y="3442057"/>
            <a:ext cx="6099048" cy="3429000"/>
          </a:xfrm>
          <a:prstGeom prst="rect">
            <a:avLst/>
          </a:prstGeom>
        </p:spPr>
      </p:pic>
      <p:pic>
        <p:nvPicPr>
          <p:cNvPr id="15" name="Picture 14" descr="A large crowd of people at an event&#10;&#10;Description automatically generated with medium confidence">
            <a:extLst>
              <a:ext uri="{FF2B5EF4-FFF2-40B4-BE49-F238E27FC236}">
                <a16:creationId xmlns:a16="http://schemas.microsoft.com/office/drawing/2014/main" id="{5C9AE43B-D72F-489D-A9C9-D092FA7D43BE}"/>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0" y="3443591"/>
            <a:ext cx="6099048" cy="3429000"/>
          </a:xfrm>
          <a:prstGeom prst="rect">
            <a:avLst/>
          </a:prstGeom>
        </p:spPr>
      </p:pic>
      <p:pic>
        <p:nvPicPr>
          <p:cNvPr id="19" name="Picture 18" descr="A stadium filled with people&#10;&#10;Description automatically generated with medium confidence">
            <a:extLst>
              <a:ext uri="{FF2B5EF4-FFF2-40B4-BE49-F238E27FC236}">
                <a16:creationId xmlns:a16="http://schemas.microsoft.com/office/drawing/2014/main" id="{53A51B95-9296-4C6E-B5E2-AA811D113AE9}"/>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 y="-2182"/>
            <a:ext cx="6099048" cy="3429000"/>
          </a:xfrm>
          <a:prstGeom prst="rect">
            <a:avLst/>
          </a:prstGeom>
        </p:spPr>
      </p:pic>
      <p:sp>
        <p:nvSpPr>
          <p:cNvPr id="37" name="TextBox 36">
            <a:extLst>
              <a:ext uri="{FF2B5EF4-FFF2-40B4-BE49-F238E27FC236}">
                <a16:creationId xmlns:a16="http://schemas.microsoft.com/office/drawing/2014/main" id="{01526CA5-DB6F-44FD-B828-2A62ADE09482}"/>
              </a:ext>
            </a:extLst>
          </p:cNvPr>
          <p:cNvSpPr txBox="1"/>
          <p:nvPr/>
        </p:nvSpPr>
        <p:spPr>
          <a:xfrm>
            <a:off x="8641380" y="2785339"/>
            <a:ext cx="1487907" cy="523220"/>
          </a:xfrm>
          <a:prstGeom prst="rect">
            <a:avLst/>
          </a:prstGeom>
          <a:solidFill>
            <a:schemeClr val="tx1">
              <a:alpha val="30000"/>
            </a:schemeClr>
          </a:solidFill>
        </p:spPr>
        <p:txBody>
          <a:bodyPr wrap="none" rtlCol="0" anchor="ctr">
            <a:spAutoFit/>
          </a:bodyPr>
          <a:lstStyle/>
          <a:p>
            <a:pPr algn="ctr"/>
            <a:r>
              <a:rPr lang="en-US" sz="2800"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Concerts</a:t>
            </a:r>
          </a:p>
        </p:txBody>
      </p:sp>
      <p:sp>
        <p:nvSpPr>
          <p:cNvPr id="38" name="TextBox 37">
            <a:extLst>
              <a:ext uri="{FF2B5EF4-FFF2-40B4-BE49-F238E27FC236}">
                <a16:creationId xmlns:a16="http://schemas.microsoft.com/office/drawing/2014/main" id="{1AF8D260-7F16-4ADD-AF6C-066A5B21AFE9}"/>
              </a:ext>
            </a:extLst>
          </p:cNvPr>
          <p:cNvSpPr txBox="1"/>
          <p:nvPr/>
        </p:nvSpPr>
        <p:spPr>
          <a:xfrm>
            <a:off x="8369126" y="6286229"/>
            <a:ext cx="2032416" cy="523220"/>
          </a:xfrm>
          <a:prstGeom prst="rect">
            <a:avLst/>
          </a:prstGeom>
          <a:solidFill>
            <a:schemeClr val="tx1">
              <a:alpha val="30000"/>
            </a:schemeClr>
          </a:solidFill>
        </p:spPr>
        <p:txBody>
          <a:bodyPr wrap="none" rtlCol="0" anchor="ctr">
            <a:spAutoFit/>
          </a:bodyPr>
          <a:lstStyle/>
          <a:p>
            <a:pPr algn="ctr"/>
            <a:r>
              <a:rPr lang="en-US" sz="2800"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Conventions</a:t>
            </a:r>
          </a:p>
        </p:txBody>
      </p:sp>
      <p:sp>
        <p:nvSpPr>
          <p:cNvPr id="39" name="TextBox 38">
            <a:extLst>
              <a:ext uri="{FF2B5EF4-FFF2-40B4-BE49-F238E27FC236}">
                <a16:creationId xmlns:a16="http://schemas.microsoft.com/office/drawing/2014/main" id="{AC811087-D357-4D6B-B7A0-318A25091245}"/>
              </a:ext>
            </a:extLst>
          </p:cNvPr>
          <p:cNvSpPr txBox="1"/>
          <p:nvPr/>
        </p:nvSpPr>
        <p:spPr>
          <a:xfrm>
            <a:off x="1866707" y="2826323"/>
            <a:ext cx="2494657" cy="523220"/>
          </a:xfrm>
          <a:prstGeom prst="rect">
            <a:avLst/>
          </a:prstGeom>
          <a:solidFill>
            <a:schemeClr val="tx1">
              <a:alpha val="30000"/>
            </a:schemeClr>
          </a:solidFill>
        </p:spPr>
        <p:txBody>
          <a:bodyPr wrap="none" rtlCol="0" anchor="ctr">
            <a:spAutoFit/>
          </a:bodyPr>
          <a:lstStyle/>
          <a:p>
            <a:pPr algn="ctr"/>
            <a:r>
              <a:rPr lang="en-US" sz="2800"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Sporting Events</a:t>
            </a:r>
          </a:p>
        </p:txBody>
      </p:sp>
      <p:sp>
        <p:nvSpPr>
          <p:cNvPr id="40" name="TextBox 39">
            <a:extLst>
              <a:ext uri="{FF2B5EF4-FFF2-40B4-BE49-F238E27FC236}">
                <a16:creationId xmlns:a16="http://schemas.microsoft.com/office/drawing/2014/main" id="{EAD220F5-6341-4548-8DE6-14454CD42BCE}"/>
              </a:ext>
            </a:extLst>
          </p:cNvPr>
          <p:cNvSpPr txBox="1"/>
          <p:nvPr/>
        </p:nvSpPr>
        <p:spPr>
          <a:xfrm>
            <a:off x="2112314" y="6286229"/>
            <a:ext cx="2059730" cy="523220"/>
          </a:xfrm>
          <a:prstGeom prst="rect">
            <a:avLst/>
          </a:prstGeom>
          <a:solidFill>
            <a:schemeClr val="tx1">
              <a:alpha val="30000"/>
            </a:schemeClr>
          </a:solidFill>
        </p:spPr>
        <p:txBody>
          <a:bodyPr wrap="none" rtlCol="0" anchor="ctr">
            <a:spAutoFit/>
          </a:bodyPr>
          <a:lstStyle/>
          <a:p>
            <a:pPr algn="ctr"/>
            <a:r>
              <a:rPr lang="en-US" sz="2800"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Trade Shows</a:t>
            </a:r>
          </a:p>
        </p:txBody>
      </p:sp>
      <p:sp>
        <p:nvSpPr>
          <p:cNvPr id="11" name="TextBox 10">
            <a:extLst>
              <a:ext uri="{FF2B5EF4-FFF2-40B4-BE49-F238E27FC236}">
                <a16:creationId xmlns:a16="http://schemas.microsoft.com/office/drawing/2014/main" id="{27EE297A-FF0C-490B-906A-AA757B64BE23}"/>
              </a:ext>
            </a:extLst>
          </p:cNvPr>
          <p:cNvSpPr txBox="1"/>
          <p:nvPr/>
        </p:nvSpPr>
        <p:spPr>
          <a:xfrm>
            <a:off x="-1" y="-11151"/>
            <a:ext cx="12188825" cy="707886"/>
          </a:xfrm>
          <a:prstGeom prst="rect">
            <a:avLst/>
          </a:prstGeom>
          <a:solidFill>
            <a:schemeClr val="tx1">
              <a:alpha val="29871"/>
            </a:schemeClr>
          </a:solidFill>
        </p:spPr>
        <p:txBody>
          <a:bodyPr wrap="square" rtlCol="0" anchor="ctr">
            <a:spAutoFit/>
          </a:bodyPr>
          <a:lstStyle/>
          <a:p>
            <a:pPr algn="ctr"/>
            <a:r>
              <a:rPr lang="en-US" sz="4000" dirty="0">
                <a:ln w="0"/>
                <a:solidFill>
                  <a:schemeClr val="bg1"/>
                </a:solidFill>
                <a:effectLst>
                  <a:outerShdw blurRad="50800" dist="88900" dir="2700000" algn="tl" rotWithShape="0">
                    <a:schemeClr val="tx1">
                      <a:alpha val="40000"/>
                    </a:schemeClr>
                  </a:outerShdw>
                </a:effectLst>
                <a:ea typeface="Tahoma" panose="020B0604030504040204" pitchFamily="34" charset="0"/>
                <a:cs typeface="Tahoma" panose="020B0604030504040204" pitchFamily="34" charset="0"/>
              </a:rPr>
              <a:t>“Humanoid Spike”</a:t>
            </a:r>
          </a:p>
        </p:txBody>
      </p:sp>
    </p:spTree>
    <p:extLst>
      <p:ext uri="{BB962C8B-B14F-4D97-AF65-F5344CB8AC3E}">
        <p14:creationId xmlns:p14="http://schemas.microsoft.com/office/powerpoint/2010/main" val="1867520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D301047-61D6-2EBC-9709-363978CB3E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00" t="34621" r="8640" b="11699"/>
          <a:stretch/>
        </p:blipFill>
        <p:spPr bwMode="auto">
          <a:xfrm>
            <a:off x="-23438" y="-1"/>
            <a:ext cx="12212263" cy="4191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12C83A-D149-4391-A91B-5461047FBED4}"/>
              </a:ext>
            </a:extLst>
          </p:cNvPr>
          <p:cNvSpPr txBox="1"/>
          <p:nvPr/>
        </p:nvSpPr>
        <p:spPr>
          <a:xfrm>
            <a:off x="-23438" y="0"/>
            <a:ext cx="12212263" cy="707886"/>
          </a:xfrm>
          <a:prstGeom prst="rect">
            <a:avLst/>
          </a:prstGeom>
          <a:solidFill>
            <a:schemeClr val="tx1">
              <a:alpha val="30473"/>
            </a:schemeClr>
          </a:solidFill>
        </p:spPr>
        <p:txBody>
          <a:bodyPr wrap="square" rtlCol="0" anchor="ctr">
            <a:spAutoFit/>
          </a:bodyPr>
          <a:lstStyle/>
          <a:p>
            <a:pPr algn="ctr"/>
            <a:r>
              <a:rPr lang="en-US" sz="4000" dirty="0">
                <a:ln w="0"/>
                <a:solidFill>
                  <a:schemeClr val="bg1"/>
                </a:solidFill>
                <a:effectLst>
                  <a:outerShdw blurRad="38100" dist="19050" dir="2700000" algn="tl" rotWithShape="0">
                    <a:schemeClr val="dk1">
                      <a:alpha val="40000"/>
                    </a:schemeClr>
                  </a:outerShdw>
                </a:effectLst>
                <a:ea typeface="Tahoma" panose="020B0604030504040204" pitchFamily="34" charset="0"/>
                <a:cs typeface="Tahoma" panose="020B0604030504040204" pitchFamily="34" charset="0"/>
              </a:rPr>
              <a:t>Emergency Management</a:t>
            </a:r>
          </a:p>
        </p:txBody>
      </p:sp>
      <p:pic>
        <p:nvPicPr>
          <p:cNvPr id="12" name="Picture 11" descr="A picture containing outdoor, trailer, trash&#10;&#10;Description automatically generated">
            <a:extLst>
              <a:ext uri="{FF2B5EF4-FFF2-40B4-BE49-F238E27FC236}">
                <a16:creationId xmlns:a16="http://schemas.microsoft.com/office/drawing/2014/main" id="{8AADBCEC-4C63-EFCF-A031-1A7B2CA41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873" y="4184351"/>
            <a:ext cx="3582513" cy="2690262"/>
          </a:xfrm>
          <a:prstGeom prst="rect">
            <a:avLst/>
          </a:prstGeom>
        </p:spPr>
      </p:pic>
      <p:pic>
        <p:nvPicPr>
          <p:cNvPr id="14" name="Picture 13">
            <a:extLst>
              <a:ext uri="{FF2B5EF4-FFF2-40B4-BE49-F238E27FC236}">
                <a16:creationId xmlns:a16="http://schemas.microsoft.com/office/drawing/2014/main" id="{86FA63EE-975C-8315-7701-ECC9FCA25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7435" y="4185138"/>
            <a:ext cx="4985435" cy="2689475"/>
          </a:xfrm>
          <a:prstGeom prst="rect">
            <a:avLst/>
          </a:prstGeom>
        </p:spPr>
      </p:pic>
      <p:pic>
        <p:nvPicPr>
          <p:cNvPr id="5" name="Picture 4" descr="A large truck is parked in a parking lot&#10;&#10;Description automatically generated with medium confidence">
            <a:extLst>
              <a:ext uri="{FF2B5EF4-FFF2-40B4-BE49-F238E27FC236}">
                <a16:creationId xmlns:a16="http://schemas.microsoft.com/office/drawing/2014/main" id="{153F7937-7F3C-CE4E-D83E-FF3563F5A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38" y="4184351"/>
            <a:ext cx="3620881" cy="2690262"/>
          </a:xfrm>
          <a:prstGeom prst="rect">
            <a:avLst/>
          </a:prstGeom>
        </p:spPr>
      </p:pic>
    </p:spTree>
    <p:extLst>
      <p:ext uri="{BB962C8B-B14F-4D97-AF65-F5344CB8AC3E}">
        <p14:creationId xmlns:p14="http://schemas.microsoft.com/office/powerpoint/2010/main" val="284160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DD9F9-CD7E-C5EF-7EDD-C75BE8BF9D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12188825"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71AD9EA-D1A7-AE42-3F00-6BAECC10E25D}"/>
              </a:ext>
            </a:extLst>
          </p:cNvPr>
          <p:cNvSpPr/>
          <p:nvPr/>
        </p:nvSpPr>
        <p:spPr>
          <a:xfrm>
            <a:off x="0" y="0"/>
            <a:ext cx="12188825"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1026" name="Picture 2" descr="Welcome • Pioneer Power Solutions">
            <a:extLst>
              <a:ext uri="{FF2B5EF4-FFF2-40B4-BE49-F238E27FC236}">
                <a16:creationId xmlns:a16="http://schemas.microsoft.com/office/drawing/2014/main" id="{D07AE8AE-9B4D-319F-EF1F-ECB1452B6F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580" y="402039"/>
            <a:ext cx="3717055" cy="12817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EA46894-2DA7-4D4D-A716-16F6BB45DBA4}"/>
              </a:ext>
            </a:extLst>
          </p:cNvPr>
          <p:cNvSpPr txBox="1"/>
          <p:nvPr/>
        </p:nvSpPr>
        <p:spPr>
          <a:xfrm>
            <a:off x="967422" y="5626777"/>
            <a:ext cx="10156878" cy="1200329"/>
          </a:xfrm>
          <a:prstGeom prst="rect">
            <a:avLst/>
          </a:prstGeom>
          <a:noFill/>
          <a:ln>
            <a:noFill/>
          </a:ln>
        </p:spPr>
        <p:txBody>
          <a:bodyPr wrap="square" rtlCol="0" anchor="ctr">
            <a:spAutoFit/>
          </a:bodyPr>
          <a:lstStyle/>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30 Years of Power Distribution Equipment, Controls and Services - USA &amp; CAN</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Nationwide service and maintenance team</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Nationwide propane delivery partnerships</a:t>
            </a:r>
          </a:p>
        </p:txBody>
      </p:sp>
      <p:sp>
        <p:nvSpPr>
          <p:cNvPr id="21" name="TextBox 20">
            <a:extLst>
              <a:ext uri="{FF2B5EF4-FFF2-40B4-BE49-F238E27FC236}">
                <a16:creationId xmlns:a16="http://schemas.microsoft.com/office/drawing/2014/main" id="{632CD4FD-7866-427F-85CD-36E6AF786A41}"/>
              </a:ext>
            </a:extLst>
          </p:cNvPr>
          <p:cNvSpPr txBox="1"/>
          <p:nvPr/>
        </p:nvSpPr>
        <p:spPr>
          <a:xfrm>
            <a:off x="561244" y="3037545"/>
            <a:ext cx="5140125" cy="2308324"/>
          </a:xfrm>
          <a:prstGeom prst="rect">
            <a:avLst/>
          </a:prstGeom>
          <a:noFill/>
          <a:ln>
            <a:noFill/>
          </a:ln>
        </p:spPr>
        <p:txBody>
          <a:bodyPr wrap="none" rtlCol="0" anchor="ctr">
            <a:spAutoFit/>
          </a:bodyPr>
          <a:lstStyle/>
          <a:p>
            <a:r>
              <a:rPr lang="en-US" sz="2400" dirty="0">
                <a:latin typeface="Calibri" panose="020F0502020204030204" pitchFamily="34" charset="0"/>
                <a:ea typeface="Tahoma" panose="020B0604030504040204" pitchFamily="34" charset="0"/>
                <a:cs typeface="Tahoma" panose="020B0604030504040204" pitchFamily="34" charset="0"/>
              </a:rPr>
              <a:t>Circuit Breakers</a:t>
            </a:r>
          </a:p>
          <a:p>
            <a:r>
              <a:rPr lang="en-US" sz="2400" dirty="0">
                <a:latin typeface="Calibri" panose="020F0502020204030204" pitchFamily="34" charset="0"/>
                <a:ea typeface="Tahoma" panose="020B0604030504040204" pitchFamily="34" charset="0"/>
                <a:cs typeface="Tahoma" panose="020B0604030504040204" pitchFamily="34" charset="0"/>
              </a:rPr>
              <a:t>Transformers</a:t>
            </a:r>
          </a:p>
          <a:p>
            <a:r>
              <a:rPr lang="en-US" sz="2400" dirty="0">
                <a:latin typeface="Calibri" panose="020F0502020204030204" pitchFamily="34" charset="0"/>
                <a:ea typeface="Tahoma" panose="020B0604030504040204" pitchFamily="34" charset="0"/>
                <a:cs typeface="Tahoma" panose="020B0604030504040204" pitchFamily="34" charset="0"/>
              </a:rPr>
              <a:t>LV Switchboards</a:t>
            </a:r>
          </a:p>
          <a:p>
            <a:r>
              <a:rPr lang="en-US" sz="2400" dirty="0">
                <a:latin typeface="Calibri" panose="020F0502020204030204" pitchFamily="34" charset="0"/>
                <a:ea typeface="Tahoma" panose="020B0604030504040204" pitchFamily="34" charset="0"/>
                <a:cs typeface="Tahoma" panose="020B0604030504040204" pitchFamily="34" charset="0"/>
              </a:rPr>
              <a:t>MV Switchgear &amp; Powerhouses</a:t>
            </a:r>
          </a:p>
          <a:p>
            <a:r>
              <a:rPr lang="en-US" sz="2400" dirty="0">
                <a:latin typeface="Calibri" panose="020F0502020204030204" pitchFamily="34" charset="0"/>
                <a:ea typeface="Tahoma" panose="020B0604030504040204" pitchFamily="34" charset="0"/>
                <a:cs typeface="Tahoma" panose="020B0604030504040204" pitchFamily="34" charset="0"/>
              </a:rPr>
              <a:t>Paralleling Switchgear &amp; ATS</a:t>
            </a:r>
          </a:p>
          <a:p>
            <a:r>
              <a:rPr lang="en-US" sz="2400" dirty="0">
                <a:latin typeface="Calibri" panose="020F0502020204030204" pitchFamily="34" charset="0"/>
                <a:ea typeface="Tahoma" panose="020B0604030504040204" pitchFamily="34" charset="0"/>
                <a:cs typeface="Tahoma" panose="020B0604030504040204" pitchFamily="34" charset="0"/>
              </a:rPr>
              <a:t>Critical Power Genset – Install &amp; Service</a:t>
            </a:r>
          </a:p>
        </p:txBody>
      </p:sp>
      <p:cxnSp>
        <p:nvCxnSpPr>
          <p:cNvPr id="26" name="Straight Connector 25">
            <a:extLst>
              <a:ext uri="{FF2B5EF4-FFF2-40B4-BE49-F238E27FC236}">
                <a16:creationId xmlns:a16="http://schemas.microsoft.com/office/drawing/2014/main" id="{293D268C-E815-40D1-9E17-06585606FEA4}"/>
              </a:ext>
            </a:extLst>
          </p:cNvPr>
          <p:cNvCxnSpPr>
            <a:cxnSpLocks/>
          </p:cNvCxnSpPr>
          <p:nvPr/>
        </p:nvCxnSpPr>
        <p:spPr>
          <a:xfrm>
            <a:off x="6094412" y="2781165"/>
            <a:ext cx="0" cy="2451341"/>
          </a:xfrm>
          <a:prstGeom prst="line">
            <a:avLst/>
          </a:prstGeom>
          <a:ln w="9525" cap="flat" cmpd="sng" algn="ctr">
            <a:no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Rectangle 1">
            <a:extLst>
              <a:ext uri="{FF2B5EF4-FFF2-40B4-BE49-F238E27FC236}">
                <a16:creationId xmlns:a16="http://schemas.microsoft.com/office/drawing/2014/main" id="{7FC18476-A280-E34F-9A0E-3EB29A06AE9B}"/>
              </a:ext>
            </a:extLst>
          </p:cNvPr>
          <p:cNvSpPr/>
          <p:nvPr/>
        </p:nvSpPr>
        <p:spPr>
          <a:xfrm>
            <a:off x="6599583" y="2549463"/>
            <a:ext cx="4863547" cy="2945121"/>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23" name="TextBox 22">
            <a:extLst>
              <a:ext uri="{FF2B5EF4-FFF2-40B4-BE49-F238E27FC236}">
                <a16:creationId xmlns:a16="http://schemas.microsoft.com/office/drawing/2014/main" id="{6934813E-F62E-4069-9F02-83A1A977783C}"/>
              </a:ext>
            </a:extLst>
          </p:cNvPr>
          <p:cNvSpPr txBox="1"/>
          <p:nvPr/>
        </p:nvSpPr>
        <p:spPr>
          <a:xfrm>
            <a:off x="6941539" y="3139324"/>
            <a:ext cx="4609532" cy="1200329"/>
          </a:xfrm>
          <a:prstGeom prst="rect">
            <a:avLst/>
          </a:prstGeom>
          <a:noFill/>
          <a:ln>
            <a:noFill/>
          </a:ln>
        </p:spPr>
        <p:txBody>
          <a:bodyPr wrap="none" rtlCol="0" anchor="ctr">
            <a:spAutoFit/>
          </a:bodyPr>
          <a:lstStyle/>
          <a:p>
            <a:r>
              <a:rPr lang="en-US" sz="2400" b="1" dirty="0">
                <a:solidFill>
                  <a:schemeClr val="accent1"/>
                </a:solidFill>
                <a:latin typeface="Calibri" panose="020F0502020204030204" pitchFamily="34" charset="0"/>
                <a:ea typeface="Tahoma" panose="020B0604030504040204" pitchFamily="34" charset="0"/>
                <a:cs typeface="Tahoma" panose="020B0604030504040204" pitchFamily="34" charset="0"/>
              </a:rPr>
              <a:t>E-Bloc </a:t>
            </a:r>
          </a:p>
          <a:p>
            <a:r>
              <a:rPr lang="en-US" sz="2400" dirty="0">
                <a:latin typeface="Calibri" panose="020F0502020204030204" pitchFamily="34" charset="0"/>
                <a:ea typeface="Tahoma" panose="020B0604030504040204" pitchFamily="34" charset="0"/>
                <a:cs typeface="Tahoma" panose="020B0604030504040204" pitchFamily="34" charset="0"/>
              </a:rPr>
              <a:t>Compact, Integrated Power </a:t>
            </a:r>
          </a:p>
          <a:p>
            <a:r>
              <a:rPr lang="en-US" sz="2400" dirty="0">
                <a:latin typeface="Calibri" panose="020F0502020204030204" pitchFamily="34" charset="0"/>
                <a:ea typeface="Tahoma" panose="020B0604030504040204" pitchFamily="34" charset="0"/>
                <a:cs typeface="Tahoma" panose="020B0604030504040204" pitchFamily="34" charset="0"/>
              </a:rPr>
              <a:t>Aggregation, Storage &amp; Distribution</a:t>
            </a:r>
          </a:p>
        </p:txBody>
      </p:sp>
      <p:sp>
        <p:nvSpPr>
          <p:cNvPr id="24" name="TextBox 23">
            <a:extLst>
              <a:ext uri="{FF2B5EF4-FFF2-40B4-BE49-F238E27FC236}">
                <a16:creationId xmlns:a16="http://schemas.microsoft.com/office/drawing/2014/main" id="{E139F2B9-193A-45A3-8916-CB8B4BAE51C5}"/>
              </a:ext>
            </a:extLst>
          </p:cNvPr>
          <p:cNvSpPr txBox="1"/>
          <p:nvPr/>
        </p:nvSpPr>
        <p:spPr>
          <a:xfrm>
            <a:off x="6941539" y="4463065"/>
            <a:ext cx="3192477" cy="830997"/>
          </a:xfrm>
          <a:prstGeom prst="rect">
            <a:avLst/>
          </a:prstGeom>
          <a:noFill/>
          <a:ln>
            <a:noFill/>
          </a:ln>
        </p:spPr>
        <p:txBody>
          <a:bodyPr wrap="none" rtlCol="0" anchor="ctr">
            <a:spAutoFit/>
          </a:bodyPr>
          <a:lstStyle/>
          <a:p>
            <a:r>
              <a:rPr lang="en-US" sz="2400" b="1" dirty="0">
                <a:solidFill>
                  <a:srgbClr val="3598FE"/>
                </a:solidFill>
                <a:latin typeface="Calibri" panose="020F0502020204030204" pitchFamily="34" charset="0"/>
                <a:ea typeface="Tahoma" panose="020B0604030504040204" pitchFamily="34" charset="0"/>
                <a:cs typeface="Tahoma" panose="020B0604030504040204" pitchFamily="34" charset="0"/>
              </a:rPr>
              <a:t>e-Boost</a:t>
            </a:r>
          </a:p>
          <a:p>
            <a:r>
              <a:rPr lang="en-US" sz="2400" dirty="0">
                <a:latin typeface="Calibri" panose="020F0502020204030204" pitchFamily="34" charset="0"/>
                <a:ea typeface="Tahoma" panose="020B0604030504040204" pitchFamily="34" charset="0"/>
                <a:cs typeface="Tahoma" panose="020B0604030504040204" pitchFamily="34" charset="0"/>
              </a:rPr>
              <a:t>EV Charging w/ Mobility</a:t>
            </a:r>
          </a:p>
        </p:txBody>
      </p:sp>
      <p:sp>
        <p:nvSpPr>
          <p:cNvPr id="36" name="TextBox 35">
            <a:extLst>
              <a:ext uri="{FF2B5EF4-FFF2-40B4-BE49-F238E27FC236}">
                <a16:creationId xmlns:a16="http://schemas.microsoft.com/office/drawing/2014/main" id="{C0B128B7-0F1E-4D3C-939C-3848757FFBD0}"/>
              </a:ext>
            </a:extLst>
          </p:cNvPr>
          <p:cNvSpPr txBox="1"/>
          <p:nvPr/>
        </p:nvSpPr>
        <p:spPr>
          <a:xfrm>
            <a:off x="8075349" y="2171511"/>
            <a:ext cx="1890261" cy="553870"/>
          </a:xfrm>
          <a:prstGeom prst="rect">
            <a:avLst/>
          </a:prstGeom>
          <a:noFill/>
          <a:ln>
            <a:noFill/>
          </a:ln>
        </p:spPr>
        <p:txBody>
          <a:bodyPr wrap="none" rtlCol="0" anchor="ctr">
            <a:spAutoFit/>
          </a:bodyPr>
          <a:lstStyle/>
          <a:p>
            <a:pPr algn="ctr"/>
            <a:r>
              <a:rPr lang="en-US" sz="2999" b="1" dirty="0">
                <a:ln w="0"/>
                <a:effectLst>
                  <a:outerShdw blurRad="38100" dist="19050" dir="2700000" algn="tl" rotWithShape="0">
                    <a:schemeClr val="dk1">
                      <a:alpha val="40000"/>
                    </a:schemeClr>
                  </a:outerShdw>
                </a:effectLst>
                <a:latin typeface="Calibri" panose="020F0502020204030204" pitchFamily="34" charset="0"/>
                <a:ea typeface="Tahoma" panose="020B0604030504040204" pitchFamily="34" charset="0"/>
                <a:cs typeface="Tahoma" panose="020B0604030504040204" pitchFamily="34" charset="0"/>
              </a:rPr>
              <a:t>Since 2020</a:t>
            </a:r>
          </a:p>
        </p:txBody>
      </p:sp>
      <p:sp>
        <p:nvSpPr>
          <p:cNvPr id="16" name="TextBox 15">
            <a:extLst>
              <a:ext uri="{FF2B5EF4-FFF2-40B4-BE49-F238E27FC236}">
                <a16:creationId xmlns:a16="http://schemas.microsoft.com/office/drawing/2014/main" id="{9BD54618-C58D-4C52-AA6C-E4D6E80CA4B1}"/>
              </a:ext>
            </a:extLst>
          </p:cNvPr>
          <p:cNvSpPr txBox="1"/>
          <p:nvPr/>
        </p:nvSpPr>
        <p:spPr>
          <a:xfrm>
            <a:off x="2529634" y="2171511"/>
            <a:ext cx="1584601" cy="553870"/>
          </a:xfrm>
          <a:prstGeom prst="rect">
            <a:avLst/>
          </a:prstGeom>
          <a:noFill/>
          <a:ln>
            <a:noFill/>
          </a:ln>
        </p:spPr>
        <p:txBody>
          <a:bodyPr wrap="none" rtlCol="0" anchor="ctr">
            <a:spAutoFit/>
          </a:bodyPr>
          <a:lstStyle/>
          <a:p>
            <a:pPr algn="ctr"/>
            <a:r>
              <a:rPr lang="en-US" sz="2999" b="1" dirty="0">
                <a:ln w="0"/>
                <a:effectLst>
                  <a:outerShdw blurRad="38100" dist="19050" dir="2700000" algn="tl" rotWithShape="0">
                    <a:schemeClr val="dk1">
                      <a:alpha val="40000"/>
                    </a:schemeClr>
                  </a:outerShdw>
                </a:effectLst>
                <a:latin typeface="Calibri" panose="020F0502020204030204" pitchFamily="34" charset="0"/>
                <a:ea typeface="Tahoma" panose="020B0604030504040204" pitchFamily="34" charset="0"/>
                <a:cs typeface="Tahoma" panose="020B0604030504040204" pitchFamily="34" charset="0"/>
              </a:rPr>
              <a:t>Pre 2020</a:t>
            </a:r>
          </a:p>
        </p:txBody>
      </p:sp>
      <p:sp>
        <p:nvSpPr>
          <p:cNvPr id="13" name="Rectangle 12">
            <a:extLst>
              <a:ext uri="{FF2B5EF4-FFF2-40B4-BE49-F238E27FC236}">
                <a16:creationId xmlns:a16="http://schemas.microsoft.com/office/drawing/2014/main" id="{9453CFDC-568E-3704-F88F-4FCF500AE65B}"/>
              </a:ext>
            </a:extLst>
          </p:cNvPr>
          <p:cNvSpPr/>
          <p:nvPr/>
        </p:nvSpPr>
        <p:spPr>
          <a:xfrm>
            <a:off x="265290" y="1973406"/>
            <a:ext cx="5516891" cy="3521178"/>
          </a:xfrm>
          <a:prstGeom prst="rect">
            <a:avLst/>
          </a:prstGeom>
          <a:noFill/>
          <a:ln w="508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10;&#10;Description automatically generated with medium confidence">
            <a:extLst>
              <a:ext uri="{FF2B5EF4-FFF2-40B4-BE49-F238E27FC236}">
                <a16:creationId xmlns:a16="http://schemas.microsoft.com/office/drawing/2014/main" id="{A8858388-C7CA-CB8D-4196-832828268C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0516" y="402038"/>
            <a:ext cx="1650061" cy="1281744"/>
          </a:xfrm>
          <a:prstGeom prst="rect">
            <a:avLst/>
          </a:prstGeom>
        </p:spPr>
      </p:pic>
      <p:grpSp>
        <p:nvGrpSpPr>
          <p:cNvPr id="14" name="Group 13">
            <a:extLst>
              <a:ext uri="{FF2B5EF4-FFF2-40B4-BE49-F238E27FC236}">
                <a16:creationId xmlns:a16="http://schemas.microsoft.com/office/drawing/2014/main" id="{19C9B246-DFFD-DD4B-A41B-2C941973276C}"/>
              </a:ext>
            </a:extLst>
          </p:cNvPr>
          <p:cNvGrpSpPr/>
          <p:nvPr/>
        </p:nvGrpSpPr>
        <p:grpSpPr>
          <a:xfrm>
            <a:off x="6343686" y="1973406"/>
            <a:ext cx="5516891" cy="3521178"/>
            <a:chOff x="6343686" y="2170176"/>
            <a:chExt cx="5516891" cy="3521178"/>
          </a:xfrm>
        </p:grpSpPr>
        <p:pic>
          <p:nvPicPr>
            <p:cNvPr id="8" name="Picture 7" descr="Logo, company name&#10;&#10;Description automatically generated">
              <a:extLst>
                <a:ext uri="{FF2B5EF4-FFF2-40B4-BE49-F238E27FC236}">
                  <a16:creationId xmlns:a16="http://schemas.microsoft.com/office/drawing/2014/main" id="{0324E4D6-7CB0-6491-0F62-77F594E631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422168" y="2325402"/>
              <a:ext cx="1226756" cy="1383957"/>
            </a:xfrm>
            <a:prstGeom prst="rect">
              <a:avLst/>
            </a:prstGeom>
          </p:spPr>
        </p:pic>
        <p:sp>
          <p:nvSpPr>
            <p:cNvPr id="10" name="Rectangle 9">
              <a:extLst>
                <a:ext uri="{FF2B5EF4-FFF2-40B4-BE49-F238E27FC236}">
                  <a16:creationId xmlns:a16="http://schemas.microsoft.com/office/drawing/2014/main" id="{9942AA2B-B370-330E-A55E-AA5AB0B0F5FD}"/>
                </a:ext>
              </a:extLst>
            </p:cNvPr>
            <p:cNvSpPr/>
            <p:nvPr/>
          </p:nvSpPr>
          <p:spPr>
            <a:xfrm>
              <a:off x="6343686" y="2170176"/>
              <a:ext cx="5516891" cy="3521178"/>
            </a:xfrm>
            <a:prstGeom prst="rect">
              <a:avLst/>
            </a:prstGeom>
            <a:noFill/>
            <a:ln w="508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021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1486F-BEBA-C318-CF1F-D75DD6601EEE}"/>
              </a:ext>
            </a:extLst>
          </p:cNvPr>
          <p:cNvPicPr>
            <a:picLocks noChangeAspect="1"/>
          </p:cNvPicPr>
          <p:nvPr/>
        </p:nvPicPr>
        <p:blipFill>
          <a:blip r:embed="rId3"/>
          <a:stretch>
            <a:fillRect/>
          </a:stretch>
        </p:blipFill>
        <p:spPr>
          <a:xfrm>
            <a:off x="0" y="-1"/>
            <a:ext cx="12192004" cy="6858000"/>
          </a:xfrm>
          <a:prstGeom prst="rect">
            <a:avLst/>
          </a:prstGeom>
        </p:spPr>
      </p:pic>
      <p:sp>
        <p:nvSpPr>
          <p:cNvPr id="3" name="TextBox 2">
            <a:extLst>
              <a:ext uri="{FF2B5EF4-FFF2-40B4-BE49-F238E27FC236}">
                <a16:creationId xmlns:a16="http://schemas.microsoft.com/office/drawing/2014/main" id="{6A32861C-D929-A586-D387-A95B1BE1A44E}"/>
              </a:ext>
            </a:extLst>
          </p:cNvPr>
          <p:cNvSpPr txBox="1"/>
          <p:nvPr/>
        </p:nvSpPr>
        <p:spPr>
          <a:xfrm>
            <a:off x="3538358" y="0"/>
            <a:ext cx="5112105" cy="1369157"/>
          </a:xfrm>
          <a:prstGeom prst="rect">
            <a:avLst/>
          </a:prstGeom>
          <a:noFill/>
        </p:spPr>
        <p:txBody>
          <a:bodyPr wrap="none" rtlCol="0" anchor="ctr">
            <a:spAutoFit/>
          </a:bodyPr>
          <a:lstStyle/>
          <a:p>
            <a:pPr algn="ctr"/>
            <a:r>
              <a:rPr lang="en-US" sz="8297" b="1" dirty="0">
                <a:solidFill>
                  <a:schemeClr val="bg1"/>
                </a:solidFill>
                <a:effectLst>
                  <a:outerShdw blurRad="50800" dist="38100" dir="2700000" algn="tl" rotWithShape="0">
                    <a:prstClr val="black">
                      <a:alpha val="40000"/>
                    </a:prstClr>
                  </a:outerShdw>
                </a:effectLst>
                <a:latin typeface="+mj-lt"/>
                <a:ea typeface="Tahoma" panose="020B0604030504040204" pitchFamily="34" charset="0"/>
                <a:cs typeface="Tahoma" panose="020B0604030504040204" pitchFamily="34" charset="0"/>
              </a:rPr>
              <a:t>Thank you!</a:t>
            </a:r>
          </a:p>
        </p:txBody>
      </p:sp>
      <p:sp>
        <p:nvSpPr>
          <p:cNvPr id="4" name="TextBox 3">
            <a:extLst>
              <a:ext uri="{FF2B5EF4-FFF2-40B4-BE49-F238E27FC236}">
                <a16:creationId xmlns:a16="http://schemas.microsoft.com/office/drawing/2014/main" id="{E8B02717-C497-B6F0-A2C4-86C3F426B807}"/>
              </a:ext>
            </a:extLst>
          </p:cNvPr>
          <p:cNvSpPr txBox="1"/>
          <p:nvPr/>
        </p:nvSpPr>
        <p:spPr>
          <a:xfrm>
            <a:off x="0" y="5842722"/>
            <a:ext cx="3152017" cy="1015278"/>
          </a:xfrm>
          <a:prstGeom prst="rect">
            <a:avLst/>
          </a:prstGeom>
          <a:solidFill>
            <a:srgbClr val="000000">
              <a:alpha val="14902"/>
            </a:srgbClr>
          </a:solidFill>
        </p:spPr>
        <p:txBody>
          <a:bodyPr wrap="none" rtlCol="0" anchor="ctr">
            <a:spAutoFit/>
          </a:bodyPr>
          <a:lstStyle/>
          <a:p>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Geo Murickan</a:t>
            </a:r>
          </a:p>
          <a:p>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President and CEO</a:t>
            </a:r>
          </a:p>
          <a:p>
            <a:r>
              <a:rPr lang="en-US" sz="1999" dirty="0">
                <a:solidFill>
                  <a:schemeClr val="bg1"/>
                </a:solidFill>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geo@pioneer-emobility.com</a:t>
            </a:r>
            <a:endParaRPr lang="en-US" sz="1999" dirty="0">
              <a:solidFill>
                <a:schemeClr val="bg1"/>
              </a:solidFill>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4D5D0330-112B-B06A-375D-D82D02088AAF}"/>
              </a:ext>
            </a:extLst>
          </p:cNvPr>
          <p:cNvSpPr txBox="1"/>
          <p:nvPr/>
        </p:nvSpPr>
        <p:spPr>
          <a:xfrm>
            <a:off x="8905811" y="5535073"/>
            <a:ext cx="3283014" cy="1322926"/>
          </a:xfrm>
          <a:prstGeom prst="rect">
            <a:avLst/>
          </a:prstGeom>
          <a:solidFill>
            <a:srgbClr val="000000">
              <a:alpha val="14902"/>
            </a:srgbClr>
          </a:solidFill>
        </p:spPr>
        <p:txBody>
          <a:bodyPr wrap="none" rtlCol="0" anchor="ctr">
            <a:spAutoFit/>
          </a:bodyPr>
          <a:lstStyle/>
          <a:p>
            <a:pPr algn="r"/>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Scott Bradley</a:t>
            </a:r>
          </a:p>
          <a:p>
            <a:pPr algn="r"/>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Director of Sales</a:t>
            </a:r>
          </a:p>
          <a:p>
            <a:pPr algn="r"/>
            <a:r>
              <a:rPr lang="en-US" sz="1999" b="1" dirty="0">
                <a:solidFill>
                  <a:schemeClr val="bg1"/>
                </a:solidFill>
                <a:effectLst>
                  <a:outerShdw blurRad="266700" algn="ctr" rotWithShape="0">
                    <a:schemeClr val="tx1">
                      <a:alpha val="64000"/>
                    </a:schemeClr>
                  </a:outerShdw>
                </a:effectLst>
                <a:ea typeface="Tahoma" panose="020B0604030504040204" pitchFamily="34" charset="0"/>
                <a:cs typeface="Tahoma" panose="020B0604030504040204" pitchFamily="34" charset="0"/>
              </a:rPr>
              <a:t>and Strategic Partnerships</a:t>
            </a:r>
          </a:p>
          <a:p>
            <a:pPr algn="r"/>
            <a:r>
              <a:rPr lang="en-US" sz="1999" dirty="0">
                <a:solidFill>
                  <a:schemeClr val="bg1"/>
                </a:solidFill>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scott@pioneer-emobility.com</a:t>
            </a:r>
            <a:endParaRPr lang="en-US" sz="1999"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1949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erge arrow down outline icon Royalty Free Vector Image">
            <a:extLst>
              <a:ext uri="{FF2B5EF4-FFF2-40B4-BE49-F238E27FC236}">
                <a16:creationId xmlns:a16="http://schemas.microsoft.com/office/drawing/2014/main" id="{683DC758-1C67-8DB4-C776-FD38B04F36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18"/>
          <a:stretch/>
        </p:blipFill>
        <p:spPr bwMode="auto">
          <a:xfrm>
            <a:off x="7763147" y="2781741"/>
            <a:ext cx="1978949" cy="3807682"/>
          </a:xfrm>
          <a:prstGeom prst="rect">
            <a:avLst/>
          </a:prstGeom>
          <a:noFill/>
          <a:effectLst>
            <a:outerShdw blurRad="50800" dist="50800" dir="5400000" sx="1000" sy="1000" algn="ctr" rotWithShape="0">
              <a:schemeClr val="bg2">
                <a:lumMod val="90000"/>
                <a:alpha val="51000"/>
              </a:schemeClr>
            </a:outerShdw>
          </a:effectLst>
          <a:extLst>
            <a:ext uri="{909E8E84-426E-40DD-AFC4-6F175D3DCCD1}">
              <a14:hiddenFill xmlns:a14="http://schemas.microsoft.com/office/drawing/2010/main">
                <a:solidFill>
                  <a:srgbClr val="FFFFFF"/>
                </a:solidFill>
              </a14:hiddenFill>
            </a:ext>
          </a:extLst>
        </p:spPr>
      </p:pic>
      <p:pic>
        <p:nvPicPr>
          <p:cNvPr id="3" name="Picture 2" descr="Information graphic showing options for storing renewable electricity using both batteries and carbon-neutral fuels">
            <a:extLst>
              <a:ext uri="{FF2B5EF4-FFF2-40B4-BE49-F238E27FC236}">
                <a16:creationId xmlns:a16="http://schemas.microsoft.com/office/drawing/2014/main" id="{9516D5A8-1DFC-9CF7-A1AC-271AA4E2B7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766" t="30278" r="19201" b="58333"/>
          <a:stretch/>
        </p:blipFill>
        <p:spPr bwMode="auto">
          <a:xfrm>
            <a:off x="6459776" y="1228591"/>
            <a:ext cx="1890131" cy="109148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5D3752C-F229-108E-6D10-B5FBCF06B12A}"/>
              </a:ext>
            </a:extLst>
          </p:cNvPr>
          <p:cNvGrpSpPr/>
          <p:nvPr/>
        </p:nvGrpSpPr>
        <p:grpSpPr>
          <a:xfrm>
            <a:off x="9261675" y="1137901"/>
            <a:ext cx="1828173" cy="1247909"/>
            <a:chOff x="4229099" y="3842466"/>
            <a:chExt cx="3357217" cy="2291633"/>
          </a:xfrm>
        </p:grpSpPr>
        <p:pic>
          <p:nvPicPr>
            <p:cNvPr id="2" name="Picture 2" descr="Information graphic showing options for storing renewable electricity using both batteries and carbon-neutral fuels">
              <a:extLst>
                <a:ext uri="{FF2B5EF4-FFF2-40B4-BE49-F238E27FC236}">
                  <a16:creationId xmlns:a16="http://schemas.microsoft.com/office/drawing/2014/main" id="{B9EDC771-02CE-9EC7-90C5-297E36D55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15" t="55243" r="60525" b="33056"/>
            <a:stretch/>
          </p:blipFill>
          <p:spPr bwMode="auto">
            <a:xfrm>
              <a:off x="4229099" y="3924300"/>
              <a:ext cx="3357217" cy="2209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A1FA855-D67F-9815-39F9-A7B9230224B1}"/>
                </a:ext>
              </a:extLst>
            </p:cNvPr>
            <p:cNvSpPr/>
            <p:nvPr/>
          </p:nvSpPr>
          <p:spPr>
            <a:xfrm>
              <a:off x="5810250" y="3842466"/>
              <a:ext cx="1409700" cy="78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E879DE-B131-D7C4-151E-90814C16D4B5}"/>
                </a:ext>
              </a:extLst>
            </p:cNvPr>
            <p:cNvSpPr/>
            <p:nvPr/>
          </p:nvSpPr>
          <p:spPr>
            <a:xfrm>
              <a:off x="6775557" y="4289066"/>
              <a:ext cx="444393" cy="1527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1B99FEF6-C620-4435-249D-D6E2DFEDF389}"/>
              </a:ext>
            </a:extLst>
          </p:cNvPr>
          <p:cNvGrpSpPr/>
          <p:nvPr/>
        </p:nvGrpSpPr>
        <p:grpSpPr>
          <a:xfrm>
            <a:off x="4180237" y="1033328"/>
            <a:ext cx="1467925" cy="1204913"/>
            <a:chOff x="4419600" y="1728787"/>
            <a:chExt cx="1467925" cy="1204913"/>
          </a:xfrm>
        </p:grpSpPr>
        <p:pic>
          <p:nvPicPr>
            <p:cNvPr id="1026" name="Picture 2" descr="Information graphic showing options for storing renewable electricity using both batteries and carbon-neutral fuels">
              <a:extLst>
                <a:ext uri="{FF2B5EF4-FFF2-40B4-BE49-F238E27FC236}">
                  <a16:creationId xmlns:a16="http://schemas.microsoft.com/office/drawing/2014/main" id="{CB5C6557-C18C-AB1B-23D1-63FCBC1A16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31" t="25277" r="57409" b="57223"/>
            <a:stretch/>
          </p:blipFill>
          <p:spPr bwMode="auto">
            <a:xfrm>
              <a:off x="4419600" y="1733550"/>
              <a:ext cx="1219200" cy="12001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D91D88B-9D8A-6AF8-EEF0-D393C734A5AE}"/>
                </a:ext>
              </a:extLst>
            </p:cNvPr>
            <p:cNvSpPr/>
            <p:nvPr/>
          </p:nvSpPr>
          <p:spPr>
            <a:xfrm>
              <a:off x="5462895" y="1728787"/>
              <a:ext cx="424630" cy="39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1950F59-0264-BF2E-3DD9-F11A0519ABCE}"/>
              </a:ext>
            </a:extLst>
          </p:cNvPr>
          <p:cNvSpPr txBox="1"/>
          <p:nvPr/>
        </p:nvSpPr>
        <p:spPr>
          <a:xfrm>
            <a:off x="9348617" y="2320075"/>
            <a:ext cx="1232902" cy="461665"/>
          </a:xfrm>
          <a:prstGeom prst="rect">
            <a:avLst/>
          </a:prstGeom>
          <a:noFill/>
        </p:spPr>
        <p:txBody>
          <a:bodyPr wrap="none" rtlCol="0">
            <a:spAutoFit/>
          </a:bodyPr>
          <a:lstStyle/>
          <a:p>
            <a:r>
              <a:rPr lang="en-US" sz="2400" dirty="0"/>
              <a:t>Propane</a:t>
            </a:r>
          </a:p>
        </p:txBody>
      </p:sp>
      <p:sp>
        <p:nvSpPr>
          <p:cNvPr id="10" name="TextBox 9">
            <a:extLst>
              <a:ext uri="{FF2B5EF4-FFF2-40B4-BE49-F238E27FC236}">
                <a16:creationId xmlns:a16="http://schemas.microsoft.com/office/drawing/2014/main" id="{AD4B642D-5B31-050C-9A34-02E40A8DCA08}"/>
              </a:ext>
            </a:extLst>
          </p:cNvPr>
          <p:cNvSpPr txBox="1"/>
          <p:nvPr/>
        </p:nvSpPr>
        <p:spPr>
          <a:xfrm>
            <a:off x="4091505" y="2320075"/>
            <a:ext cx="1396664" cy="461665"/>
          </a:xfrm>
          <a:prstGeom prst="rect">
            <a:avLst/>
          </a:prstGeom>
          <a:noFill/>
        </p:spPr>
        <p:txBody>
          <a:bodyPr wrap="none" rtlCol="0">
            <a:spAutoFit/>
          </a:bodyPr>
          <a:lstStyle/>
          <a:p>
            <a:pPr algn="ctr"/>
            <a:r>
              <a:rPr lang="en-US" sz="2400" dirty="0"/>
              <a:t>Hydrogen</a:t>
            </a:r>
          </a:p>
        </p:txBody>
      </p:sp>
      <p:sp>
        <p:nvSpPr>
          <p:cNvPr id="11" name="TextBox 10">
            <a:extLst>
              <a:ext uri="{FF2B5EF4-FFF2-40B4-BE49-F238E27FC236}">
                <a16:creationId xmlns:a16="http://schemas.microsoft.com/office/drawing/2014/main" id="{CCF23537-2B9D-34FE-D077-D0A01D15D447}"/>
              </a:ext>
            </a:extLst>
          </p:cNvPr>
          <p:cNvSpPr txBox="1"/>
          <p:nvPr/>
        </p:nvSpPr>
        <p:spPr>
          <a:xfrm>
            <a:off x="6856998" y="2320075"/>
            <a:ext cx="1095685" cy="461665"/>
          </a:xfrm>
          <a:prstGeom prst="rect">
            <a:avLst/>
          </a:prstGeom>
          <a:noFill/>
        </p:spPr>
        <p:txBody>
          <a:bodyPr wrap="none" rtlCol="0">
            <a:spAutoFit/>
          </a:bodyPr>
          <a:lstStyle/>
          <a:p>
            <a:r>
              <a:rPr lang="en-US" sz="2400" dirty="0"/>
              <a:t>Battery</a:t>
            </a:r>
          </a:p>
        </p:txBody>
      </p:sp>
      <p:graphicFrame>
        <p:nvGraphicFramePr>
          <p:cNvPr id="13" name="Table 13">
            <a:extLst>
              <a:ext uri="{FF2B5EF4-FFF2-40B4-BE49-F238E27FC236}">
                <a16:creationId xmlns:a16="http://schemas.microsoft.com/office/drawing/2014/main" id="{75892861-D4D8-688F-82B9-A01FD2C62404}"/>
              </a:ext>
            </a:extLst>
          </p:cNvPr>
          <p:cNvGraphicFramePr>
            <a:graphicFrameLocks noGrp="1"/>
          </p:cNvGraphicFramePr>
          <p:nvPr>
            <p:extLst>
              <p:ext uri="{D42A27DB-BD31-4B8C-83A1-F6EECF244321}">
                <p14:modId xmlns:p14="http://schemas.microsoft.com/office/powerpoint/2010/main" val="3202789401"/>
              </p:ext>
            </p:extLst>
          </p:nvPr>
        </p:nvGraphicFramePr>
        <p:xfrm>
          <a:off x="837127" y="3134463"/>
          <a:ext cx="10534920" cy="1854200"/>
        </p:xfrm>
        <a:graphic>
          <a:graphicData uri="http://schemas.openxmlformats.org/drawingml/2006/table">
            <a:tbl>
              <a:tblPr firstRow="1" bandRow="1">
                <a:tableStyleId>{5C22544A-7EE6-4342-B048-85BDC9FD1C3A}</a:tableStyleId>
              </a:tblPr>
              <a:tblGrid>
                <a:gridCol w="2633730">
                  <a:extLst>
                    <a:ext uri="{9D8B030D-6E8A-4147-A177-3AD203B41FA5}">
                      <a16:colId xmlns:a16="http://schemas.microsoft.com/office/drawing/2014/main" val="474121444"/>
                    </a:ext>
                  </a:extLst>
                </a:gridCol>
                <a:gridCol w="2633730">
                  <a:extLst>
                    <a:ext uri="{9D8B030D-6E8A-4147-A177-3AD203B41FA5}">
                      <a16:colId xmlns:a16="http://schemas.microsoft.com/office/drawing/2014/main" val="4268165606"/>
                    </a:ext>
                  </a:extLst>
                </a:gridCol>
                <a:gridCol w="2633730">
                  <a:extLst>
                    <a:ext uri="{9D8B030D-6E8A-4147-A177-3AD203B41FA5}">
                      <a16:colId xmlns:a16="http://schemas.microsoft.com/office/drawing/2014/main" val="2965343508"/>
                    </a:ext>
                  </a:extLst>
                </a:gridCol>
                <a:gridCol w="2633730">
                  <a:extLst>
                    <a:ext uri="{9D8B030D-6E8A-4147-A177-3AD203B41FA5}">
                      <a16:colId xmlns:a16="http://schemas.microsoft.com/office/drawing/2014/main" val="4164142675"/>
                    </a:ext>
                  </a:extLst>
                </a:gridCol>
              </a:tblGrid>
              <a:tr h="370840">
                <a:tc>
                  <a:txBody>
                    <a:bodyPr/>
                    <a:lstStyle/>
                    <a:p>
                      <a:r>
                        <a:rPr lang="en-US" b="0" dirty="0">
                          <a:solidFill>
                            <a:sysClr val="windowText" lastClr="000000"/>
                          </a:solidFill>
                        </a:rPr>
                        <a:t>Clean Fuel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1000"/>
                      </a:schemeClr>
                    </a:solidFill>
                  </a:tcPr>
                </a:tc>
                <a:tc>
                  <a:txBody>
                    <a:bodyPr/>
                    <a:lstStyle/>
                    <a:p>
                      <a:pPr algn="ctr"/>
                      <a:r>
                        <a:rPr lang="en-US" b="0"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1000"/>
                      </a:schemeClr>
                    </a:solidFill>
                  </a:tcPr>
                </a:tc>
                <a:tc>
                  <a:txBody>
                    <a:bodyPr/>
                    <a:lstStyle/>
                    <a:p>
                      <a:pPr algn="ctr"/>
                      <a:r>
                        <a:rPr lang="en-US" b="0"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1000"/>
                      </a:schemeClr>
                    </a:solidFill>
                  </a:tcPr>
                </a:tc>
                <a:extLst>
                  <a:ext uri="{0D108BD9-81ED-4DB2-BD59-A6C34878D82A}">
                    <a16:rowId xmlns:a16="http://schemas.microsoft.com/office/drawing/2014/main" val="3390194331"/>
                  </a:ext>
                </a:extLst>
              </a:tr>
              <a:tr h="370840">
                <a:tc>
                  <a:txBody>
                    <a:bodyPr/>
                    <a:lstStyle/>
                    <a:p>
                      <a:r>
                        <a:rPr lang="en-US" dirty="0">
                          <a:solidFill>
                            <a:sysClr val="windowText" lastClr="000000"/>
                          </a:solidFill>
                        </a:rPr>
                        <a:t>Low Cost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No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No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572264943"/>
                  </a:ext>
                </a:extLst>
              </a:tr>
              <a:tr h="370840">
                <a:tc>
                  <a:txBody>
                    <a:bodyPr/>
                    <a:lstStyle/>
                    <a:p>
                      <a:r>
                        <a:rPr lang="en-US" dirty="0">
                          <a:solidFill>
                            <a:sysClr val="windowText" lastClr="000000"/>
                          </a:solidFill>
                        </a:rPr>
                        <a:t>Easy to Transport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No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1454521758"/>
                  </a:ext>
                </a:extLst>
              </a:tr>
              <a:tr h="370840">
                <a:tc>
                  <a:txBody>
                    <a:bodyPr/>
                    <a:lstStyle/>
                    <a:p>
                      <a:r>
                        <a:rPr lang="en-US" dirty="0">
                          <a:solidFill>
                            <a:sysClr val="windowText" lastClr="000000"/>
                          </a:solidFill>
                        </a:rPr>
                        <a:t>Readily Available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No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3315025392"/>
                  </a:ext>
                </a:extLst>
              </a:tr>
              <a:tr h="370840">
                <a:tc>
                  <a:txBody>
                    <a:bodyPr/>
                    <a:lstStyle/>
                    <a:p>
                      <a:r>
                        <a:rPr lang="en-US" dirty="0">
                          <a:solidFill>
                            <a:sysClr val="windowText" lastClr="000000"/>
                          </a:solidFill>
                        </a:rPr>
                        <a:t>Off-Grid</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No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980957868"/>
                  </a:ext>
                </a:extLst>
              </a:tr>
            </a:tbl>
          </a:graphicData>
        </a:graphic>
      </p:graphicFrame>
      <p:sp>
        <p:nvSpPr>
          <p:cNvPr id="18" name="TextBox 17">
            <a:extLst>
              <a:ext uri="{FF2B5EF4-FFF2-40B4-BE49-F238E27FC236}">
                <a16:creationId xmlns:a16="http://schemas.microsoft.com/office/drawing/2014/main" id="{08D6A7A8-2C2D-93B2-E685-A82B9F30C3DC}"/>
              </a:ext>
            </a:extLst>
          </p:cNvPr>
          <p:cNvSpPr txBox="1"/>
          <p:nvPr/>
        </p:nvSpPr>
        <p:spPr>
          <a:xfrm>
            <a:off x="-1" y="-11151"/>
            <a:ext cx="12188825" cy="707886"/>
          </a:xfrm>
          <a:prstGeom prst="rect">
            <a:avLst/>
          </a:prstGeom>
          <a:solidFill>
            <a:schemeClr val="tx1">
              <a:alpha val="29871"/>
            </a:schemeClr>
          </a:solidFill>
        </p:spPr>
        <p:txBody>
          <a:bodyPr wrap="square" rtlCol="0" anchor="ctr">
            <a:spAutoFit/>
          </a:bodyPr>
          <a:lstStyle/>
          <a:p>
            <a:pPr algn="ctr"/>
            <a:r>
              <a:rPr lang="en-US" sz="4000" dirty="0">
                <a:ln w="0"/>
                <a:solidFill>
                  <a:schemeClr val="bg1"/>
                </a:solidFill>
                <a:effectLst>
                  <a:outerShdw blurRad="50800" dist="88900" dir="2700000" algn="tl" rotWithShape="0">
                    <a:schemeClr val="tx1">
                      <a:alpha val="40000"/>
                    </a:schemeClr>
                  </a:outerShdw>
                </a:effectLst>
                <a:ea typeface="Tahoma" panose="020B0604030504040204" pitchFamily="34" charset="0"/>
                <a:cs typeface="Tahoma" panose="020B0604030504040204" pitchFamily="34" charset="0"/>
              </a:rPr>
              <a:t>Future Proof</a:t>
            </a:r>
          </a:p>
        </p:txBody>
      </p:sp>
      <p:graphicFrame>
        <p:nvGraphicFramePr>
          <p:cNvPr id="19" name="Table 13">
            <a:extLst>
              <a:ext uri="{FF2B5EF4-FFF2-40B4-BE49-F238E27FC236}">
                <a16:creationId xmlns:a16="http://schemas.microsoft.com/office/drawing/2014/main" id="{E338911E-8FFF-9977-4337-04419CA7D3C0}"/>
              </a:ext>
            </a:extLst>
          </p:cNvPr>
          <p:cNvGraphicFramePr>
            <a:graphicFrameLocks noGrp="1"/>
          </p:cNvGraphicFramePr>
          <p:nvPr>
            <p:extLst>
              <p:ext uri="{D42A27DB-BD31-4B8C-83A1-F6EECF244321}">
                <p14:modId xmlns:p14="http://schemas.microsoft.com/office/powerpoint/2010/main" val="562053886"/>
              </p:ext>
            </p:extLst>
          </p:nvPr>
        </p:nvGraphicFramePr>
        <p:xfrm>
          <a:off x="837127" y="5476903"/>
          <a:ext cx="10534920" cy="1112520"/>
        </p:xfrm>
        <a:graphic>
          <a:graphicData uri="http://schemas.openxmlformats.org/drawingml/2006/table">
            <a:tbl>
              <a:tblPr firstRow="1" bandRow="1">
                <a:tableStyleId>{5C22544A-7EE6-4342-B048-85BDC9FD1C3A}</a:tableStyleId>
              </a:tblPr>
              <a:tblGrid>
                <a:gridCol w="2633730">
                  <a:extLst>
                    <a:ext uri="{9D8B030D-6E8A-4147-A177-3AD203B41FA5}">
                      <a16:colId xmlns:a16="http://schemas.microsoft.com/office/drawing/2014/main" val="474121444"/>
                    </a:ext>
                  </a:extLst>
                </a:gridCol>
                <a:gridCol w="2633730">
                  <a:extLst>
                    <a:ext uri="{9D8B030D-6E8A-4147-A177-3AD203B41FA5}">
                      <a16:colId xmlns:a16="http://schemas.microsoft.com/office/drawing/2014/main" val="4268165606"/>
                    </a:ext>
                  </a:extLst>
                </a:gridCol>
                <a:gridCol w="2633730">
                  <a:extLst>
                    <a:ext uri="{9D8B030D-6E8A-4147-A177-3AD203B41FA5}">
                      <a16:colId xmlns:a16="http://schemas.microsoft.com/office/drawing/2014/main" val="2965343508"/>
                    </a:ext>
                  </a:extLst>
                </a:gridCol>
                <a:gridCol w="2633730">
                  <a:extLst>
                    <a:ext uri="{9D8B030D-6E8A-4147-A177-3AD203B41FA5}">
                      <a16:colId xmlns:a16="http://schemas.microsoft.com/office/drawing/2014/main" val="4164142675"/>
                    </a:ext>
                  </a:extLst>
                </a:gridCol>
              </a:tblGrid>
              <a:tr h="370840">
                <a:tc>
                  <a:txBody>
                    <a:bodyPr/>
                    <a:lstStyle/>
                    <a:p>
                      <a:r>
                        <a:rPr lang="en-US" b="0" dirty="0">
                          <a:solidFill>
                            <a:sysClr val="windowText" lastClr="000000"/>
                          </a:solidFill>
                        </a:rPr>
                        <a:t>Short Term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rPr>
                        <a:t>No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rPr>
                        <a:t>No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3390194331"/>
                  </a:ext>
                </a:extLst>
              </a:tr>
              <a:tr h="370840">
                <a:tc>
                  <a:txBody>
                    <a:bodyPr/>
                    <a:lstStyle/>
                    <a:p>
                      <a:r>
                        <a:rPr lang="en-US" dirty="0">
                          <a:solidFill>
                            <a:sysClr val="windowText" lastClr="000000"/>
                          </a:solidFill>
                        </a:rPr>
                        <a:t>Medium Term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No</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2572264943"/>
                  </a:ext>
                </a:extLst>
              </a:tr>
              <a:tr h="370840">
                <a:tc>
                  <a:txBody>
                    <a:bodyPr/>
                    <a:lstStyle/>
                    <a:p>
                      <a:r>
                        <a:rPr lang="en-US" dirty="0">
                          <a:solidFill>
                            <a:sysClr val="windowText" lastClr="000000"/>
                          </a:solidFill>
                        </a:rPr>
                        <a:t>Long Term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dirty="0">
                          <a:solidFill>
                            <a:sysClr val="windowText" lastClr="000000"/>
                          </a:solidFill>
                        </a:rPr>
                        <a:t>Yes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extLst>
                  <a:ext uri="{0D108BD9-81ED-4DB2-BD59-A6C34878D82A}">
                    <a16:rowId xmlns:a16="http://schemas.microsoft.com/office/drawing/2014/main" val="1454521758"/>
                  </a:ext>
                </a:extLst>
              </a:tr>
            </a:tbl>
          </a:graphicData>
        </a:graphic>
      </p:graphicFrame>
    </p:spTree>
    <p:extLst>
      <p:ext uri="{BB962C8B-B14F-4D97-AF65-F5344CB8AC3E}">
        <p14:creationId xmlns:p14="http://schemas.microsoft.com/office/powerpoint/2010/main" val="377539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52B3969-7644-4E97-ABD1-341CD5682457}"/>
              </a:ext>
            </a:extLst>
          </p:cNvPr>
          <p:cNvSpPr txBox="1"/>
          <p:nvPr/>
        </p:nvSpPr>
        <p:spPr>
          <a:xfrm>
            <a:off x="3112088" y="5618159"/>
            <a:ext cx="5853975" cy="1015663"/>
          </a:xfrm>
          <a:prstGeom prst="rect">
            <a:avLst/>
          </a:prstGeom>
          <a:solidFill>
            <a:schemeClr val="bg1">
              <a:alpha val="40000"/>
            </a:schemeClr>
          </a:solidFill>
        </p:spPr>
        <p:txBody>
          <a:bodyPr wrap="none" rtlCol="0" anchor="ctr">
            <a:spAutoFit/>
          </a:bodyPr>
          <a:lstStyle/>
          <a:p>
            <a:r>
              <a:rPr lang="en-US" sz="2000" dirty="0">
                <a:ln w="0"/>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1) Sophisticated Integration of Hardware and Software</a:t>
            </a:r>
          </a:p>
          <a:p>
            <a:r>
              <a:rPr lang="en-US" sz="2000" dirty="0">
                <a:ln w="0"/>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2) 24 / 7 Cloud-based Remote Monitoring</a:t>
            </a:r>
          </a:p>
          <a:p>
            <a:r>
              <a:rPr lang="en-US" sz="2000" dirty="0">
                <a:ln w="0"/>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3) LTE-Mesh and/or Satellite Communication Backhaul</a:t>
            </a:r>
          </a:p>
        </p:txBody>
      </p:sp>
      <p:pic>
        <p:nvPicPr>
          <p:cNvPr id="17" name="Picture 16">
            <a:extLst>
              <a:ext uri="{FF2B5EF4-FFF2-40B4-BE49-F238E27FC236}">
                <a16:creationId xmlns:a16="http://schemas.microsoft.com/office/drawing/2014/main" id="{C406A78A-5AE1-B4EA-36BC-8E1436B31242}"/>
              </a:ext>
            </a:extLst>
          </p:cNvPr>
          <p:cNvPicPr>
            <a:picLocks noChangeAspect="1"/>
          </p:cNvPicPr>
          <p:nvPr/>
        </p:nvPicPr>
        <p:blipFill>
          <a:blip r:embed="rId3"/>
          <a:stretch>
            <a:fillRect/>
          </a:stretch>
        </p:blipFill>
        <p:spPr>
          <a:xfrm>
            <a:off x="1375636" y="1007532"/>
            <a:ext cx="9437552" cy="2046407"/>
          </a:xfrm>
          <a:prstGeom prst="rect">
            <a:avLst/>
          </a:prstGeom>
        </p:spPr>
      </p:pic>
      <p:sp>
        <p:nvSpPr>
          <p:cNvPr id="18" name="Rectangle 17">
            <a:extLst>
              <a:ext uri="{FF2B5EF4-FFF2-40B4-BE49-F238E27FC236}">
                <a16:creationId xmlns:a16="http://schemas.microsoft.com/office/drawing/2014/main" id="{1D03B61B-0818-AC86-315D-8A070DD6CC96}"/>
              </a:ext>
            </a:extLst>
          </p:cNvPr>
          <p:cNvSpPr/>
          <p:nvPr/>
        </p:nvSpPr>
        <p:spPr>
          <a:xfrm rot="16200000">
            <a:off x="764533" y="1917873"/>
            <a:ext cx="1553439" cy="369332"/>
          </a:xfrm>
          <a:prstGeom prst="rect">
            <a:avLst/>
          </a:prstGeom>
        </p:spPr>
        <p:txBody>
          <a:bodyPr wrap="none">
            <a:spAutoFit/>
          </a:bodyPr>
          <a:lstStyle/>
          <a:p>
            <a:r>
              <a:rPr lang="en-US" sz="1800" dirty="0"/>
              <a:t>e-Boost RealM</a:t>
            </a:r>
          </a:p>
        </p:txBody>
      </p:sp>
      <p:sp>
        <p:nvSpPr>
          <p:cNvPr id="3" name="Rounded Rectangle 2">
            <a:extLst>
              <a:ext uri="{FF2B5EF4-FFF2-40B4-BE49-F238E27FC236}">
                <a16:creationId xmlns:a16="http://schemas.microsoft.com/office/drawing/2014/main" id="{583935A4-67C2-FACF-6EE5-CAE610DCCDF7}"/>
              </a:ext>
            </a:extLst>
          </p:cNvPr>
          <p:cNvSpPr/>
          <p:nvPr/>
        </p:nvSpPr>
        <p:spPr>
          <a:xfrm>
            <a:off x="1375636" y="3118202"/>
            <a:ext cx="4663440" cy="74295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Data Analytics</a:t>
            </a:r>
          </a:p>
        </p:txBody>
      </p:sp>
      <p:sp>
        <p:nvSpPr>
          <p:cNvPr id="4" name="Rounded Rectangle 3">
            <a:extLst>
              <a:ext uri="{FF2B5EF4-FFF2-40B4-BE49-F238E27FC236}">
                <a16:creationId xmlns:a16="http://schemas.microsoft.com/office/drawing/2014/main" id="{895A3362-7021-4D6E-3041-81792CD57E91}"/>
              </a:ext>
            </a:extLst>
          </p:cNvPr>
          <p:cNvSpPr/>
          <p:nvPr/>
        </p:nvSpPr>
        <p:spPr>
          <a:xfrm>
            <a:off x="1375636" y="3925415"/>
            <a:ext cx="9437552" cy="74295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Nationwide Propane Distribution</a:t>
            </a:r>
          </a:p>
        </p:txBody>
      </p:sp>
      <p:sp>
        <p:nvSpPr>
          <p:cNvPr id="5" name="Rounded Rectangle 4">
            <a:extLst>
              <a:ext uri="{FF2B5EF4-FFF2-40B4-BE49-F238E27FC236}">
                <a16:creationId xmlns:a16="http://schemas.microsoft.com/office/drawing/2014/main" id="{730B900A-996F-6730-9581-782F6EECAFFB}"/>
              </a:ext>
            </a:extLst>
          </p:cNvPr>
          <p:cNvSpPr/>
          <p:nvPr/>
        </p:nvSpPr>
        <p:spPr>
          <a:xfrm>
            <a:off x="6149750" y="3118202"/>
            <a:ext cx="4663440" cy="74295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Fleet Planning</a:t>
            </a:r>
          </a:p>
        </p:txBody>
      </p:sp>
      <p:sp>
        <p:nvSpPr>
          <p:cNvPr id="6" name="Rounded Rectangle 5">
            <a:extLst>
              <a:ext uri="{FF2B5EF4-FFF2-40B4-BE49-F238E27FC236}">
                <a16:creationId xmlns:a16="http://schemas.microsoft.com/office/drawing/2014/main" id="{E28F8D06-3C9A-7491-00B8-8C1AC1A350CA}"/>
              </a:ext>
            </a:extLst>
          </p:cNvPr>
          <p:cNvSpPr/>
          <p:nvPr/>
        </p:nvSpPr>
        <p:spPr>
          <a:xfrm>
            <a:off x="1375636" y="4732628"/>
            <a:ext cx="9437552" cy="74295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Nationwide Service and Maintenance</a:t>
            </a:r>
          </a:p>
        </p:txBody>
      </p:sp>
      <p:sp>
        <p:nvSpPr>
          <p:cNvPr id="7" name="TextBox 6">
            <a:extLst>
              <a:ext uri="{FF2B5EF4-FFF2-40B4-BE49-F238E27FC236}">
                <a16:creationId xmlns:a16="http://schemas.microsoft.com/office/drawing/2014/main" id="{2FC6E8ED-5829-F33C-D66D-829C88A14C4B}"/>
              </a:ext>
            </a:extLst>
          </p:cNvPr>
          <p:cNvSpPr txBox="1"/>
          <p:nvPr/>
        </p:nvSpPr>
        <p:spPr>
          <a:xfrm>
            <a:off x="-1" y="-11151"/>
            <a:ext cx="12188825" cy="707886"/>
          </a:xfrm>
          <a:prstGeom prst="rect">
            <a:avLst/>
          </a:prstGeom>
          <a:solidFill>
            <a:schemeClr val="tx1">
              <a:alpha val="29871"/>
            </a:schemeClr>
          </a:solidFill>
        </p:spPr>
        <p:txBody>
          <a:bodyPr wrap="square" rtlCol="0" anchor="ctr">
            <a:spAutoFit/>
          </a:bodyPr>
          <a:lstStyle/>
          <a:p>
            <a:pPr algn="ctr"/>
            <a:r>
              <a:rPr lang="en-US" sz="4000" dirty="0">
                <a:ln w="0"/>
                <a:solidFill>
                  <a:schemeClr val="bg1"/>
                </a:solidFill>
                <a:effectLst>
                  <a:outerShdw blurRad="50800" dist="88900" dir="2700000" algn="tl" rotWithShape="0">
                    <a:schemeClr val="tx1">
                      <a:alpha val="40000"/>
                    </a:schemeClr>
                  </a:outerShdw>
                </a:effectLst>
                <a:ea typeface="Tahoma" panose="020B0604030504040204" pitchFamily="34" charset="0"/>
                <a:cs typeface="Tahoma" panose="020B0604030504040204" pitchFamily="34" charset="0"/>
              </a:rPr>
              <a:t>Patent Pending Solution</a:t>
            </a:r>
          </a:p>
        </p:txBody>
      </p:sp>
    </p:spTree>
    <p:extLst>
      <p:ext uri="{BB962C8B-B14F-4D97-AF65-F5344CB8AC3E}">
        <p14:creationId xmlns:p14="http://schemas.microsoft.com/office/powerpoint/2010/main" val="779554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road, truck&#10;&#10;Description automatically generated">
            <a:extLst>
              <a:ext uri="{FF2B5EF4-FFF2-40B4-BE49-F238E27FC236}">
                <a16:creationId xmlns:a16="http://schemas.microsoft.com/office/drawing/2014/main" id="{BAF52663-82D8-1B57-3089-772277D934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88825" cy="6858000"/>
          </a:xfrm>
          <a:prstGeom prst="rect">
            <a:avLst/>
          </a:prstGeom>
        </p:spPr>
      </p:pic>
      <p:sp>
        <p:nvSpPr>
          <p:cNvPr id="2" name="TextBox 1">
            <a:extLst>
              <a:ext uri="{FF2B5EF4-FFF2-40B4-BE49-F238E27FC236}">
                <a16:creationId xmlns:a16="http://schemas.microsoft.com/office/drawing/2014/main" id="{F71C00BA-7537-1AF4-FE43-ECA9F34C5D9F}"/>
              </a:ext>
            </a:extLst>
          </p:cNvPr>
          <p:cNvSpPr txBox="1"/>
          <p:nvPr/>
        </p:nvSpPr>
        <p:spPr>
          <a:xfrm>
            <a:off x="0" y="0"/>
            <a:ext cx="12188823" cy="1015663"/>
          </a:xfrm>
          <a:prstGeom prst="rect">
            <a:avLst/>
          </a:prstGeom>
          <a:solidFill>
            <a:srgbClr val="000000">
              <a:alpha val="19608"/>
            </a:srgbClr>
          </a:solidFill>
        </p:spPr>
        <p:txBody>
          <a:bodyPr wrap="square" rtlCol="0">
            <a:spAutoFit/>
          </a:bodyPr>
          <a:lstStyle/>
          <a:p>
            <a:pPr algn="ctr"/>
            <a:r>
              <a:rPr lang="en-US" sz="6000" dirty="0">
                <a:solidFill>
                  <a:schemeClr val="bg1"/>
                </a:solidFill>
              </a:rPr>
              <a:t>Off-Grid EV Charging</a:t>
            </a:r>
          </a:p>
        </p:txBody>
      </p:sp>
    </p:spTree>
    <p:extLst>
      <p:ext uri="{BB962C8B-B14F-4D97-AF65-F5344CB8AC3E}">
        <p14:creationId xmlns:p14="http://schemas.microsoft.com/office/powerpoint/2010/main" val="148204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5D617-3ADF-6B30-5080-4CB2E8BAD6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8228" cy="6858000"/>
          </a:xfrm>
          <a:prstGeom prst="rect">
            <a:avLst/>
          </a:prstGeom>
        </p:spPr>
      </p:pic>
      <p:sp>
        <p:nvSpPr>
          <p:cNvPr id="3" name="Rectangle 2">
            <a:extLst>
              <a:ext uri="{FF2B5EF4-FFF2-40B4-BE49-F238E27FC236}">
                <a16:creationId xmlns:a16="http://schemas.microsoft.com/office/drawing/2014/main" id="{050671A5-5130-3E10-DEBF-475423D26305}"/>
              </a:ext>
            </a:extLst>
          </p:cNvPr>
          <p:cNvSpPr/>
          <p:nvPr/>
        </p:nvSpPr>
        <p:spPr>
          <a:xfrm>
            <a:off x="3445933" y="2294467"/>
            <a:ext cx="4125299" cy="778933"/>
          </a:xfrm>
          <a:prstGeom prst="rect">
            <a:avLst/>
          </a:prstGeom>
          <a:blipFill dpi="0" rotWithShape="1">
            <a:blip r:embed="rId4">
              <a:alphaModFix amt="85000"/>
            </a:blip>
            <a:srcRect/>
            <a:tile tx="0" ty="0" sx="100000" sy="100000" flip="none" algn="tl"/>
          </a:blip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B888AEE-25E4-3AD2-4B24-843BA2D4CBE3}"/>
              </a:ext>
            </a:extLst>
          </p:cNvPr>
          <p:cNvSpPr/>
          <p:nvPr/>
        </p:nvSpPr>
        <p:spPr>
          <a:xfrm>
            <a:off x="7848599" y="3429000"/>
            <a:ext cx="778933" cy="778933"/>
          </a:xfrm>
          <a:prstGeom prst="rect">
            <a:avLst/>
          </a:prstGeom>
          <a:blipFill dpi="0" rotWithShape="1">
            <a:blip r:embed="rId4">
              <a:alphaModFix amt="77000"/>
            </a:blip>
            <a:srcRect/>
            <a:tile tx="0" ty="0" sx="100000" sy="100000" flip="none" algn="tl"/>
          </a:blip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ky, road, truck&#10;&#10;Description automatically generated">
            <a:extLst>
              <a:ext uri="{FF2B5EF4-FFF2-40B4-BE49-F238E27FC236}">
                <a16:creationId xmlns:a16="http://schemas.microsoft.com/office/drawing/2014/main" id="{E5F8BD02-21CA-2BCB-AEC8-ADA8A8F247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0"/>
            <a:ext cx="12198227" cy="6858000"/>
          </a:xfrm>
          <a:prstGeom prst="rect">
            <a:avLst/>
          </a:prstGeom>
        </p:spPr>
      </p:pic>
      <p:sp>
        <p:nvSpPr>
          <p:cNvPr id="4" name="TextBox 3">
            <a:extLst>
              <a:ext uri="{FF2B5EF4-FFF2-40B4-BE49-F238E27FC236}">
                <a16:creationId xmlns:a16="http://schemas.microsoft.com/office/drawing/2014/main" id="{18AC1237-949C-6F3E-327B-7D2A04890459}"/>
              </a:ext>
            </a:extLst>
          </p:cNvPr>
          <p:cNvSpPr txBox="1"/>
          <p:nvPr/>
        </p:nvSpPr>
        <p:spPr>
          <a:xfrm>
            <a:off x="9405" y="5042118"/>
            <a:ext cx="12188823" cy="1815882"/>
          </a:xfrm>
          <a:prstGeom prst="rect">
            <a:avLst/>
          </a:prstGeom>
          <a:solidFill>
            <a:schemeClr val="bg1">
              <a:alpha val="66909"/>
            </a:schemeClr>
          </a:solidFill>
        </p:spPr>
        <p:txBody>
          <a:bodyPr wrap="square" rtlCol="0">
            <a:spAutoFit/>
          </a:bodyPr>
          <a:lstStyle/>
          <a:p>
            <a:pPr marL="4116388" indent="-468313"/>
            <a:r>
              <a:rPr lang="en-US" sz="2800" b="1" dirty="0"/>
              <a:t>OEM Case Study</a:t>
            </a:r>
          </a:p>
          <a:p>
            <a:pPr marL="4116388" indent="-468313">
              <a:buFont typeface="Arial" panose="020B0604020202020204" pitchFamily="34" charset="0"/>
              <a:buChar char="•"/>
            </a:pPr>
            <a:r>
              <a:rPr lang="en-US" sz="2800" dirty="0"/>
              <a:t>Ride &amp; Drives</a:t>
            </a:r>
          </a:p>
          <a:p>
            <a:pPr marL="4116388" indent="-468313">
              <a:buFont typeface="Arial" panose="020B0604020202020204" pitchFamily="34" charset="0"/>
              <a:buChar char="•"/>
            </a:pPr>
            <a:r>
              <a:rPr lang="en-US" sz="2800" dirty="0"/>
              <a:t>Dealerships</a:t>
            </a:r>
          </a:p>
          <a:p>
            <a:pPr marL="4116388" indent="-468313">
              <a:buFont typeface="Arial" panose="020B0604020202020204" pitchFamily="34" charset="0"/>
              <a:buChar char="•"/>
            </a:pPr>
            <a:r>
              <a:rPr lang="en-US" sz="2800" dirty="0"/>
              <a:t>Customer Pilots</a:t>
            </a:r>
            <a:endParaRPr lang="en-US" sz="2400" dirty="0"/>
          </a:p>
        </p:txBody>
      </p:sp>
    </p:spTree>
    <p:extLst>
      <p:ext uri="{BB962C8B-B14F-4D97-AF65-F5344CB8AC3E}">
        <p14:creationId xmlns:p14="http://schemas.microsoft.com/office/powerpoint/2010/main" val="326039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5FD8307-2E7B-CDC1-35B2-75B68B114B4F}"/>
              </a:ext>
            </a:extLst>
          </p:cNvPr>
          <p:cNvGraphicFramePr>
            <a:graphicFrameLocks noGrp="1"/>
          </p:cNvGraphicFramePr>
          <p:nvPr>
            <p:extLst>
              <p:ext uri="{D42A27DB-BD31-4B8C-83A1-F6EECF244321}">
                <p14:modId xmlns:p14="http://schemas.microsoft.com/office/powerpoint/2010/main" val="3383008427"/>
              </p:ext>
            </p:extLst>
          </p:nvPr>
        </p:nvGraphicFramePr>
        <p:xfrm>
          <a:off x="1249472" y="1622299"/>
          <a:ext cx="9689880" cy="4022313"/>
        </p:xfrm>
        <a:graphic>
          <a:graphicData uri="http://schemas.openxmlformats.org/drawingml/2006/table">
            <a:tbl>
              <a:tblPr firstRow="1" bandRow="1">
                <a:tableStyleId>{5C22544A-7EE6-4342-B048-85BDC9FD1C3A}</a:tableStyleId>
              </a:tblPr>
              <a:tblGrid>
                <a:gridCol w="1937976">
                  <a:extLst>
                    <a:ext uri="{9D8B030D-6E8A-4147-A177-3AD203B41FA5}">
                      <a16:colId xmlns:a16="http://schemas.microsoft.com/office/drawing/2014/main" val="2419570817"/>
                    </a:ext>
                  </a:extLst>
                </a:gridCol>
                <a:gridCol w="1937976">
                  <a:extLst>
                    <a:ext uri="{9D8B030D-6E8A-4147-A177-3AD203B41FA5}">
                      <a16:colId xmlns:a16="http://schemas.microsoft.com/office/drawing/2014/main" val="3350177047"/>
                    </a:ext>
                  </a:extLst>
                </a:gridCol>
                <a:gridCol w="1937976">
                  <a:extLst>
                    <a:ext uri="{9D8B030D-6E8A-4147-A177-3AD203B41FA5}">
                      <a16:colId xmlns:a16="http://schemas.microsoft.com/office/drawing/2014/main" val="2335059787"/>
                    </a:ext>
                  </a:extLst>
                </a:gridCol>
                <a:gridCol w="1937976">
                  <a:extLst>
                    <a:ext uri="{9D8B030D-6E8A-4147-A177-3AD203B41FA5}">
                      <a16:colId xmlns:a16="http://schemas.microsoft.com/office/drawing/2014/main" val="2696058593"/>
                    </a:ext>
                  </a:extLst>
                </a:gridCol>
                <a:gridCol w="1937976">
                  <a:extLst>
                    <a:ext uri="{9D8B030D-6E8A-4147-A177-3AD203B41FA5}">
                      <a16:colId xmlns:a16="http://schemas.microsoft.com/office/drawing/2014/main" val="617154681"/>
                    </a:ext>
                  </a:extLst>
                </a:gridCol>
              </a:tblGrid>
              <a:tr h="1919740">
                <a:tc>
                  <a:txBody>
                    <a:bodyPr/>
                    <a:lstStyle/>
                    <a:p>
                      <a:endParaRPr lang="en-US" sz="1800" dirty="0"/>
                    </a:p>
                  </a:txBody>
                  <a:tcPr marL="91416" marR="91416" marT="45708" marB="4570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800"/>
                    </a:p>
                  </a:txBody>
                  <a:tcPr marL="91416" marR="91416" marT="45708" marB="4570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800" dirty="0"/>
                    </a:p>
                  </a:txBody>
                  <a:tcPr marL="91416" marR="91416" marT="45708" marB="4570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308051428"/>
                  </a:ext>
                </a:extLst>
              </a:tr>
              <a:tr h="639913">
                <a:tc>
                  <a:txBody>
                    <a:bodyPr/>
                    <a:lstStyle/>
                    <a:p>
                      <a:r>
                        <a:rPr lang="en-US" sz="1600" b="1" dirty="0"/>
                        <a:t>Vehicle</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b="1" dirty="0"/>
                        <a:t>eCascadia Class 8</a:t>
                      </a:r>
                    </a:p>
                    <a:p>
                      <a:r>
                        <a:rPr lang="en-US" sz="1600" b="1" dirty="0"/>
                        <a:t>Tandem Drive</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b="1" dirty="0"/>
                        <a:t>eCascadia Class 8</a:t>
                      </a:r>
                    </a:p>
                    <a:p>
                      <a:r>
                        <a:rPr lang="en-US" sz="1600" b="1" dirty="0"/>
                        <a:t>Single Drive</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b="1"/>
                        <a:t>eM2 Class 7</a:t>
                      </a:r>
                      <a:endParaRPr lang="en-US" sz="1600" b="1" dirty="0"/>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b="1" dirty="0"/>
                        <a:t>eM2 Class 6</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88602554"/>
                  </a:ext>
                </a:extLst>
              </a:tr>
              <a:tr h="365665">
                <a:tc>
                  <a:txBody>
                    <a:bodyPr/>
                    <a:lstStyle/>
                    <a:p>
                      <a:r>
                        <a:rPr lang="en-US" sz="1600" b="1" dirty="0"/>
                        <a:t>Range</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a:r>
                        <a:rPr lang="en-US" sz="1600" b="0" i="0" u="none" strike="noStrike" dirty="0">
                          <a:solidFill>
                            <a:srgbClr val="3B3B3B"/>
                          </a:solidFill>
                          <a:effectLst/>
                        </a:rPr>
                        <a:t>220 miles</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t>155 – 230 miles</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t>230 miles</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t>230 miles</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95099391"/>
                  </a:ext>
                </a:extLst>
              </a:tr>
              <a:tr h="365665">
                <a:tc>
                  <a:txBody>
                    <a:bodyPr/>
                    <a:lstStyle/>
                    <a:p>
                      <a:r>
                        <a:rPr lang="en-US" sz="1600" b="1" dirty="0"/>
                        <a:t>Battery Energy</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b="0" i="1" u="none" strike="noStrike" dirty="0">
                          <a:solidFill>
                            <a:srgbClr val="3B3B3B"/>
                          </a:solidFill>
                          <a:effectLst/>
                        </a:rPr>
                        <a:t>438 kWh</a:t>
                      </a:r>
                      <a:endParaRPr lang="en-US" sz="1600" i="1" dirty="0"/>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i="1" dirty="0"/>
                        <a:t>291 – 438 kWh</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i="1" dirty="0">
                          <a:effectLst/>
                        </a:rPr>
                        <a:t>294 kWh</a:t>
                      </a:r>
                      <a:endParaRPr lang="en-US" sz="1600" i="1" dirty="0"/>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i="1" dirty="0"/>
                        <a:t>194 kWh</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90339689"/>
                  </a:ext>
                </a:extLst>
              </a:tr>
              <a:tr h="365665">
                <a:tc>
                  <a:txBody>
                    <a:bodyPr/>
                    <a:lstStyle/>
                    <a:p>
                      <a:r>
                        <a:rPr lang="en-US" sz="1600" b="1" dirty="0"/>
                        <a:t>Charge Time (80%)</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b="0" i="1" u="none" strike="noStrike" dirty="0">
                          <a:solidFill>
                            <a:srgbClr val="3B3B3B"/>
                          </a:solidFill>
                          <a:effectLst/>
                        </a:rPr>
                        <a:t>90 min – 6 </a:t>
                      </a:r>
                      <a:r>
                        <a:rPr lang="en-US" sz="1600" b="0" i="1" u="none" strike="noStrike" dirty="0" err="1">
                          <a:solidFill>
                            <a:srgbClr val="3B3B3B"/>
                          </a:solidFill>
                          <a:effectLst/>
                        </a:rPr>
                        <a:t>hrs</a:t>
                      </a:r>
                      <a:endParaRPr lang="en-US" sz="1600" i="1" dirty="0"/>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b="0" i="1" u="none" strike="noStrike" dirty="0">
                          <a:solidFill>
                            <a:srgbClr val="3B3B3B"/>
                          </a:solidFill>
                          <a:effectLst/>
                        </a:rPr>
                        <a:t>90 min – 6 </a:t>
                      </a:r>
                      <a:r>
                        <a:rPr lang="en-US" sz="1600" b="0" i="1" u="none" strike="noStrike" dirty="0" err="1">
                          <a:solidFill>
                            <a:srgbClr val="3B3B3B"/>
                          </a:solidFill>
                          <a:effectLst/>
                        </a:rPr>
                        <a:t>hrs</a:t>
                      </a:r>
                      <a:endParaRPr lang="en-US" sz="1600" i="1" dirty="0"/>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b="0" i="1" u="none" strike="noStrike" dirty="0">
                          <a:solidFill>
                            <a:srgbClr val="3B3B3B"/>
                          </a:solidFill>
                          <a:effectLst/>
                        </a:rPr>
                        <a:t>90 min – 6 </a:t>
                      </a:r>
                      <a:r>
                        <a:rPr lang="en-US" sz="1600" b="0" i="1" u="none" strike="noStrike" dirty="0" err="1">
                          <a:solidFill>
                            <a:srgbClr val="3B3B3B"/>
                          </a:solidFill>
                          <a:effectLst/>
                        </a:rPr>
                        <a:t>hrs</a:t>
                      </a:r>
                      <a:endParaRPr lang="en-US" sz="1600" i="1" dirty="0"/>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b="0" i="1" u="none" strike="noStrike" dirty="0">
                          <a:solidFill>
                            <a:srgbClr val="3B3B3B"/>
                          </a:solidFill>
                          <a:effectLst/>
                        </a:rPr>
                        <a:t>90 min – 6 </a:t>
                      </a:r>
                      <a:r>
                        <a:rPr lang="en-US" sz="1600" b="0" i="1" u="none" strike="noStrike" dirty="0" err="1">
                          <a:solidFill>
                            <a:srgbClr val="3B3B3B"/>
                          </a:solidFill>
                          <a:effectLst/>
                        </a:rPr>
                        <a:t>hrs</a:t>
                      </a:r>
                      <a:endParaRPr lang="en-US" sz="1600" i="1" dirty="0"/>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56957879"/>
                  </a:ext>
                </a:extLst>
              </a:tr>
              <a:tr h="365665">
                <a:tc>
                  <a:txBody>
                    <a:bodyPr/>
                    <a:lstStyle/>
                    <a:p>
                      <a:r>
                        <a:rPr lang="en-US" sz="1600" b="1" dirty="0"/>
                        <a:t>Charger Size</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i="1" dirty="0"/>
                        <a:t>240 kW – 60 kW</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b="0" i="1" u="none" strike="noStrike" dirty="0">
                          <a:solidFill>
                            <a:srgbClr val="3B3B3B"/>
                          </a:solidFill>
                          <a:effectLst/>
                        </a:rPr>
                        <a:t>40 kW – 60 kW</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i="1" dirty="0">
                          <a:effectLst/>
                        </a:rPr>
                        <a:t>160 kW – 40 kW</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i="1" dirty="0"/>
                        <a:t>160 kW – 40 kW</a:t>
                      </a:r>
                    </a:p>
                  </a:txBody>
                  <a:tcPr marL="91416" marR="91416" marT="45708" marB="4570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217873451"/>
                  </a:ext>
                </a:extLst>
              </a:tr>
            </a:tbl>
          </a:graphicData>
        </a:graphic>
      </p:graphicFrame>
      <p:pic>
        <p:nvPicPr>
          <p:cNvPr id="6" name="Picture 5">
            <a:extLst>
              <a:ext uri="{FF2B5EF4-FFF2-40B4-BE49-F238E27FC236}">
                <a16:creationId xmlns:a16="http://schemas.microsoft.com/office/drawing/2014/main" id="{0BBDB699-2560-5416-C6FE-0D072D170C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5520" y="1646668"/>
            <a:ext cx="3839480" cy="1881874"/>
          </a:xfrm>
          <a:prstGeom prst="rect">
            <a:avLst/>
          </a:prstGeom>
        </p:spPr>
      </p:pic>
      <p:pic>
        <p:nvPicPr>
          <p:cNvPr id="13" name="Picture 12">
            <a:extLst>
              <a:ext uri="{FF2B5EF4-FFF2-40B4-BE49-F238E27FC236}">
                <a16:creationId xmlns:a16="http://schemas.microsoft.com/office/drawing/2014/main" id="{1E6D2851-7311-1775-1E74-8BA4AABE21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9872" y="1646669"/>
            <a:ext cx="3839480" cy="1879545"/>
          </a:xfrm>
          <a:prstGeom prst="rect">
            <a:avLst/>
          </a:prstGeom>
        </p:spPr>
      </p:pic>
      <p:sp>
        <p:nvSpPr>
          <p:cNvPr id="2" name="TextBox 1">
            <a:extLst>
              <a:ext uri="{FF2B5EF4-FFF2-40B4-BE49-F238E27FC236}">
                <a16:creationId xmlns:a16="http://schemas.microsoft.com/office/drawing/2014/main" id="{4EAE6154-FCDB-0A8D-BA8E-7223DD0BD645}"/>
              </a:ext>
            </a:extLst>
          </p:cNvPr>
          <p:cNvSpPr txBox="1"/>
          <p:nvPr/>
        </p:nvSpPr>
        <p:spPr>
          <a:xfrm>
            <a:off x="-1" y="-11151"/>
            <a:ext cx="12188825" cy="707886"/>
          </a:xfrm>
          <a:prstGeom prst="rect">
            <a:avLst/>
          </a:prstGeom>
          <a:solidFill>
            <a:schemeClr val="tx1">
              <a:alpha val="29871"/>
            </a:schemeClr>
          </a:solidFill>
        </p:spPr>
        <p:txBody>
          <a:bodyPr wrap="square" rtlCol="0" anchor="ctr">
            <a:spAutoFit/>
          </a:bodyPr>
          <a:lstStyle/>
          <a:p>
            <a:pPr algn="ctr"/>
            <a:r>
              <a:rPr lang="en-US" sz="4000" dirty="0">
                <a:ln w="0"/>
                <a:solidFill>
                  <a:schemeClr val="bg1"/>
                </a:solidFill>
                <a:effectLst>
                  <a:outerShdw blurRad="50800" dist="88900" dir="2700000" algn="tl" rotWithShape="0">
                    <a:schemeClr val="tx1">
                      <a:alpha val="40000"/>
                    </a:schemeClr>
                  </a:outerShdw>
                </a:effectLst>
                <a:ea typeface="Tahoma" panose="020B0604030504040204" pitchFamily="34" charset="0"/>
                <a:cs typeface="Tahoma" panose="020B0604030504040204" pitchFamily="34" charset="0"/>
              </a:rPr>
              <a:t>Fleet Planning</a:t>
            </a:r>
          </a:p>
        </p:txBody>
      </p:sp>
    </p:spTree>
    <p:extLst>
      <p:ext uri="{BB962C8B-B14F-4D97-AF65-F5344CB8AC3E}">
        <p14:creationId xmlns:p14="http://schemas.microsoft.com/office/powerpoint/2010/main" val="2353656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72729-B538-D23C-D87D-BBA6594A18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09CF2B8-7410-13C5-4493-E28FB93DD00B}"/>
              </a:ext>
            </a:extLst>
          </p:cNvPr>
          <p:cNvPicPr>
            <a:picLocks noChangeAspect="1"/>
          </p:cNvPicPr>
          <p:nvPr/>
        </p:nvPicPr>
        <p:blipFill>
          <a:blip r:embed="rId3"/>
          <a:stretch>
            <a:fillRect/>
          </a:stretch>
        </p:blipFill>
        <p:spPr>
          <a:xfrm>
            <a:off x="-1" y="0"/>
            <a:ext cx="12188825" cy="6856214"/>
          </a:xfrm>
          <a:prstGeom prst="rect">
            <a:avLst/>
          </a:prstGeom>
        </p:spPr>
      </p:pic>
      <p:sp>
        <p:nvSpPr>
          <p:cNvPr id="4" name="TextBox 3">
            <a:extLst>
              <a:ext uri="{FF2B5EF4-FFF2-40B4-BE49-F238E27FC236}">
                <a16:creationId xmlns:a16="http://schemas.microsoft.com/office/drawing/2014/main" id="{3F4A17A4-3A16-4464-579A-16AF6CB0A6A0}"/>
              </a:ext>
            </a:extLst>
          </p:cNvPr>
          <p:cNvSpPr txBox="1"/>
          <p:nvPr/>
        </p:nvSpPr>
        <p:spPr>
          <a:xfrm>
            <a:off x="1405421" y="5042118"/>
            <a:ext cx="9411127" cy="1815882"/>
          </a:xfrm>
          <a:prstGeom prst="rect">
            <a:avLst/>
          </a:prstGeom>
          <a:noFill/>
        </p:spPr>
        <p:txBody>
          <a:bodyPr wrap="square" rtlCol="0" anchor="ctr">
            <a:spAutoFit/>
          </a:bodyPr>
          <a:lstStyle/>
          <a:p>
            <a:r>
              <a:rPr lang="en-US" sz="2800" b="1" dirty="0">
                <a:ln w="0"/>
                <a:solidFill>
                  <a:schemeClr val="bg1"/>
                </a:solidFill>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Fleet Case Study</a:t>
            </a:r>
          </a:p>
          <a:p>
            <a:pPr marL="457200" indent="-457200">
              <a:buFont typeface="Arial" panose="020B0604020202020204" pitchFamily="34" charset="0"/>
              <a:buChar char="•"/>
            </a:pPr>
            <a:r>
              <a:rPr lang="en-US" sz="2800" dirty="0">
                <a:ln w="0"/>
                <a:solidFill>
                  <a:schemeClr val="bg1"/>
                </a:solidFill>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Temporary infrastructure until permanent is available</a:t>
            </a:r>
          </a:p>
          <a:p>
            <a:pPr marL="457200" indent="-457200">
              <a:buFont typeface="Arial" panose="020B0604020202020204" pitchFamily="34" charset="0"/>
              <a:buChar char="•"/>
            </a:pPr>
            <a:r>
              <a:rPr lang="en-US" sz="2800" dirty="0">
                <a:ln w="0"/>
                <a:solidFill>
                  <a:schemeClr val="bg1"/>
                </a:solidFill>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Infrastructure on leased land</a:t>
            </a:r>
          </a:p>
          <a:p>
            <a:pPr marL="457200" indent="-457200">
              <a:buFont typeface="Arial" panose="020B0604020202020204" pitchFamily="34" charset="0"/>
              <a:buChar char="•"/>
            </a:pPr>
            <a:r>
              <a:rPr lang="en-US" sz="2800" dirty="0">
                <a:ln w="0"/>
                <a:solidFill>
                  <a:schemeClr val="bg1"/>
                </a:solidFill>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Resiliency after the grid is connected</a:t>
            </a:r>
          </a:p>
        </p:txBody>
      </p:sp>
    </p:spTree>
    <p:extLst>
      <p:ext uri="{BB962C8B-B14F-4D97-AF65-F5344CB8AC3E}">
        <p14:creationId xmlns:p14="http://schemas.microsoft.com/office/powerpoint/2010/main" val="3639772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 history of line markings on roads | Travel + Leisure">
            <a:extLst>
              <a:ext uri="{FF2B5EF4-FFF2-40B4-BE49-F238E27FC236}">
                <a16:creationId xmlns:a16="http://schemas.microsoft.com/office/drawing/2014/main" id="{0445C0DE-C8C9-ACE1-98B5-08B9D26239B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20" y="1282"/>
            <a:ext cx="12188805"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4F37F3-0104-0A47-8A61-23BA07C5C83D}"/>
              </a:ext>
            </a:extLst>
          </p:cNvPr>
          <p:cNvSpPr txBox="1"/>
          <p:nvPr/>
        </p:nvSpPr>
        <p:spPr>
          <a:xfrm>
            <a:off x="4362451" y="5471723"/>
            <a:ext cx="3714750" cy="1384995"/>
          </a:xfrm>
          <a:prstGeom prst="rect">
            <a:avLst/>
          </a:prstGeom>
          <a:noFill/>
        </p:spPr>
        <p:txBody>
          <a:bodyPr wrap="square" rtlCol="0" anchor="ctr">
            <a:spAutoFit/>
          </a:bodyPr>
          <a:lstStyle/>
          <a:p>
            <a:r>
              <a:rPr lang="en-US" sz="2800" b="1" dirty="0">
                <a:ln w="0"/>
                <a:solidFill>
                  <a:schemeClr val="bg1"/>
                </a:solidFill>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Rural Case Study</a:t>
            </a:r>
          </a:p>
          <a:p>
            <a:pPr marL="457200" indent="-457200">
              <a:buFont typeface="Arial" panose="020B0604020202020204" pitchFamily="34" charset="0"/>
              <a:buChar char="•"/>
            </a:pPr>
            <a:r>
              <a:rPr lang="en-US" sz="2800" dirty="0">
                <a:ln w="0"/>
                <a:solidFill>
                  <a:schemeClr val="bg1"/>
                </a:solidFill>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Insufficient power</a:t>
            </a:r>
          </a:p>
          <a:p>
            <a:pPr marL="457200" indent="-457200">
              <a:buFont typeface="Arial" panose="020B0604020202020204" pitchFamily="34" charset="0"/>
              <a:buChar char="•"/>
            </a:pPr>
            <a:r>
              <a:rPr lang="en-US" sz="2800" dirty="0">
                <a:ln w="0"/>
                <a:solidFill>
                  <a:schemeClr val="bg1"/>
                </a:solidFill>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No power</a:t>
            </a:r>
          </a:p>
        </p:txBody>
      </p:sp>
    </p:spTree>
    <p:extLst>
      <p:ext uri="{BB962C8B-B14F-4D97-AF65-F5344CB8AC3E}">
        <p14:creationId xmlns:p14="http://schemas.microsoft.com/office/powerpoint/2010/main" val="27961038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173820</TotalTime>
  <Words>877</Words>
  <Application>Microsoft Macintosh PowerPoint</Application>
  <PresentationFormat>Custom</PresentationFormat>
  <Paragraphs>224</Paragraphs>
  <Slides>20</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 Murickan</dc:creator>
  <cp:lastModifiedBy>Scott Bradley</cp:lastModifiedBy>
  <cp:revision>215</cp:revision>
  <cp:lastPrinted>2022-04-08T01:16:01Z</cp:lastPrinted>
  <dcterms:created xsi:type="dcterms:W3CDTF">2018-10-17T23:20:36Z</dcterms:created>
  <dcterms:modified xsi:type="dcterms:W3CDTF">2023-05-17T16:09:56Z</dcterms:modified>
</cp:coreProperties>
</file>