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73"/>
  </p:notesMasterIdLst>
  <p:sldIdLst>
    <p:sldId id="422" r:id="rId2"/>
    <p:sldId id="582" r:id="rId3"/>
    <p:sldId id="581" r:id="rId4"/>
    <p:sldId id="580" r:id="rId5"/>
    <p:sldId id="585" r:id="rId6"/>
    <p:sldId id="586" r:id="rId7"/>
    <p:sldId id="583" r:id="rId8"/>
    <p:sldId id="587" r:id="rId9"/>
    <p:sldId id="657" r:id="rId10"/>
    <p:sldId id="658" r:id="rId11"/>
    <p:sldId id="659" r:id="rId12"/>
    <p:sldId id="660" r:id="rId13"/>
    <p:sldId id="584" r:id="rId14"/>
    <p:sldId id="588" r:id="rId15"/>
    <p:sldId id="593" r:id="rId16"/>
    <p:sldId id="589" r:id="rId17"/>
    <p:sldId id="591" r:id="rId18"/>
    <p:sldId id="592" r:id="rId19"/>
    <p:sldId id="594" r:id="rId20"/>
    <p:sldId id="596" r:id="rId21"/>
    <p:sldId id="597" r:id="rId22"/>
    <p:sldId id="598" r:id="rId23"/>
    <p:sldId id="599" r:id="rId24"/>
    <p:sldId id="600" r:id="rId25"/>
    <p:sldId id="601" r:id="rId26"/>
    <p:sldId id="602" r:id="rId27"/>
    <p:sldId id="603" r:id="rId28"/>
    <p:sldId id="604" r:id="rId29"/>
    <p:sldId id="605" r:id="rId30"/>
    <p:sldId id="606" r:id="rId31"/>
    <p:sldId id="607" r:id="rId32"/>
    <p:sldId id="608" r:id="rId33"/>
    <p:sldId id="609" r:id="rId34"/>
    <p:sldId id="610" r:id="rId35"/>
    <p:sldId id="611" r:id="rId36"/>
    <p:sldId id="612" r:id="rId37"/>
    <p:sldId id="613" r:id="rId38"/>
    <p:sldId id="651" r:id="rId39"/>
    <p:sldId id="642" r:id="rId40"/>
    <p:sldId id="643" r:id="rId41"/>
    <p:sldId id="644" r:id="rId42"/>
    <p:sldId id="645" r:id="rId43"/>
    <p:sldId id="653" r:id="rId44"/>
    <p:sldId id="656" r:id="rId45"/>
    <p:sldId id="655" r:id="rId46"/>
    <p:sldId id="634" r:id="rId47"/>
    <p:sldId id="636" r:id="rId48"/>
    <p:sldId id="628" r:id="rId49"/>
    <p:sldId id="630" r:id="rId50"/>
    <p:sldId id="631" r:id="rId51"/>
    <p:sldId id="632" r:id="rId52"/>
    <p:sldId id="633" r:id="rId53"/>
    <p:sldId id="626" r:id="rId54"/>
    <p:sldId id="623" r:id="rId55"/>
    <p:sldId id="624" r:id="rId56"/>
    <p:sldId id="629" r:id="rId57"/>
    <p:sldId id="625" r:id="rId58"/>
    <p:sldId id="627" r:id="rId59"/>
    <p:sldId id="637" r:id="rId60"/>
    <p:sldId id="639" r:id="rId61"/>
    <p:sldId id="640" r:id="rId62"/>
    <p:sldId id="641" r:id="rId63"/>
    <p:sldId id="646" r:id="rId64"/>
    <p:sldId id="647" r:id="rId65"/>
    <p:sldId id="648" r:id="rId66"/>
    <p:sldId id="649" r:id="rId67"/>
    <p:sldId id="615" r:id="rId68"/>
    <p:sldId id="616" r:id="rId69"/>
    <p:sldId id="617" r:id="rId70"/>
    <p:sldId id="614" r:id="rId71"/>
    <p:sldId id="652" r:id="rId72"/>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42" autoAdjust="0"/>
    <p:restoredTop sz="93537" autoAdjust="0"/>
  </p:normalViewPr>
  <p:slideViewPr>
    <p:cSldViewPr snapToGrid="0">
      <p:cViewPr varScale="1">
        <p:scale>
          <a:sx n="95" d="100"/>
          <a:sy n="95" d="100"/>
        </p:scale>
        <p:origin x="10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49DF952-DB19-4158-8440-A5C1373F6828}" type="datetimeFigureOut">
              <a:rPr lang="en-US" smtClean="0"/>
              <a:t>10/18/2023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493EA4C-9F9E-4B3B-920A-9D801461A6B4}" type="slidenum">
              <a:rPr lang="en-US" smtClean="0"/>
              <a:t>‹#›</a:t>
            </a:fld>
            <a:endParaRPr lang="en-US" dirty="0"/>
          </a:p>
        </p:txBody>
      </p:sp>
    </p:spTree>
    <p:extLst>
      <p:ext uri="{BB962C8B-B14F-4D97-AF65-F5344CB8AC3E}">
        <p14:creationId xmlns:p14="http://schemas.microsoft.com/office/powerpoint/2010/main" val="417189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68275" y="4153210"/>
            <a:ext cx="4391101" cy="2268228"/>
          </a:xfrm>
          <a:prstGeom prst="rect">
            <a:avLst/>
          </a:prstGeom>
        </p:spPr>
        <p:txBody>
          <a:bodyPr/>
          <a:lstStyle>
            <a:lvl1pPr algn="ctr">
              <a:defRPr sz="4267">
                <a:solidFill>
                  <a:srgbClr val="1A2F4B"/>
                </a:solidFill>
                <a:latin typeface="Arial"/>
                <a:cs typeface="Arial"/>
              </a:defRPr>
            </a:lvl1pPr>
          </a:lstStyle>
          <a:p>
            <a:r>
              <a:rPr lang="en-US" dirty="0"/>
              <a:t>Title</a:t>
            </a:r>
          </a:p>
        </p:txBody>
      </p:sp>
      <p:sp>
        <p:nvSpPr>
          <p:cNvPr id="4" name="TextBox 3">
            <a:extLst>
              <a:ext uri="{FF2B5EF4-FFF2-40B4-BE49-F238E27FC236}">
                <a16:creationId xmlns:a16="http://schemas.microsoft.com/office/drawing/2014/main" xmlns="" id="{3237E224-F3BC-D065-F65B-72AF434C1EBD}"/>
              </a:ext>
            </a:extLst>
          </p:cNvPr>
          <p:cNvSpPr txBox="1"/>
          <p:nvPr userDrawn="1"/>
        </p:nvSpPr>
        <p:spPr>
          <a:xfrm>
            <a:off x="128861" y="6432931"/>
            <a:ext cx="1189463" cy="318100"/>
          </a:xfrm>
          <a:prstGeom prst="rect">
            <a:avLst/>
          </a:prstGeom>
          <a:noFill/>
        </p:spPr>
        <p:txBody>
          <a:bodyPr wrap="square" rtlCol="0">
            <a:spAutoFit/>
          </a:bodyPr>
          <a:lstStyle/>
          <a:p>
            <a:r>
              <a:rPr lang="en-US" sz="1467" b="1" i="0" baseline="0" dirty="0">
                <a:solidFill>
                  <a:schemeClr val="tx2">
                    <a:lumMod val="50000"/>
                  </a:schemeClr>
                </a:solidFill>
              </a:rPr>
              <a:t>#PWX2023</a:t>
            </a:r>
          </a:p>
        </p:txBody>
      </p:sp>
    </p:spTree>
    <p:extLst>
      <p:ext uri="{BB962C8B-B14F-4D97-AF65-F5344CB8AC3E}">
        <p14:creationId xmlns:p14="http://schemas.microsoft.com/office/powerpoint/2010/main" val="126827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4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a:prstGeom prst="rect">
            <a:avLst/>
          </a:prstGeom>
        </p:spPr>
        <p:txBody>
          <a:bodyPr/>
          <a:lstStyle>
            <a:lvl1pPr>
              <a:defRPr sz="4800">
                <a:solidFill>
                  <a:srgbClr val="1A2F4B"/>
                </a:solidFill>
                <a:latin typeface="Arial"/>
                <a:cs typeface="Arial"/>
              </a:defRPr>
            </a:lvl1pPr>
          </a:lstStyle>
          <a:p>
            <a:r>
              <a:rPr lang="en-US" dirty="0"/>
              <a:t>Click to edit Master title style</a:t>
            </a:r>
          </a:p>
        </p:txBody>
      </p:sp>
      <p:sp>
        <p:nvSpPr>
          <p:cNvPr id="4" name="Content Placeholder 2"/>
          <p:cNvSpPr>
            <a:spLocks noGrp="1"/>
          </p:cNvSpPr>
          <p:nvPr>
            <p:ph idx="1"/>
          </p:nvPr>
        </p:nvSpPr>
        <p:spPr>
          <a:xfrm>
            <a:off x="609600" y="1600201"/>
            <a:ext cx="10972800" cy="4525963"/>
          </a:xfrm>
          <a:prstGeom prst="rect">
            <a:avLst/>
          </a:prstGeom>
        </p:spPr>
        <p:txBody>
          <a:bodyPr/>
          <a:lstStyle>
            <a:lvl1pPr>
              <a:defRPr sz="3733">
                <a:solidFill>
                  <a:srgbClr val="1A2F4B"/>
                </a:solidFill>
                <a:latin typeface="Arial"/>
                <a:cs typeface="Arial"/>
              </a:defRPr>
            </a:lvl1pPr>
            <a:lvl2pPr>
              <a:defRPr sz="3200">
                <a:solidFill>
                  <a:srgbClr val="1A2F4B"/>
                </a:solidFill>
                <a:latin typeface="Arial"/>
                <a:cs typeface="Arial"/>
              </a:defRPr>
            </a:lvl2pPr>
            <a:lvl3pPr>
              <a:defRPr sz="2667">
                <a:solidFill>
                  <a:srgbClr val="1A2F4B"/>
                </a:solidFill>
                <a:latin typeface="Arial"/>
                <a:cs typeface="Arial"/>
              </a:defRPr>
            </a:lvl3pPr>
            <a:lvl4pPr>
              <a:defRPr sz="2133">
                <a:solidFill>
                  <a:srgbClr val="1A2F4B"/>
                </a:solidFill>
                <a:latin typeface="Arial"/>
                <a:cs typeface="Arial"/>
              </a:defRPr>
            </a:lvl4pPr>
            <a:lvl5pPr>
              <a:defRPr sz="1600">
                <a:solidFill>
                  <a:srgbClr val="1A2F4B"/>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ifth</a:t>
            </a:r>
            <a:r>
              <a:rPr lang="en-US" dirty="0"/>
              <a:t> level</a:t>
            </a:r>
          </a:p>
        </p:txBody>
      </p:sp>
    </p:spTree>
    <p:extLst>
      <p:ext uri="{BB962C8B-B14F-4D97-AF65-F5344CB8AC3E}">
        <p14:creationId xmlns:p14="http://schemas.microsoft.com/office/powerpoint/2010/main" val="330881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9"/>
            <a:ext cx="10972800" cy="1143000"/>
          </a:xfrm>
          <a:prstGeom prst="rect">
            <a:avLst/>
          </a:prstGeom>
        </p:spPr>
        <p:txBody>
          <a:bodyPr/>
          <a:lstStyle>
            <a:lvl1pPr>
              <a:defRPr sz="4800">
                <a:solidFill>
                  <a:srgbClr val="1A2F4B"/>
                </a:solidFill>
                <a:latin typeface="Arial"/>
                <a:cs typeface="Arial"/>
              </a:defRPr>
            </a:lvl1pPr>
          </a:lstStyle>
          <a:p>
            <a:r>
              <a:rPr lang="en-US" dirty="0"/>
              <a:t>Click to edit Master title style</a:t>
            </a:r>
          </a:p>
        </p:txBody>
      </p:sp>
      <p:sp>
        <p:nvSpPr>
          <p:cNvPr id="7" name="Content Placeholder 2"/>
          <p:cNvSpPr>
            <a:spLocks noGrp="1"/>
          </p:cNvSpPr>
          <p:nvPr>
            <p:ph idx="1"/>
          </p:nvPr>
        </p:nvSpPr>
        <p:spPr>
          <a:xfrm>
            <a:off x="609600" y="1600201"/>
            <a:ext cx="10972800" cy="4525963"/>
          </a:xfrm>
          <a:prstGeom prst="rect">
            <a:avLst/>
          </a:prstGeom>
        </p:spPr>
        <p:txBody>
          <a:bodyPr/>
          <a:lstStyle>
            <a:lvl1pPr>
              <a:defRPr sz="3733">
                <a:solidFill>
                  <a:srgbClr val="1A2F4B"/>
                </a:solidFill>
                <a:latin typeface="Arial"/>
                <a:cs typeface="Arial"/>
              </a:defRPr>
            </a:lvl1pPr>
            <a:lvl2pPr>
              <a:defRPr sz="3200">
                <a:solidFill>
                  <a:srgbClr val="1A2F4B"/>
                </a:solidFill>
                <a:latin typeface="Arial"/>
                <a:cs typeface="Arial"/>
              </a:defRPr>
            </a:lvl2pPr>
            <a:lvl3pPr>
              <a:defRPr sz="2667">
                <a:solidFill>
                  <a:srgbClr val="1A2F4B"/>
                </a:solidFill>
                <a:latin typeface="Arial"/>
                <a:cs typeface="Arial"/>
              </a:defRPr>
            </a:lvl3pPr>
            <a:lvl4pPr>
              <a:defRPr sz="2133">
                <a:solidFill>
                  <a:srgbClr val="1A2F4B"/>
                </a:solidFill>
                <a:latin typeface="Arial"/>
                <a:cs typeface="Arial"/>
              </a:defRPr>
            </a:lvl4pPr>
            <a:lvl5pPr>
              <a:defRPr sz="1600">
                <a:solidFill>
                  <a:srgbClr val="1A2F4B"/>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72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17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3468A2E-BD00-43ED-8EE4-B7971BC62E52}" type="datetime1">
              <a:rPr lang="en-US" smtClean="0"/>
              <a:t>10/18/2023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4A8D1A5-E984-9C49-B1D7-89FE98CF5B82}" type="slidenum">
              <a:rPr lang="en-US" smtClean="0"/>
              <a:t>‹#›</a:t>
            </a:fld>
            <a:endParaRPr lang="en-US" dirty="0"/>
          </a:p>
        </p:txBody>
      </p:sp>
    </p:spTree>
    <p:extLst>
      <p:ext uri="{BB962C8B-B14F-4D97-AF65-F5344CB8AC3E}">
        <p14:creationId xmlns:p14="http://schemas.microsoft.com/office/powerpoint/2010/main" val="387354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7056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mailto:TRUCRS@arb.ca.gov"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mailto:TRUCRS@arb.ca.gov"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s://ww2.arb.ca.gov/our-work/programs/advanced-clean-fleets"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ssl.arb.ca.gov/trucrs_reporting/login.php"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2.arb.ca.gov/sites/default/files/barcu/regact/2022/acf22/acffroa1.pdf" TargetMode="External"/><Relationship Id="rId2" Type="http://schemas.openxmlformats.org/officeDocument/2006/relationships/hyperlink" Target="https://ww2.arb.ca.gov/our-work/programs/advanced-clean-fleets" TargetMode="External"/><Relationship Id="rId1" Type="http://schemas.openxmlformats.org/officeDocument/2006/relationships/slideLayout" Target="../slideLayouts/slideLayout8.xml"/><Relationship Id="rId4" Type="http://schemas.openxmlformats.org/officeDocument/2006/relationships/hyperlink" Target="https://ww2.arb.ca.gov/sites/default/files/barcu/regact/2022/acf22/acffroa2.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2.arb.ca.gov/our-work/programs/advanced-clean-fleets"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hyperlink" Target="https://ww2.arb.ca.gov/our-work/programs/advanced-clean-trucks"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fundingfindertool.org/?" TargetMode="External"/><Relationship Id="rId7" Type="http://schemas.openxmlformats.org/officeDocument/2006/relationships/hyperlink" Target="https://ww2.arb.ca.gov/our-work/programs/truck-loan-assistance-program" TargetMode="External"/><Relationship Id="rId2" Type="http://schemas.openxmlformats.org/officeDocument/2006/relationships/hyperlink" Target="https://ww2.arb.ca.gov/our-work/programs/truckstop-web-resources/zev-truckstop/incentives-funding" TargetMode="External"/><Relationship Id="rId1" Type="http://schemas.openxmlformats.org/officeDocument/2006/relationships/slideLayout" Target="../slideLayouts/slideLayout8.xml"/><Relationship Id="rId6" Type="http://schemas.openxmlformats.org/officeDocument/2006/relationships/hyperlink" Target="https://www.energiize.org/" TargetMode="External"/><Relationship Id="rId5" Type="http://schemas.openxmlformats.org/officeDocument/2006/relationships/hyperlink" Target="https://ww2.arb.ca.gov/our-work/programs/low-carbon-fuel-standard" TargetMode="External"/><Relationship Id="rId4" Type="http://schemas.openxmlformats.org/officeDocument/2006/relationships/hyperlink" Target="https://californiahvip.or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2.arb.ca.gov/our-work/programs/low-carbon-transportation-investments-and-air-quality-improvement-program" TargetMode="External"/><Relationship Id="rId2" Type="http://schemas.openxmlformats.org/officeDocument/2006/relationships/hyperlink" Target="https://ww2.arb.ca.gov/our-work/programs/carl-moyer-memorial-air-quality-standards-attainment-program" TargetMode="External"/><Relationship Id="rId1" Type="http://schemas.openxmlformats.org/officeDocument/2006/relationships/slideLayout" Target="../slideLayouts/slideLayout8.xml"/><Relationship Id="rId6" Type="http://schemas.openxmlformats.org/officeDocument/2006/relationships/hyperlink" Target="https://ww2.arb.ca.gov/our-work/programs/community-air-protection-incentives" TargetMode="External"/><Relationship Id="rId5" Type="http://schemas.openxmlformats.org/officeDocument/2006/relationships/hyperlink" Target="https://ww2.arb.ca.gov/our-work/programs/road-heavy-duty-voucher-incentive-program" TargetMode="External"/><Relationship Id="rId4" Type="http://schemas.openxmlformats.org/officeDocument/2006/relationships/hyperlink" Target="https://ww2.arb.ca.gov/our-work/programs/volkswagen-environmental-mitigation-trust-california"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2.arb.ca.gov/our-work/programs/advanced-clean-fleets" TargetMode="Externa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David.Worthington@faf.sccgov.org"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2.arb.ca.gov/sites/default/files/barcu/board/books/2022/102722/22-14-1pres.pdf"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algn="r" defTabSz="609585"/>
            <a:fld id="{84A8D1A5-E984-9C49-B1D7-89FE98CF5B82}" type="slidenum">
              <a:rPr lang="en-US" sz="1700" b="1">
                <a:solidFill>
                  <a:prstClr val="white"/>
                </a:solidFill>
                <a:latin typeface="Calibri"/>
              </a:rPr>
              <a:pPr algn="r" defTabSz="609585"/>
              <a:t>1</a:t>
            </a:fld>
            <a:endParaRPr lang="en-US" sz="1700" b="1" dirty="0">
              <a:solidFill>
                <a:prstClr val="white"/>
              </a:solidFill>
              <a:latin typeface="Calibri"/>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700" b="1" dirty="0">
              <a:solidFill>
                <a:prstClr val="white"/>
              </a:solidFill>
              <a:latin typeface="Calibri"/>
            </a:endParaRPr>
          </a:p>
        </p:txBody>
      </p:sp>
      <p:sp>
        <p:nvSpPr>
          <p:cNvPr id="2" name="Title 1">
            <a:extLst>
              <a:ext uri="{FF2B5EF4-FFF2-40B4-BE49-F238E27FC236}">
                <a16:creationId xmlns:a16="http://schemas.microsoft.com/office/drawing/2014/main" xmlns="" id="{B7E83A66-0A30-7196-E0D0-DC73439C0DBF}"/>
              </a:ext>
            </a:extLst>
          </p:cNvPr>
          <p:cNvSpPr txBox="1">
            <a:spLocks/>
          </p:cNvSpPr>
          <p:nvPr/>
        </p:nvSpPr>
        <p:spPr>
          <a:xfrm>
            <a:off x="465908" y="146636"/>
            <a:ext cx="11260183" cy="169269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rgbClr val="3595D2"/>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STRATEGIES FOR ZEV TRANSITION PLANNING &amp; REGULATORY COMPLIANCE</a:t>
            </a:r>
            <a:endParaRPr lang="en-US" sz="2800" b="1" dirty="0">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1CF9F4F-C95A-2E44-DFEB-FAA60E8CF8B4}"/>
              </a:ext>
            </a:extLst>
          </p:cNvPr>
          <p:cNvPicPr>
            <a:picLocks noChangeAspect="1"/>
          </p:cNvPicPr>
          <p:nvPr/>
        </p:nvPicPr>
        <p:blipFill>
          <a:blip r:embed="rId2"/>
          <a:stretch>
            <a:fillRect/>
          </a:stretch>
        </p:blipFill>
        <p:spPr>
          <a:xfrm>
            <a:off x="8574265" y="4613129"/>
            <a:ext cx="2651151" cy="811082"/>
          </a:xfrm>
          <a:prstGeom prst="rect">
            <a:avLst/>
          </a:prstGeom>
        </p:spPr>
      </p:pic>
      <p:pic>
        <p:nvPicPr>
          <p:cNvPr id="6" name="Picture 5">
            <a:extLst>
              <a:ext uri="{FF2B5EF4-FFF2-40B4-BE49-F238E27FC236}">
                <a16:creationId xmlns:a16="http://schemas.microsoft.com/office/drawing/2014/main" xmlns="" id="{97E6586F-E395-2FC3-A791-911578809EC0}"/>
              </a:ext>
            </a:extLst>
          </p:cNvPr>
          <p:cNvPicPr>
            <a:picLocks noChangeAspect="1"/>
          </p:cNvPicPr>
          <p:nvPr/>
        </p:nvPicPr>
        <p:blipFill>
          <a:blip r:embed="rId3"/>
          <a:stretch>
            <a:fillRect/>
          </a:stretch>
        </p:blipFill>
        <p:spPr>
          <a:xfrm>
            <a:off x="4987520" y="4347297"/>
            <a:ext cx="2339223" cy="1499502"/>
          </a:xfrm>
          <a:prstGeom prst="rect">
            <a:avLst/>
          </a:prstGeom>
        </p:spPr>
      </p:pic>
      <p:pic>
        <p:nvPicPr>
          <p:cNvPr id="7" name="Picture 6">
            <a:extLst>
              <a:ext uri="{FF2B5EF4-FFF2-40B4-BE49-F238E27FC236}">
                <a16:creationId xmlns:a16="http://schemas.microsoft.com/office/drawing/2014/main" xmlns="" id="{3BECCCF9-482B-CC77-826A-1F7A7629AB17}"/>
              </a:ext>
            </a:extLst>
          </p:cNvPr>
          <p:cNvPicPr>
            <a:picLocks noChangeAspect="1"/>
          </p:cNvPicPr>
          <p:nvPr/>
        </p:nvPicPr>
        <p:blipFill>
          <a:blip r:embed="rId4"/>
          <a:stretch>
            <a:fillRect/>
          </a:stretch>
        </p:blipFill>
        <p:spPr>
          <a:xfrm>
            <a:off x="5933481" y="1862351"/>
            <a:ext cx="3106553" cy="1854384"/>
          </a:xfrm>
          <a:prstGeom prst="rect">
            <a:avLst/>
          </a:prstGeom>
          <a:ln>
            <a:noFill/>
          </a:ln>
          <a:effectLst/>
        </p:spPr>
      </p:pic>
      <p:pic>
        <p:nvPicPr>
          <p:cNvPr id="10" name="Picture 9">
            <a:extLst>
              <a:ext uri="{FF2B5EF4-FFF2-40B4-BE49-F238E27FC236}">
                <a16:creationId xmlns:a16="http://schemas.microsoft.com/office/drawing/2014/main" xmlns="" id="{602AF001-0681-46AC-668C-7A530D291DF7}"/>
              </a:ext>
            </a:extLst>
          </p:cNvPr>
          <p:cNvPicPr>
            <a:picLocks noChangeAspect="1"/>
          </p:cNvPicPr>
          <p:nvPr/>
        </p:nvPicPr>
        <p:blipFill>
          <a:blip r:embed="rId5"/>
          <a:stretch>
            <a:fillRect/>
          </a:stretch>
        </p:blipFill>
        <p:spPr>
          <a:xfrm>
            <a:off x="3544387" y="1857512"/>
            <a:ext cx="2224971" cy="1859223"/>
          </a:xfrm>
          <a:prstGeom prst="rect">
            <a:avLst/>
          </a:prstGeom>
        </p:spPr>
      </p:pic>
      <p:sp>
        <p:nvSpPr>
          <p:cNvPr id="12" name="Content Placeholder 2">
            <a:extLst>
              <a:ext uri="{FF2B5EF4-FFF2-40B4-BE49-F238E27FC236}">
                <a16:creationId xmlns:a16="http://schemas.microsoft.com/office/drawing/2014/main" xmlns="" id="{BFC64541-41A0-AB7B-C9B6-36F7777FF4BC}"/>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
                <a:schemeClr val="bg1">
                  <a:lumMod val="50000"/>
                </a:schemeClr>
              </a:buClr>
              <a:buNone/>
            </a:pPr>
            <a:r>
              <a:rPr lang="en-US" sz="1800" dirty="0">
                <a:solidFill>
                  <a:schemeClr val="bg1">
                    <a:lumMod val="95000"/>
                  </a:schemeClr>
                </a:solidFill>
                <a:latin typeface="Calibri" panose="020F0502020204030204" pitchFamily="34" charset="0"/>
                <a:cs typeface="Calibri" panose="020F0502020204030204" pitchFamily="34" charset="0"/>
              </a:rPr>
              <a:t>10-19-2023</a:t>
            </a:r>
            <a:endParaRPr lang="en-US" sz="1800" dirty="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F44AC6DB-0B11-9A0F-333E-C683ACBED704}"/>
              </a:ext>
            </a:extLst>
          </p:cNvPr>
          <p:cNvPicPr>
            <a:picLocks noChangeAspect="1"/>
          </p:cNvPicPr>
          <p:nvPr/>
        </p:nvPicPr>
        <p:blipFill>
          <a:blip r:embed="rId6"/>
          <a:stretch>
            <a:fillRect/>
          </a:stretch>
        </p:blipFill>
        <p:spPr>
          <a:xfrm>
            <a:off x="1043366" y="4480489"/>
            <a:ext cx="3450255" cy="1076362"/>
          </a:xfrm>
          <a:prstGeom prst="rect">
            <a:avLst/>
          </a:prstGeom>
        </p:spPr>
      </p:pic>
      <p:sp>
        <p:nvSpPr>
          <p:cNvPr id="17" name="TextBox 16">
            <a:extLst>
              <a:ext uri="{FF2B5EF4-FFF2-40B4-BE49-F238E27FC236}">
                <a16:creationId xmlns:a16="http://schemas.microsoft.com/office/drawing/2014/main" xmlns="" id="{E74F275B-55CD-EA8B-14B5-280DBEC4EB7A}"/>
              </a:ext>
            </a:extLst>
          </p:cNvPr>
          <p:cNvSpPr txBox="1"/>
          <p:nvPr/>
        </p:nvSpPr>
        <p:spPr>
          <a:xfrm>
            <a:off x="2365862" y="6440985"/>
            <a:ext cx="7460273" cy="369332"/>
          </a:xfrm>
          <a:prstGeom prst="rect">
            <a:avLst/>
          </a:prstGeom>
          <a:noFill/>
        </p:spPr>
        <p:txBody>
          <a:bodyPr wrap="square">
            <a:spAutoFit/>
          </a:bodyPr>
          <a:lstStyle/>
          <a:p>
            <a:pPr algn="ctr"/>
            <a:r>
              <a:rPr lang="en-US" sz="1800" b="1" dirty="0">
                <a:solidFill>
                  <a:schemeClr val="bg2"/>
                </a:solidFill>
                <a:latin typeface="Calibri" panose="020F0502020204030204" pitchFamily="34" charset="0"/>
                <a:cs typeface="Calibri" panose="020F0502020204030204" pitchFamily="34" charset="0"/>
              </a:rPr>
              <a:t>STRATEGIES FOR ZEV TRANSITION PLANNING &amp; REGULATORY COMPLIANCE</a:t>
            </a:r>
            <a:endParaRPr lang="en-US" sz="14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94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9B450BB-FCD6-FA12-2421-46CE812DC8E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High Priority and Federal Fleets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AAB336B3-D993-79AD-37DD-598676A8EDB6}"/>
              </a:ext>
            </a:extLst>
          </p:cNvPr>
          <p:cNvSpPr txBox="1"/>
          <p:nvPr/>
        </p:nvSpPr>
        <p:spPr>
          <a:xfrm>
            <a:off x="342731" y="1438641"/>
            <a:ext cx="4019718" cy="4247317"/>
          </a:xfrm>
          <a:prstGeom prst="rect">
            <a:avLst/>
          </a:prstGeom>
          <a:noFill/>
        </p:spPr>
        <p:txBody>
          <a:bodyPr wrap="square">
            <a:spAutoFit/>
          </a:bodyPr>
          <a:lstStyle/>
          <a:p>
            <a:r>
              <a:rPr lang="en-US" b="1" dirty="0">
                <a:solidFill>
                  <a:schemeClr val="accent1"/>
                </a:solidFill>
              </a:rPr>
              <a:t>Scope and Applicability</a:t>
            </a:r>
          </a:p>
          <a:p>
            <a:pPr marL="285750" indent="-285750">
              <a:buFont typeface="Arial" panose="020B0604020202020204" pitchFamily="34" charset="0"/>
              <a:buChar char="•"/>
            </a:pPr>
            <a:r>
              <a:rPr lang="en-US" b="1" dirty="0">
                <a:solidFill>
                  <a:schemeClr val="accent1"/>
                </a:solidFill>
                <a:ea typeface="Yu Gothic Light" panose="020B0300000000000000" pitchFamily="34" charset="-128"/>
                <a:cs typeface="Raavi" panose="020B0502040204020203" pitchFamily="34" charset="0"/>
              </a:rPr>
              <a:t>Private fleet size and gross annual revenue is based on United States business operations and </a:t>
            </a:r>
            <a:r>
              <a:rPr lang="en-US" b="1" dirty="0">
                <a:solidFill>
                  <a:srgbClr val="FF0000"/>
                </a:solidFill>
                <a:ea typeface="Yu Gothic Light" panose="020B0300000000000000" pitchFamily="34" charset="-128"/>
                <a:cs typeface="Raavi" panose="020B0502040204020203" pitchFamily="34" charset="0"/>
              </a:rPr>
              <a:t>not just California</a:t>
            </a:r>
          </a:p>
          <a:p>
            <a:pPr marL="285750" indent="-285750">
              <a:buFont typeface="Arial" panose="020B0604020202020204" pitchFamily="34" charset="0"/>
              <a:buChar char="•"/>
            </a:pPr>
            <a:r>
              <a:rPr lang="en-US" b="1" dirty="0">
                <a:solidFill>
                  <a:schemeClr val="accent1"/>
                </a:solidFill>
                <a:ea typeface="Yu Gothic Light" panose="020B0300000000000000" pitchFamily="34" charset="-128"/>
                <a:cs typeface="Raavi" panose="020B0502040204020203" pitchFamily="34" charset="0"/>
              </a:rPr>
              <a:t>Rental vehicle fleets have flexibility to use quarterly snapshots of fleet to address transient trucks and </a:t>
            </a:r>
            <a:r>
              <a:rPr lang="en-US" b="1" dirty="0">
                <a:solidFill>
                  <a:srgbClr val="FF0000"/>
                </a:solidFill>
                <a:ea typeface="Yu Gothic Light" panose="020B0300000000000000" pitchFamily="34" charset="-128"/>
                <a:cs typeface="Raavi" panose="020B0502040204020203" pitchFamily="34" charset="0"/>
              </a:rPr>
              <a:t>option to deploy NZEVs (plug-in hybrid electric vehicles) instead of ZEVs</a:t>
            </a:r>
          </a:p>
          <a:p>
            <a:pPr marL="285750" indent="-285750">
              <a:buFont typeface="Arial" panose="020B0604020202020204" pitchFamily="34" charset="0"/>
              <a:buChar char="•"/>
            </a:pPr>
            <a:r>
              <a:rPr lang="en-US" b="1" dirty="0">
                <a:solidFill>
                  <a:schemeClr val="accent1"/>
                </a:solidFill>
                <a:ea typeface="Yu Gothic Light" panose="020B0300000000000000" pitchFamily="34" charset="-128"/>
                <a:cs typeface="Raavi" panose="020B0502040204020203" pitchFamily="34" charset="0"/>
              </a:rPr>
              <a:t>Multistate fleets using the ZEV Milestone Phase-In compliance option are</a:t>
            </a:r>
            <a:r>
              <a:rPr lang="en-US" b="1" dirty="0">
                <a:solidFill>
                  <a:srgbClr val="FF0000"/>
                </a:solidFill>
                <a:ea typeface="Yu Gothic Light" panose="020B0300000000000000" pitchFamily="34" charset="-128"/>
                <a:cs typeface="Raavi" panose="020B0502040204020203" pitchFamily="34" charset="0"/>
              </a:rPr>
              <a:t> delayed until 2027 or 2030</a:t>
            </a:r>
          </a:p>
          <a:p>
            <a:pPr marL="742950" lvl="1" indent="-285750">
              <a:buFont typeface="Arial" panose="020B0604020202020204" pitchFamily="34" charset="0"/>
              <a:buChar char="•"/>
            </a:pPr>
            <a:r>
              <a:rPr lang="en-US" b="1" dirty="0">
                <a:solidFill>
                  <a:srgbClr val="FF0000"/>
                </a:solidFill>
                <a:ea typeface="Yu Gothic Light" panose="020B0300000000000000" pitchFamily="34" charset="-128"/>
                <a:cs typeface="Raavi" panose="020B0502040204020203" pitchFamily="34" charset="0"/>
              </a:rPr>
              <a:t>5-day pass flexibility to temporarily operate in California</a:t>
            </a:r>
            <a:endParaRPr lang="en-US" b="1" dirty="0">
              <a:solidFill>
                <a:srgbClr val="FF0000"/>
              </a:solidFill>
            </a:endParaRPr>
          </a:p>
        </p:txBody>
      </p:sp>
      <p:pic>
        <p:nvPicPr>
          <p:cNvPr id="7" name="Picture 6">
            <a:extLst>
              <a:ext uri="{FF2B5EF4-FFF2-40B4-BE49-F238E27FC236}">
                <a16:creationId xmlns:a16="http://schemas.microsoft.com/office/drawing/2014/main" xmlns="" id="{04858672-972E-C60F-74F3-2AA5588F4F0A}"/>
              </a:ext>
            </a:extLst>
          </p:cNvPr>
          <p:cNvPicPr>
            <a:picLocks noChangeAspect="1"/>
          </p:cNvPicPr>
          <p:nvPr/>
        </p:nvPicPr>
        <p:blipFill>
          <a:blip r:embed="rId2"/>
          <a:stretch>
            <a:fillRect/>
          </a:stretch>
        </p:blipFill>
        <p:spPr>
          <a:xfrm>
            <a:off x="4507825" y="1192759"/>
            <a:ext cx="7457752" cy="4185082"/>
          </a:xfrm>
          <a:prstGeom prst="rect">
            <a:avLst/>
          </a:prstGeom>
        </p:spPr>
      </p:pic>
    </p:spTree>
    <p:extLst>
      <p:ext uri="{BB962C8B-B14F-4D97-AF65-F5344CB8AC3E}">
        <p14:creationId xmlns:p14="http://schemas.microsoft.com/office/powerpoint/2010/main" val="296813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9B450BB-FCD6-FA12-2421-46CE812DC8E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High Priority and Federal Fleets Requirements – Cont…</a:t>
            </a:r>
            <a:endParaRPr lang="en-US" sz="3600" dirty="0">
              <a:solidFill>
                <a:schemeClr val="tx2"/>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30784519-BDA0-1953-C96D-B44E25E45A15}"/>
              </a:ext>
            </a:extLst>
          </p:cNvPr>
          <p:cNvPicPr>
            <a:picLocks noChangeAspect="1"/>
          </p:cNvPicPr>
          <p:nvPr/>
        </p:nvPicPr>
        <p:blipFill>
          <a:blip r:embed="rId2"/>
          <a:stretch>
            <a:fillRect/>
          </a:stretch>
        </p:blipFill>
        <p:spPr>
          <a:xfrm>
            <a:off x="1862069" y="1066143"/>
            <a:ext cx="8459152" cy="4725714"/>
          </a:xfrm>
          <a:prstGeom prst="rect">
            <a:avLst/>
          </a:prstGeom>
        </p:spPr>
      </p:pic>
    </p:spTree>
    <p:extLst>
      <p:ext uri="{BB962C8B-B14F-4D97-AF65-F5344CB8AC3E}">
        <p14:creationId xmlns:p14="http://schemas.microsoft.com/office/powerpoint/2010/main" val="266424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9B450BB-FCD6-FA12-2421-46CE812DC8E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High Priority and Federal Fleets Requirements – Cont…</a:t>
            </a:r>
            <a:endParaRPr lang="en-US" sz="3600" dirty="0">
              <a:solidFill>
                <a:schemeClr val="tx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DD7EB959-2801-EEA6-6B39-1FEDA53448F5}"/>
              </a:ext>
            </a:extLst>
          </p:cNvPr>
          <p:cNvPicPr>
            <a:picLocks noChangeAspect="1"/>
          </p:cNvPicPr>
          <p:nvPr/>
        </p:nvPicPr>
        <p:blipFill>
          <a:blip r:embed="rId2"/>
          <a:stretch>
            <a:fillRect/>
          </a:stretch>
        </p:blipFill>
        <p:spPr>
          <a:xfrm>
            <a:off x="1545770" y="1112840"/>
            <a:ext cx="9091749" cy="5099924"/>
          </a:xfrm>
          <a:prstGeom prst="rect">
            <a:avLst/>
          </a:prstGeom>
        </p:spPr>
      </p:pic>
    </p:spTree>
    <p:extLst>
      <p:ext uri="{BB962C8B-B14F-4D97-AF65-F5344CB8AC3E}">
        <p14:creationId xmlns:p14="http://schemas.microsoft.com/office/powerpoint/2010/main" val="10043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9B450BB-FCD6-FA12-2421-46CE812DC8E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AAB336B3-D993-79AD-37DD-598676A8EDB6}"/>
              </a:ext>
            </a:extLst>
          </p:cNvPr>
          <p:cNvSpPr txBox="1"/>
          <p:nvPr/>
        </p:nvSpPr>
        <p:spPr>
          <a:xfrm>
            <a:off x="342731" y="1438641"/>
            <a:ext cx="4019718" cy="3693319"/>
          </a:xfrm>
          <a:prstGeom prst="rect">
            <a:avLst/>
          </a:prstGeom>
          <a:noFill/>
        </p:spPr>
        <p:txBody>
          <a:bodyPr wrap="square">
            <a:spAutoFit/>
          </a:bodyPr>
          <a:lstStyle/>
          <a:p>
            <a:r>
              <a:rPr lang="en-US" b="1" dirty="0">
                <a:solidFill>
                  <a:schemeClr val="accent1"/>
                </a:solidFill>
              </a:rPr>
              <a:t>Scope and Applicability</a:t>
            </a:r>
          </a:p>
          <a:p>
            <a:pPr marL="285750" indent="-285750">
              <a:buFont typeface="Arial" panose="020B0604020202020204" pitchFamily="34" charset="0"/>
              <a:buChar char="•"/>
            </a:pPr>
            <a:r>
              <a:rPr lang="en-US" dirty="0">
                <a:solidFill>
                  <a:schemeClr val="accent1"/>
                </a:solidFill>
                <a:effectLst/>
                <a:ea typeface="Yu Gothic Light" panose="020B0300000000000000" pitchFamily="34" charset="-128"/>
                <a:cs typeface="Raavi" panose="020B0502040204020203" pitchFamily="34" charset="0"/>
              </a:rPr>
              <a:t>Any state or local government agency with jurisdiction in California that owns, leases, or operates </a:t>
            </a:r>
            <a:r>
              <a:rPr lang="en-US" dirty="0">
                <a:solidFill>
                  <a:schemeClr val="accent1"/>
                </a:solidFill>
                <a:effectLst/>
                <a:ea typeface="Calibri" panose="020F0502020204030204" pitchFamily="34" charset="0"/>
                <a:cs typeface="Raavi" panose="020B0502040204020203" pitchFamily="34" charset="0"/>
              </a:rPr>
              <a:t>one or more vehicles </a:t>
            </a:r>
            <a:r>
              <a:rPr lang="en-US" sz="1800" dirty="0">
                <a:solidFill>
                  <a:schemeClr val="accent1"/>
                </a:solidFill>
                <a:effectLst/>
                <a:ea typeface="Calibri" panose="020F0502020204030204" pitchFamily="34" charset="0"/>
                <a:cs typeface="Raavi" panose="020B0502040204020203" pitchFamily="34" charset="0"/>
              </a:rPr>
              <a:t>that have a </a:t>
            </a:r>
            <a:r>
              <a:rPr lang="en-US" sz="1800" b="1" dirty="0">
                <a:solidFill>
                  <a:srgbClr val="FF0000"/>
                </a:solidFill>
                <a:effectLst/>
                <a:ea typeface="Calibri" panose="020F0502020204030204" pitchFamily="34" charset="0"/>
                <a:cs typeface="Raavi" panose="020B0502040204020203" pitchFamily="34" charset="0"/>
              </a:rPr>
              <a:t>Gross Vehicle Weight Rating (GVWR) greater than 8,500 pounds, typically a 3/4 ton </a:t>
            </a:r>
            <a:r>
              <a:rPr lang="en-US" b="1" dirty="0">
                <a:solidFill>
                  <a:srgbClr val="FF0000"/>
                </a:solidFill>
                <a:ea typeface="Calibri" panose="020F0502020204030204" pitchFamily="34" charset="0"/>
                <a:cs typeface="Raavi" panose="020B0502040204020203" pitchFamily="34" charset="0"/>
              </a:rPr>
              <a:t>vehicles and larger.</a:t>
            </a:r>
            <a:endParaRPr lang="en-US" sz="1800" b="1" dirty="0">
              <a:solidFill>
                <a:srgbClr val="FF0000"/>
              </a:solidFill>
              <a:effectLst/>
              <a:ea typeface="Calibri" panose="020F0502020204030204" pitchFamily="34" charset="0"/>
              <a:cs typeface="Raavi" panose="020B0502040204020203" pitchFamily="34" charset="0"/>
            </a:endParaRPr>
          </a:p>
          <a:p>
            <a:pPr marL="285750" indent="-285750">
              <a:buFont typeface="Arial" panose="020B0604020202020204" pitchFamily="34" charset="0"/>
              <a:buChar char="•"/>
            </a:pPr>
            <a:r>
              <a:rPr lang="en-US" dirty="0">
                <a:solidFill>
                  <a:schemeClr val="accent1"/>
                </a:solidFill>
                <a:ea typeface="Calibri" panose="020F0502020204030204" pitchFamily="34" charset="0"/>
                <a:cs typeface="Raavi" panose="020B0502040204020203" pitchFamily="34" charset="0"/>
              </a:rPr>
              <a:t>Included are Hiring Entities such as motor carriers, brokers, governmental agencies, persons, or entities that hire and operate, or hires and directs the operation of vehicles in California.</a:t>
            </a:r>
            <a:endParaRPr lang="en-US" b="1" dirty="0">
              <a:solidFill>
                <a:schemeClr val="accent1"/>
              </a:solidFill>
            </a:endParaRPr>
          </a:p>
        </p:txBody>
      </p:sp>
      <p:pic>
        <p:nvPicPr>
          <p:cNvPr id="6" name="Picture 5">
            <a:extLst>
              <a:ext uri="{FF2B5EF4-FFF2-40B4-BE49-F238E27FC236}">
                <a16:creationId xmlns:a16="http://schemas.microsoft.com/office/drawing/2014/main" xmlns="" id="{5E2052FD-F5AC-F5F9-6E02-F2EA27191FDC}"/>
              </a:ext>
            </a:extLst>
          </p:cNvPr>
          <p:cNvPicPr>
            <a:picLocks noChangeAspect="1"/>
          </p:cNvPicPr>
          <p:nvPr/>
        </p:nvPicPr>
        <p:blipFill>
          <a:blip r:embed="rId2"/>
          <a:stretch>
            <a:fillRect/>
          </a:stretch>
        </p:blipFill>
        <p:spPr>
          <a:xfrm>
            <a:off x="4596594" y="1356357"/>
            <a:ext cx="7357177" cy="3853979"/>
          </a:xfrm>
          <a:prstGeom prst="rect">
            <a:avLst/>
          </a:prstGeom>
        </p:spPr>
      </p:pic>
    </p:spTree>
    <p:extLst>
      <p:ext uri="{BB962C8B-B14F-4D97-AF65-F5344CB8AC3E}">
        <p14:creationId xmlns:p14="http://schemas.microsoft.com/office/powerpoint/2010/main" val="40060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69DA1BF-3E12-D69E-4DA7-464C3FC49122}"/>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High Priority and State &amp; Local Government Fleets Option</a:t>
            </a:r>
            <a:endParaRPr lang="en-US" sz="3600" dirty="0">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E63CFEED-0015-904C-D2CF-670B00904283}"/>
              </a:ext>
            </a:extLst>
          </p:cNvPr>
          <p:cNvPicPr>
            <a:picLocks noChangeAspect="1"/>
          </p:cNvPicPr>
          <p:nvPr/>
        </p:nvPicPr>
        <p:blipFill>
          <a:blip r:embed="rId2"/>
          <a:stretch>
            <a:fillRect/>
          </a:stretch>
        </p:blipFill>
        <p:spPr>
          <a:xfrm>
            <a:off x="4417324" y="1057362"/>
            <a:ext cx="7579529" cy="4256671"/>
          </a:xfrm>
          <a:prstGeom prst="rect">
            <a:avLst/>
          </a:prstGeom>
        </p:spPr>
      </p:pic>
      <p:sp>
        <p:nvSpPr>
          <p:cNvPr id="6" name="TextBox 5">
            <a:extLst>
              <a:ext uri="{FF2B5EF4-FFF2-40B4-BE49-F238E27FC236}">
                <a16:creationId xmlns:a16="http://schemas.microsoft.com/office/drawing/2014/main" xmlns="" id="{0F4726BB-6ABA-53AF-0495-8BF888FF5550}"/>
              </a:ext>
            </a:extLst>
          </p:cNvPr>
          <p:cNvSpPr txBox="1"/>
          <p:nvPr/>
        </p:nvSpPr>
        <p:spPr>
          <a:xfrm>
            <a:off x="340649" y="994412"/>
            <a:ext cx="4019718" cy="4570482"/>
          </a:xfrm>
          <a:prstGeom prst="rect">
            <a:avLst/>
          </a:prstGeom>
          <a:noFill/>
        </p:spPr>
        <p:txBody>
          <a:bodyPr wrap="square">
            <a:spAutoFit/>
          </a:bodyPr>
          <a:lstStyle/>
          <a:p>
            <a:r>
              <a:rPr lang="en-US" b="1" dirty="0">
                <a:solidFill>
                  <a:schemeClr val="accent1"/>
                </a:solidFill>
              </a:rPr>
              <a:t>ZEV Milestone Phase In Option</a:t>
            </a:r>
          </a:p>
          <a:p>
            <a:endParaRPr lang="en-US" b="1" dirty="0">
              <a:solidFill>
                <a:schemeClr val="accent1"/>
              </a:solidFill>
            </a:endParaRPr>
          </a:p>
          <a:p>
            <a:pPr marL="285750" indent="-285750">
              <a:buFont typeface="Arial" panose="020B0604020202020204" pitchFamily="34" charset="0"/>
              <a:buChar char="•"/>
            </a:pPr>
            <a:r>
              <a:rPr lang="en-US" sz="1700" dirty="0">
                <a:solidFill>
                  <a:schemeClr val="accent1"/>
                </a:solidFill>
                <a:effectLst/>
                <a:ea typeface="Yu Gothic Light" panose="020B0300000000000000" pitchFamily="34" charset="-128"/>
                <a:cs typeface="Raavi" panose="020B0502040204020203" pitchFamily="34" charset="0"/>
              </a:rPr>
              <a:t>May be beneficial if you already have charging or hydrogen fueling infrastructure in place, or it can be installed by 2025</a:t>
            </a:r>
            <a:r>
              <a:rPr lang="en-US" sz="1700" dirty="0">
                <a:solidFill>
                  <a:schemeClr val="accent1"/>
                </a:solidFill>
                <a:ea typeface="Yu Gothic Light" panose="020B0300000000000000" pitchFamily="34" charset="-128"/>
                <a:cs typeface="Raavi" panose="020B0502040204020203" pitchFamily="34" charset="0"/>
              </a:rPr>
              <a:t> for Group 1 vehicles.</a:t>
            </a:r>
            <a:endParaRPr lang="en-US" sz="1700" dirty="0">
              <a:solidFill>
                <a:schemeClr val="accent1"/>
              </a:solidFill>
              <a:effectLst/>
              <a:ea typeface="Calibri" panose="020F0502020204030204" pitchFamily="34" charset="0"/>
              <a:cs typeface="Raavi" panose="020B0502040204020203" pitchFamily="34" charset="0"/>
            </a:endParaRPr>
          </a:p>
          <a:p>
            <a:pPr marL="285750" indent="-285750">
              <a:buFont typeface="Arial" panose="020B0604020202020204" pitchFamily="34" charset="0"/>
              <a:buChar char="•"/>
            </a:pPr>
            <a:r>
              <a:rPr lang="en-US" sz="1700" dirty="0">
                <a:solidFill>
                  <a:schemeClr val="accent1"/>
                </a:solidFill>
                <a:cs typeface="Raavi" panose="020B0502040204020203" pitchFamily="34" charset="0"/>
              </a:rPr>
              <a:t>May work for small fleets that have a lower overall cost of fueling infrastructure.</a:t>
            </a:r>
          </a:p>
          <a:p>
            <a:pPr marL="285750" indent="-285750">
              <a:buFont typeface="Arial" panose="020B0604020202020204" pitchFamily="34" charset="0"/>
              <a:buChar char="•"/>
            </a:pPr>
            <a:r>
              <a:rPr lang="en-US" sz="1700" dirty="0">
                <a:solidFill>
                  <a:schemeClr val="accent1"/>
                </a:solidFill>
                <a:cs typeface="Raavi" panose="020B0502040204020203" pitchFamily="34" charset="0"/>
              </a:rPr>
              <a:t>Adding applicable ICE vehicles to your fleet count will affect your ZEV compliance percentage immediately.</a:t>
            </a:r>
          </a:p>
          <a:p>
            <a:pPr marL="285750" indent="-285750">
              <a:buFont typeface="Arial" panose="020B0604020202020204" pitchFamily="34" charset="0"/>
              <a:buChar char="•"/>
            </a:pPr>
            <a:r>
              <a:rPr lang="en-US" sz="1700" dirty="0">
                <a:solidFill>
                  <a:schemeClr val="accent1"/>
                </a:solidFill>
                <a:cs typeface="Raavi" panose="020B0502040204020203" pitchFamily="34" charset="0"/>
              </a:rPr>
              <a:t>Delaying fueling infrastructure installation in later years will be at an increased cost. </a:t>
            </a:r>
          </a:p>
          <a:p>
            <a:pPr marL="285750" indent="-285750">
              <a:buFont typeface="Arial" panose="020B0604020202020204" pitchFamily="34" charset="0"/>
              <a:buChar char="•"/>
            </a:pPr>
            <a:r>
              <a:rPr lang="en-US" sz="1700" b="1" dirty="0">
                <a:solidFill>
                  <a:srgbClr val="FF0000"/>
                </a:solidFill>
                <a:cs typeface="Raavi" panose="020B0502040204020203" pitchFamily="34" charset="0"/>
              </a:rPr>
              <a:t>Only ZEVs will be available to purchase beginning with Model Year 2036.</a:t>
            </a:r>
          </a:p>
        </p:txBody>
      </p:sp>
      <p:sp>
        <p:nvSpPr>
          <p:cNvPr id="7" name="TextBox 6">
            <a:extLst>
              <a:ext uri="{FF2B5EF4-FFF2-40B4-BE49-F238E27FC236}">
                <a16:creationId xmlns:a16="http://schemas.microsoft.com/office/drawing/2014/main" xmlns="" id="{87AC0C46-7E49-192D-2FD8-AA30673E91AC}"/>
              </a:ext>
            </a:extLst>
          </p:cNvPr>
          <p:cNvSpPr txBox="1"/>
          <p:nvPr/>
        </p:nvSpPr>
        <p:spPr>
          <a:xfrm>
            <a:off x="600457" y="5564894"/>
            <a:ext cx="11396396" cy="615553"/>
          </a:xfrm>
          <a:prstGeom prst="rect">
            <a:avLst/>
          </a:prstGeom>
          <a:noFill/>
        </p:spPr>
        <p:txBody>
          <a:bodyPr wrap="square">
            <a:spAutoFit/>
          </a:bodyPr>
          <a:lstStyle/>
          <a:p>
            <a:r>
              <a:rPr lang="en-US" sz="1700" b="1" dirty="0">
                <a:solidFill>
                  <a:schemeClr val="accent1"/>
                </a:solidFill>
                <a:cs typeface="Raavi" panose="020B0502040204020203" pitchFamily="34" charset="0"/>
              </a:rPr>
              <a:t>Must declare using the ZEV Milestone Phase-in Option </a:t>
            </a:r>
            <a:r>
              <a:rPr lang="en-US" sz="1700" b="1" dirty="0">
                <a:solidFill>
                  <a:srgbClr val="FF0000"/>
                </a:solidFill>
                <a:cs typeface="Raavi" panose="020B0502040204020203" pitchFamily="34" charset="0"/>
              </a:rPr>
              <a:t>by 4/1/2024.  </a:t>
            </a:r>
            <a:r>
              <a:rPr lang="en-US" sz="1700" b="1" dirty="0">
                <a:solidFill>
                  <a:schemeClr val="accent1"/>
                </a:solidFill>
                <a:cs typeface="Raavi" panose="020B0502040204020203" pitchFamily="34" charset="0"/>
              </a:rPr>
              <a:t>After electing to use this option, fleet owners are no longer subject to and </a:t>
            </a:r>
            <a:r>
              <a:rPr lang="en-US" sz="1700" b="1" dirty="0">
                <a:solidFill>
                  <a:srgbClr val="FF0000"/>
                </a:solidFill>
                <a:cs typeface="Raavi" panose="020B0502040204020203" pitchFamily="34" charset="0"/>
              </a:rPr>
              <a:t>may not switch back to </a:t>
            </a:r>
            <a:r>
              <a:rPr lang="en-US" sz="1700" b="1" dirty="0">
                <a:solidFill>
                  <a:schemeClr val="accent1"/>
                </a:solidFill>
                <a:cs typeface="Raavi" panose="020B0502040204020203" pitchFamily="34" charset="0"/>
              </a:rPr>
              <a:t>the State or local government fleet requirements.</a:t>
            </a:r>
          </a:p>
        </p:txBody>
      </p:sp>
    </p:spTree>
    <p:extLst>
      <p:ext uri="{BB962C8B-B14F-4D97-AF65-F5344CB8AC3E}">
        <p14:creationId xmlns:p14="http://schemas.microsoft.com/office/powerpoint/2010/main" val="901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6339A93-0B66-BDE4-5673-531FA7E20C88}"/>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Waste and Wastewater Utilities &amp; Transit Fleet Provisions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3EB96190-A9E2-9CBA-476D-F74E193B567C}"/>
              </a:ext>
            </a:extLst>
          </p:cNvPr>
          <p:cNvSpPr txBox="1"/>
          <p:nvPr/>
        </p:nvSpPr>
        <p:spPr>
          <a:xfrm>
            <a:off x="325314" y="1329877"/>
            <a:ext cx="10952286" cy="1477328"/>
          </a:xfrm>
          <a:prstGeom prst="rect">
            <a:avLst/>
          </a:prstGeom>
          <a:noFill/>
        </p:spPr>
        <p:txBody>
          <a:bodyPr wrap="square">
            <a:spAutoFit/>
          </a:bodyPr>
          <a:lstStyle/>
          <a:p>
            <a:r>
              <a:rPr lang="en-US" b="1" dirty="0">
                <a:solidFill>
                  <a:schemeClr val="accent1"/>
                </a:solidFill>
              </a:rPr>
              <a:t>Provides more time for Waste and Wastewater fleets that are implementing organic waste diversions programs</a:t>
            </a:r>
          </a:p>
          <a:p>
            <a:pPr marL="285750" indent="-285750">
              <a:buFont typeface="Arial" panose="020B0604020202020204" pitchFamily="34" charset="0"/>
              <a:buChar char="•"/>
            </a:pPr>
            <a:r>
              <a:rPr lang="en-US" dirty="0">
                <a:solidFill>
                  <a:schemeClr val="accent1"/>
                </a:solidFill>
              </a:rPr>
              <a:t>Must be exclusively fueling vehicles with Compressed Natural Gas or Bio-Methane</a:t>
            </a:r>
          </a:p>
          <a:p>
            <a:pPr marL="285750" indent="-285750">
              <a:buFont typeface="Arial" panose="020B0604020202020204" pitchFamily="34" charset="0"/>
              <a:buChar char="•"/>
            </a:pPr>
            <a:r>
              <a:rPr lang="en-US" b="1" dirty="0">
                <a:solidFill>
                  <a:srgbClr val="FF0000"/>
                </a:solidFill>
              </a:rPr>
              <a:t>10% ZEV targets start in 2027 or 2030 for most trucks</a:t>
            </a:r>
          </a:p>
          <a:p>
            <a:pPr marL="285750" indent="-285750">
              <a:buFont typeface="Arial" panose="020B0604020202020204" pitchFamily="34" charset="0"/>
              <a:buChar char="•"/>
            </a:pPr>
            <a:r>
              <a:rPr lang="en-US" b="1" dirty="0">
                <a:solidFill>
                  <a:srgbClr val="FF0000"/>
                </a:solidFill>
              </a:rPr>
              <a:t>Defers ZEV requirement to 2030 for eligible fleets who elect to use the ZEV Milestone compliance path</a:t>
            </a:r>
          </a:p>
          <a:p>
            <a:endParaRPr lang="en-US" b="1" dirty="0">
              <a:solidFill>
                <a:schemeClr val="bg2">
                  <a:lumMod val="50000"/>
                </a:schemeClr>
              </a:solidFill>
            </a:endParaRPr>
          </a:p>
        </p:txBody>
      </p:sp>
      <p:sp>
        <p:nvSpPr>
          <p:cNvPr id="6" name="Title 1">
            <a:extLst>
              <a:ext uri="{FF2B5EF4-FFF2-40B4-BE49-F238E27FC236}">
                <a16:creationId xmlns:a16="http://schemas.microsoft.com/office/drawing/2014/main" xmlns="" id="{710F4DFB-4BC9-B5B0-04EF-4B6A40C0BFE1}"/>
              </a:ext>
            </a:extLst>
          </p:cNvPr>
          <p:cNvSpPr txBox="1">
            <a:spLocks/>
          </p:cNvSpPr>
          <p:nvPr/>
        </p:nvSpPr>
        <p:spPr>
          <a:xfrm>
            <a:off x="161919" y="2693356"/>
            <a:ext cx="538544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a:solidFill>
                  <a:schemeClr val="tx2"/>
                </a:solidFill>
                <a:latin typeface="Calibri" panose="020F0502020204030204" pitchFamily="34" charset="0"/>
                <a:cs typeface="Calibri" panose="020F0502020204030204" pitchFamily="34" charset="0"/>
              </a:rPr>
              <a:t>Transit Fleet Exemption</a:t>
            </a:r>
            <a:endParaRPr lang="en-US" sz="3600" dirty="0">
              <a:solidFill>
                <a:schemeClr val="tx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FABF41BD-D601-D0E1-1BB6-B0D9E94629C1}"/>
              </a:ext>
            </a:extLst>
          </p:cNvPr>
          <p:cNvSpPr txBox="1"/>
          <p:nvPr/>
        </p:nvSpPr>
        <p:spPr>
          <a:xfrm>
            <a:off x="289741" y="3443883"/>
            <a:ext cx="10952286" cy="923330"/>
          </a:xfrm>
          <a:prstGeom prst="rect">
            <a:avLst/>
          </a:prstGeom>
          <a:noFill/>
        </p:spPr>
        <p:txBody>
          <a:bodyPr wrap="square">
            <a:spAutoFit/>
          </a:bodyPr>
          <a:lstStyle/>
          <a:p>
            <a:r>
              <a:rPr lang="en-US" b="1" dirty="0">
                <a:solidFill>
                  <a:schemeClr val="accent1"/>
                </a:solidFill>
              </a:rPr>
              <a:t>This provision temporarily excludes Transit agencies </a:t>
            </a:r>
            <a:r>
              <a:rPr lang="en-US" b="1" dirty="0">
                <a:solidFill>
                  <a:srgbClr val="FF0000"/>
                </a:solidFill>
              </a:rPr>
              <a:t>until 2030 </a:t>
            </a:r>
            <a:r>
              <a:rPr lang="en-US" b="1" dirty="0">
                <a:solidFill>
                  <a:schemeClr val="accent1"/>
                </a:solidFill>
              </a:rPr>
              <a:t>who are subject to the ICT regulation </a:t>
            </a:r>
          </a:p>
          <a:p>
            <a:pPr marL="285750" indent="-285750">
              <a:buFont typeface="Arial" panose="020B0604020202020204" pitchFamily="34" charset="0"/>
              <a:buChar char="•"/>
            </a:pPr>
            <a:r>
              <a:rPr lang="en-US" dirty="0">
                <a:solidFill>
                  <a:schemeClr val="accent1"/>
                </a:solidFill>
              </a:rPr>
              <a:t>This provides more time until ZEV purchases begin for their maintenance and support vehicles allowing them to focus their efforts on electrifying the transit buses first.</a:t>
            </a:r>
          </a:p>
        </p:txBody>
      </p:sp>
      <p:pic>
        <p:nvPicPr>
          <p:cNvPr id="8" name="Picture 7">
            <a:extLst>
              <a:ext uri="{FF2B5EF4-FFF2-40B4-BE49-F238E27FC236}">
                <a16:creationId xmlns:a16="http://schemas.microsoft.com/office/drawing/2014/main" xmlns="" id="{970A695E-B2E6-F6CB-5B89-C75261643B54}"/>
              </a:ext>
            </a:extLst>
          </p:cNvPr>
          <p:cNvPicPr>
            <a:picLocks noChangeAspect="1"/>
          </p:cNvPicPr>
          <p:nvPr/>
        </p:nvPicPr>
        <p:blipFill>
          <a:blip r:embed="rId2"/>
          <a:stretch>
            <a:fillRect/>
          </a:stretch>
        </p:blipFill>
        <p:spPr>
          <a:xfrm>
            <a:off x="7062652" y="4178533"/>
            <a:ext cx="3892954" cy="1946477"/>
          </a:xfrm>
          <a:prstGeom prst="rect">
            <a:avLst/>
          </a:prstGeom>
        </p:spPr>
      </p:pic>
    </p:spTree>
    <p:extLst>
      <p:ext uri="{BB962C8B-B14F-4D97-AF65-F5344CB8AC3E}">
        <p14:creationId xmlns:p14="http://schemas.microsoft.com/office/powerpoint/2010/main" val="265777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B44E035D-A2DF-3660-C05D-D2A58AA31D6F}"/>
              </a:ext>
            </a:extLst>
          </p:cNvPr>
          <p:cNvSpPr txBox="1">
            <a:spLocks/>
          </p:cNvSpPr>
          <p:nvPr/>
        </p:nvSpPr>
        <p:spPr>
          <a:xfrm>
            <a:off x="1674891" y="308067"/>
            <a:ext cx="8565311"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Zero Emission Vehicle ACF Definition</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62B9DA3E-63AC-46E1-F7F2-D7EE15ABC5B1}"/>
              </a:ext>
            </a:extLst>
          </p:cNvPr>
          <p:cNvSpPr txBox="1"/>
          <p:nvPr/>
        </p:nvSpPr>
        <p:spPr>
          <a:xfrm>
            <a:off x="582932" y="1039911"/>
            <a:ext cx="5875018" cy="2308324"/>
          </a:xfrm>
          <a:prstGeom prst="rect">
            <a:avLst/>
          </a:prstGeom>
          <a:noFill/>
        </p:spPr>
        <p:txBody>
          <a:bodyPr wrap="square">
            <a:spAutoFit/>
          </a:bodyPr>
          <a:lstStyle/>
          <a:p>
            <a:r>
              <a:rPr lang="en-US" b="1" dirty="0">
                <a:solidFill>
                  <a:schemeClr val="accent1"/>
                </a:solidFill>
              </a:rPr>
              <a:t>Zero Emission Vehicle (ZEV) Types</a:t>
            </a:r>
          </a:p>
          <a:p>
            <a:pPr marL="457200" indent="-457200">
              <a:buFont typeface="Arial" panose="020B0604020202020204" pitchFamily="34" charset="0"/>
              <a:buChar char="•"/>
            </a:pPr>
            <a:r>
              <a:rPr lang="en-US" dirty="0">
                <a:solidFill>
                  <a:schemeClr val="accent1"/>
                </a:solidFill>
              </a:rPr>
              <a:t>Battery Electric Vehicles (BEV)</a:t>
            </a:r>
          </a:p>
          <a:p>
            <a:pPr marL="457200" indent="-457200">
              <a:buFont typeface="Arial" panose="020B0604020202020204" pitchFamily="34" charset="0"/>
              <a:buChar char="•"/>
            </a:pPr>
            <a:r>
              <a:rPr lang="en-US" dirty="0">
                <a:solidFill>
                  <a:schemeClr val="accent1"/>
                </a:solidFill>
              </a:rPr>
              <a:t>Hydrogen Fuel Cell Electric Vehicles (FCEV)</a:t>
            </a:r>
          </a:p>
          <a:p>
            <a:pPr marL="457200" indent="-457200">
              <a:buFont typeface="Arial" panose="020B0604020202020204" pitchFamily="34" charset="0"/>
              <a:buChar char="•"/>
            </a:pPr>
            <a:r>
              <a:rPr lang="en-US" dirty="0">
                <a:solidFill>
                  <a:schemeClr val="accent1"/>
                </a:solidFill>
              </a:rPr>
              <a:t>Hybrid Electric Vehicles (HEV) Are Not ZEVs</a:t>
            </a:r>
          </a:p>
          <a:p>
            <a:pPr marL="457200" indent="-457200">
              <a:buFont typeface="Arial" panose="020B0604020202020204" pitchFamily="34" charset="0"/>
              <a:buChar char="•"/>
            </a:pPr>
            <a:r>
              <a:rPr lang="en-US" dirty="0">
                <a:solidFill>
                  <a:schemeClr val="accent1"/>
                </a:solidFill>
              </a:rPr>
              <a:t>Plug-In Hybrid Electric Vehicles (PHEV). </a:t>
            </a:r>
          </a:p>
          <a:p>
            <a:pPr marL="914400" lvl="1" indent="-457200">
              <a:buFont typeface="Arial" panose="020B0604020202020204" pitchFamily="34" charset="0"/>
              <a:buChar char="•"/>
            </a:pPr>
            <a:r>
              <a:rPr lang="en-US" dirty="0">
                <a:solidFill>
                  <a:schemeClr val="accent1"/>
                </a:solidFill>
              </a:rPr>
              <a:t>Considered as Near Zero Emissions Vehicle (NZEV) in the regulation. </a:t>
            </a:r>
            <a:r>
              <a:rPr lang="en-US" b="1" dirty="0">
                <a:solidFill>
                  <a:srgbClr val="FF0000"/>
                </a:solidFill>
              </a:rPr>
              <a:t>Limited by All-Electric Range Requirement</a:t>
            </a:r>
          </a:p>
        </p:txBody>
      </p:sp>
      <p:pic>
        <p:nvPicPr>
          <p:cNvPr id="6" name="Picture 2">
            <a:extLst>
              <a:ext uri="{FF2B5EF4-FFF2-40B4-BE49-F238E27FC236}">
                <a16:creationId xmlns:a16="http://schemas.microsoft.com/office/drawing/2014/main" xmlns="" id="{67823A12-C253-67B3-387C-61B5F0BF9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622" y="1228213"/>
            <a:ext cx="47625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C4C14C1-9953-F6E1-ED1A-A381C9739CA8}"/>
              </a:ext>
            </a:extLst>
          </p:cNvPr>
          <p:cNvPicPr>
            <a:picLocks noChangeAspect="1"/>
          </p:cNvPicPr>
          <p:nvPr/>
        </p:nvPicPr>
        <p:blipFill>
          <a:blip r:embed="rId3"/>
          <a:stretch>
            <a:fillRect/>
          </a:stretch>
        </p:blipFill>
        <p:spPr>
          <a:xfrm>
            <a:off x="741732" y="3509766"/>
            <a:ext cx="5215814" cy="2607907"/>
          </a:xfrm>
          <a:prstGeom prst="rect">
            <a:avLst/>
          </a:prstGeom>
        </p:spPr>
      </p:pic>
      <p:sp>
        <p:nvSpPr>
          <p:cNvPr id="8" name="TextBox 7">
            <a:extLst>
              <a:ext uri="{FF2B5EF4-FFF2-40B4-BE49-F238E27FC236}">
                <a16:creationId xmlns:a16="http://schemas.microsoft.com/office/drawing/2014/main" xmlns="" id="{06A1EF14-FA3F-02B0-571A-D272C9C1E335}"/>
              </a:ext>
            </a:extLst>
          </p:cNvPr>
          <p:cNvSpPr txBox="1"/>
          <p:nvPr/>
        </p:nvSpPr>
        <p:spPr>
          <a:xfrm>
            <a:off x="6976187" y="4145076"/>
            <a:ext cx="5215813" cy="2339102"/>
          </a:xfrm>
          <a:prstGeom prst="rect">
            <a:avLst/>
          </a:prstGeom>
          <a:noFill/>
        </p:spPr>
        <p:txBody>
          <a:bodyPr wrap="square">
            <a:spAutoFit/>
          </a:bodyPr>
          <a:lstStyle/>
          <a:p>
            <a:r>
              <a:rPr lang="en-US" b="1" dirty="0">
                <a:solidFill>
                  <a:schemeClr val="accent1"/>
                </a:solidFill>
              </a:rPr>
              <a:t>Vehicle Manufacturers are currently focused on producing “Low Hanging Fruit” classes such as:</a:t>
            </a:r>
          </a:p>
          <a:p>
            <a:pPr marL="742950" lvl="1" indent="-285750">
              <a:buFont typeface="Arial" panose="020B0604020202020204" pitchFamily="34" charset="0"/>
              <a:buChar char="•"/>
            </a:pPr>
            <a:r>
              <a:rPr lang="en-US" dirty="0">
                <a:solidFill>
                  <a:schemeClr val="accent1"/>
                </a:solidFill>
              </a:rPr>
              <a:t>Delivery Vans, Mini-Buses, Cargo Trucks, Transit Buses, and Trucks for Intrastate Commerce</a:t>
            </a:r>
          </a:p>
          <a:p>
            <a:pPr marL="742950" lvl="1" indent="-285750">
              <a:buFont typeface="Arial" panose="020B0604020202020204" pitchFamily="34" charset="0"/>
              <a:buChar char="•"/>
            </a:pPr>
            <a:r>
              <a:rPr lang="en-US" dirty="0">
                <a:solidFill>
                  <a:schemeClr val="accent1"/>
                </a:solidFill>
              </a:rPr>
              <a:t>Vocational (work) Truck Designs are Forecast to be Available Beginning in 2026</a:t>
            </a:r>
          </a:p>
          <a:p>
            <a:pPr marL="914400" lvl="1" indent="-457200">
              <a:buFont typeface="Arial" panose="020B0604020202020204" pitchFamily="34" charset="0"/>
              <a:buChar char="•"/>
            </a:pPr>
            <a:endParaRPr lang="en-US" sz="2000" b="1" dirty="0">
              <a:solidFill>
                <a:schemeClr val="bg2">
                  <a:lumMod val="50000"/>
                </a:schemeClr>
              </a:solidFill>
            </a:endParaRPr>
          </a:p>
        </p:txBody>
      </p:sp>
      <p:sp>
        <p:nvSpPr>
          <p:cNvPr id="9" name="Multiply 8"/>
          <p:cNvSpPr/>
          <p:nvPr/>
        </p:nvSpPr>
        <p:spPr>
          <a:xfrm>
            <a:off x="9605121" y="2106332"/>
            <a:ext cx="842600" cy="984738"/>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525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087AE5DA-83EE-AA7E-0620-DBA469EB0FBB}"/>
              </a:ext>
            </a:extLst>
          </p:cNvPr>
          <p:cNvPicPr>
            <a:picLocks noChangeAspect="1"/>
          </p:cNvPicPr>
          <p:nvPr/>
        </p:nvPicPr>
        <p:blipFill>
          <a:blip r:embed="rId2"/>
          <a:stretch>
            <a:fillRect/>
          </a:stretch>
        </p:blipFill>
        <p:spPr>
          <a:xfrm>
            <a:off x="5099901" y="1149256"/>
            <a:ext cx="6781526" cy="3800418"/>
          </a:xfrm>
          <a:prstGeom prst="rect">
            <a:avLst/>
          </a:prstGeom>
        </p:spPr>
      </p:pic>
      <p:sp>
        <p:nvSpPr>
          <p:cNvPr id="5" name="Title 1">
            <a:extLst>
              <a:ext uri="{FF2B5EF4-FFF2-40B4-BE49-F238E27FC236}">
                <a16:creationId xmlns:a16="http://schemas.microsoft.com/office/drawing/2014/main" xmlns="" id="{9E84BFE2-83DE-26B4-F38D-D8675F1ECE2F}"/>
              </a:ext>
            </a:extLst>
          </p:cNvPr>
          <p:cNvSpPr txBox="1">
            <a:spLocks/>
          </p:cNvSpPr>
          <p:nvPr/>
        </p:nvSpPr>
        <p:spPr>
          <a:xfrm>
            <a:off x="492034" y="27758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Exempted Vehicles </a:t>
            </a:r>
            <a:endParaRPr lang="en-US" sz="3600" dirty="0">
              <a:solidFill>
                <a:schemeClr val="tx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5DF17D2A-71E4-5C5F-556E-85960E725FA4}"/>
              </a:ext>
            </a:extLst>
          </p:cNvPr>
          <p:cNvSpPr txBox="1"/>
          <p:nvPr/>
        </p:nvSpPr>
        <p:spPr>
          <a:xfrm>
            <a:off x="325313" y="1149256"/>
            <a:ext cx="4652039" cy="5078313"/>
          </a:xfrm>
          <a:prstGeom prst="rect">
            <a:avLst/>
          </a:prstGeom>
          <a:noFill/>
        </p:spPr>
        <p:txBody>
          <a:bodyPr wrap="square">
            <a:spAutoFit/>
          </a:bodyPr>
          <a:lstStyle/>
          <a:p>
            <a:r>
              <a:rPr lang="en-US" b="1" dirty="0">
                <a:solidFill>
                  <a:schemeClr val="accent1"/>
                </a:solidFill>
                <a:cs typeface="Raavi" panose="020B0502040204020203" pitchFamily="34" charset="0"/>
              </a:rPr>
              <a:t>Non-Repairable Vehicles</a:t>
            </a:r>
          </a:p>
          <a:p>
            <a:pPr marL="285750" indent="-285750">
              <a:buFont typeface="Arial" panose="020B0604020202020204" pitchFamily="34" charset="0"/>
              <a:buChar char="•"/>
            </a:pPr>
            <a:r>
              <a:rPr lang="en-US" dirty="0">
                <a:solidFill>
                  <a:schemeClr val="accent1"/>
                </a:solidFill>
                <a:cs typeface="Raavi" panose="020B0502040204020203" pitchFamily="34" charset="0"/>
              </a:rPr>
              <a:t>Flexibility to purchase </a:t>
            </a:r>
            <a:r>
              <a:rPr lang="en-US" b="1" dirty="0">
                <a:solidFill>
                  <a:srgbClr val="FF0000"/>
                </a:solidFill>
                <a:cs typeface="Raavi" panose="020B0502040204020203" pitchFamily="34" charset="0"/>
              </a:rPr>
              <a:t>used</a:t>
            </a:r>
            <a:r>
              <a:rPr lang="en-US" dirty="0">
                <a:solidFill>
                  <a:schemeClr val="bg2">
                    <a:lumMod val="50000"/>
                  </a:schemeClr>
                </a:solidFill>
                <a:cs typeface="Raavi" panose="020B0502040204020203" pitchFamily="34" charset="0"/>
              </a:rPr>
              <a:t> </a:t>
            </a:r>
            <a:r>
              <a:rPr lang="en-US" dirty="0">
                <a:solidFill>
                  <a:schemeClr val="accent1"/>
                </a:solidFill>
                <a:cs typeface="Raavi" panose="020B0502040204020203" pitchFamily="34" charset="0"/>
              </a:rPr>
              <a:t>replacement ICE vehicle in case of accident</a:t>
            </a:r>
            <a:r>
              <a:rPr lang="en-US" dirty="0">
                <a:solidFill>
                  <a:schemeClr val="bg2">
                    <a:lumMod val="50000"/>
                  </a:schemeClr>
                </a:solidFill>
                <a:cs typeface="Raavi" panose="020B0502040204020203" pitchFamily="34" charset="0"/>
              </a:rPr>
              <a:t>. </a:t>
            </a:r>
            <a:r>
              <a:rPr lang="en-US" b="1" dirty="0">
                <a:solidFill>
                  <a:srgbClr val="FF0000"/>
                </a:solidFill>
                <a:cs typeface="Raavi" panose="020B0502040204020203" pitchFamily="34" charset="0"/>
              </a:rPr>
              <a:t>Has to be the same configuration with an engine of the same or newer model year as the damaged vehicle. </a:t>
            </a:r>
            <a:r>
              <a:rPr lang="en-US" dirty="0">
                <a:solidFill>
                  <a:schemeClr val="accent1"/>
                </a:solidFill>
                <a:cs typeface="Raavi" panose="020B0502040204020203" pitchFamily="34" charset="0"/>
              </a:rPr>
              <a:t>An exemption request process must be followed.</a:t>
            </a:r>
          </a:p>
          <a:p>
            <a:pPr marL="285750" indent="-285750">
              <a:buFont typeface="Arial" panose="020B0604020202020204" pitchFamily="34" charset="0"/>
              <a:buChar char="•"/>
            </a:pPr>
            <a:endParaRPr lang="en-US" dirty="0">
              <a:solidFill>
                <a:schemeClr val="bg2">
                  <a:lumMod val="50000"/>
                </a:schemeClr>
              </a:solidFill>
              <a:cs typeface="Raavi" panose="020B0502040204020203" pitchFamily="34" charset="0"/>
            </a:endParaRPr>
          </a:p>
          <a:p>
            <a:r>
              <a:rPr lang="en-US" b="1" dirty="0">
                <a:solidFill>
                  <a:schemeClr val="accent1"/>
                </a:solidFill>
                <a:cs typeface="Raavi" panose="020B0502040204020203" pitchFamily="34" charset="0"/>
              </a:rPr>
              <a:t>Intermittent Snow Removal Vehicles</a:t>
            </a:r>
          </a:p>
          <a:p>
            <a:pPr marL="285750" indent="-285750">
              <a:buFont typeface="Arial" panose="020B0604020202020204" pitchFamily="34" charset="0"/>
              <a:buChar char="•"/>
            </a:pPr>
            <a:r>
              <a:rPr lang="en-US" dirty="0">
                <a:solidFill>
                  <a:schemeClr val="accent1"/>
                </a:solidFill>
                <a:cs typeface="Raavi" panose="020B0502040204020203" pitchFamily="34" charset="0"/>
              </a:rPr>
              <a:t>May purchase ICE vehicles </a:t>
            </a:r>
            <a:r>
              <a:rPr lang="en-US" b="1" dirty="0">
                <a:solidFill>
                  <a:srgbClr val="FF0000"/>
                </a:solidFill>
                <a:cs typeface="Raavi" panose="020B0502040204020203" pitchFamily="34" charset="0"/>
              </a:rPr>
              <a:t>until 2030.</a:t>
            </a:r>
            <a:r>
              <a:rPr lang="en-US" b="1" dirty="0">
                <a:solidFill>
                  <a:schemeClr val="accent1"/>
                </a:solidFill>
                <a:cs typeface="Raavi" panose="020B0502040204020203" pitchFamily="34" charset="0"/>
              </a:rPr>
              <a:t> </a:t>
            </a:r>
            <a:r>
              <a:rPr lang="en-US" dirty="0">
                <a:solidFill>
                  <a:schemeClr val="accent1"/>
                </a:solidFill>
                <a:cs typeface="Raavi" panose="020B0502040204020203" pitchFamily="34" charset="0"/>
              </a:rPr>
              <a:t>An exemption request process must be followed.</a:t>
            </a:r>
          </a:p>
          <a:p>
            <a:pPr marL="285750" indent="-285750">
              <a:buFont typeface="Arial" panose="020B0604020202020204" pitchFamily="34" charset="0"/>
              <a:buChar char="•"/>
            </a:pPr>
            <a:endParaRPr lang="en-US" b="1" dirty="0">
              <a:solidFill>
                <a:srgbClr val="FF0000"/>
              </a:solidFill>
              <a:cs typeface="Raavi" panose="020B0502040204020203" pitchFamily="34" charset="0"/>
            </a:endParaRPr>
          </a:p>
          <a:p>
            <a:r>
              <a:rPr lang="en-US" b="1" dirty="0">
                <a:solidFill>
                  <a:schemeClr val="accent1"/>
                </a:solidFill>
                <a:cs typeface="Raavi" panose="020B0502040204020203" pitchFamily="34" charset="0"/>
              </a:rPr>
              <a:t>Backup Vehicle Exemption</a:t>
            </a:r>
          </a:p>
          <a:p>
            <a:pPr marL="285750" indent="-285750">
              <a:buFont typeface="Arial" panose="020B0604020202020204" pitchFamily="34" charset="0"/>
              <a:buChar char="•"/>
            </a:pPr>
            <a:r>
              <a:rPr lang="en-US" dirty="0">
                <a:solidFill>
                  <a:schemeClr val="accent1"/>
                </a:solidFill>
                <a:cs typeface="Raavi" panose="020B0502040204020203" pitchFamily="34" charset="0"/>
              </a:rPr>
              <a:t>Excludes vehicles operated less than 1,000 miles per year. An exemption request process must be followed.</a:t>
            </a:r>
          </a:p>
          <a:p>
            <a:pPr marL="285750" indent="-285750">
              <a:buFont typeface="Arial" panose="020B0604020202020204" pitchFamily="34" charset="0"/>
              <a:buChar char="•"/>
            </a:pPr>
            <a:endParaRPr lang="en-US" b="1" dirty="0">
              <a:solidFill>
                <a:srgbClr val="FF0000"/>
              </a:solidFill>
              <a:cs typeface="Raavi" panose="020B0502040204020203" pitchFamily="34" charset="0"/>
            </a:endParaRPr>
          </a:p>
        </p:txBody>
      </p:sp>
      <p:sp>
        <p:nvSpPr>
          <p:cNvPr id="7" name="TextBox 6">
            <a:extLst>
              <a:ext uri="{FF2B5EF4-FFF2-40B4-BE49-F238E27FC236}">
                <a16:creationId xmlns:a16="http://schemas.microsoft.com/office/drawing/2014/main" xmlns="" id="{B70016BA-935F-5797-4591-E06CD21AA258}"/>
              </a:ext>
            </a:extLst>
          </p:cNvPr>
          <p:cNvSpPr txBox="1"/>
          <p:nvPr/>
        </p:nvSpPr>
        <p:spPr>
          <a:xfrm>
            <a:off x="3185374" y="5889015"/>
            <a:ext cx="6226561" cy="338554"/>
          </a:xfrm>
          <a:prstGeom prst="rect">
            <a:avLst/>
          </a:prstGeom>
          <a:noFill/>
        </p:spPr>
        <p:txBody>
          <a:bodyPr wrap="square">
            <a:spAutoFit/>
          </a:bodyPr>
          <a:lstStyle/>
          <a:p>
            <a:r>
              <a:rPr lang="en-US" sz="1600" b="1" dirty="0">
                <a:solidFill>
                  <a:srgbClr val="FF0000"/>
                </a:solidFill>
              </a:rPr>
              <a:t>All exemptions have data collection and documentation requirements</a:t>
            </a:r>
            <a:endParaRPr lang="en-US" sz="1600" dirty="0">
              <a:solidFill>
                <a:srgbClr val="FF0000"/>
              </a:solidFill>
              <a:cs typeface="Raavi" panose="020B0502040204020203" pitchFamily="34" charset="0"/>
            </a:endParaRPr>
          </a:p>
        </p:txBody>
      </p:sp>
    </p:spTree>
    <p:extLst>
      <p:ext uri="{BB962C8B-B14F-4D97-AF65-F5344CB8AC3E}">
        <p14:creationId xmlns:p14="http://schemas.microsoft.com/office/powerpoint/2010/main" val="78559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7D65D8D-3F1A-F9C5-6D7A-EBCEF466852F}"/>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Exempted - Emergency Vehicle Definition</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6DAF033-03CA-024C-573C-9AF9195833C5}"/>
              </a:ext>
            </a:extLst>
          </p:cNvPr>
          <p:cNvSpPr txBox="1"/>
          <p:nvPr/>
        </p:nvSpPr>
        <p:spPr>
          <a:xfrm>
            <a:off x="487680" y="1045029"/>
            <a:ext cx="10766756" cy="5078313"/>
          </a:xfrm>
          <a:prstGeom prst="rect">
            <a:avLst/>
          </a:prstGeom>
          <a:noFill/>
        </p:spPr>
        <p:txBody>
          <a:bodyPr wrap="square">
            <a:spAutoFit/>
          </a:bodyPr>
          <a:lstStyle/>
          <a:p>
            <a:r>
              <a:rPr lang="en-US" b="1" dirty="0">
                <a:solidFill>
                  <a:schemeClr val="accent1"/>
                </a:solidFill>
              </a:rPr>
              <a:t>California Vehicle Code</a:t>
            </a:r>
          </a:p>
          <a:p>
            <a:r>
              <a:rPr lang="en-US" b="1" dirty="0">
                <a:solidFill>
                  <a:schemeClr val="accent1"/>
                </a:solidFill>
              </a:rPr>
              <a:t>Sec. 165</a:t>
            </a:r>
          </a:p>
          <a:p>
            <a:r>
              <a:rPr lang="en-US" sz="1600" dirty="0">
                <a:solidFill>
                  <a:schemeClr val="accent1"/>
                </a:solidFill>
              </a:rPr>
              <a:t>An authorized emergency vehicle is:</a:t>
            </a:r>
          </a:p>
          <a:p>
            <a:r>
              <a:rPr lang="en-US" sz="1600" dirty="0">
                <a:solidFill>
                  <a:schemeClr val="accent1"/>
                </a:solidFill>
              </a:rPr>
              <a:t>(a)	Any publicly owned and operated ambulance, lifeguard, or lifesaving equipment or any privately owned or operated 	ambulance licensed by the Commissioner of the California Highway Patrol to operate in response to emergency calls.</a:t>
            </a:r>
          </a:p>
          <a:p>
            <a:r>
              <a:rPr lang="en-US" sz="1600" dirty="0">
                <a:solidFill>
                  <a:schemeClr val="accent1"/>
                </a:solidFill>
              </a:rPr>
              <a:t>(b)	Any publicly owned vehicle operated by the following persons, agencies, or organizations:</a:t>
            </a:r>
          </a:p>
          <a:p>
            <a:pPr lvl="1"/>
            <a:r>
              <a:rPr lang="en-US" sz="1600" b="1" dirty="0">
                <a:solidFill>
                  <a:srgbClr val="FF0000"/>
                </a:solidFill>
              </a:rPr>
              <a:t>(1)  Any federal, state, or local agency, department, or district employing peace officers as that term is defined in Chapter 4.5 (commencing with Section 830) of Part 2 of Title 3 of the Penal Code, for use by those officers in the performance of their 	duties.</a:t>
            </a:r>
          </a:p>
          <a:p>
            <a:pPr lvl="1"/>
            <a:r>
              <a:rPr lang="en-US" sz="1600" dirty="0">
                <a:solidFill>
                  <a:schemeClr val="accent1"/>
                </a:solidFill>
              </a:rPr>
              <a:t>(2)  Any forestry or fire department of any public agency or fire department organized as provided in the Health and Safety Code.</a:t>
            </a:r>
          </a:p>
          <a:p>
            <a:r>
              <a:rPr lang="en-US" sz="1600" dirty="0">
                <a:solidFill>
                  <a:schemeClr val="accent1"/>
                </a:solidFill>
              </a:rPr>
              <a:t>(c)	Any vehicle owned by the state, or any bridge and highway district, and equipped and used either for fighting fires, or 	towing or servicing other vehicles, caring for injured persons, or repairing damaged lighting or electrical equipment.</a:t>
            </a:r>
          </a:p>
          <a:p>
            <a:r>
              <a:rPr lang="en-US" sz="1600" dirty="0">
                <a:solidFill>
                  <a:schemeClr val="accent1"/>
                </a:solidFill>
              </a:rPr>
              <a:t>(d)	Any state-owned vehicle used in responding to emergency fire, rescue, or communications calls and operated either by the 	Office of Emergency Services or by any public agency or industrial fire department to which the Office of Emergency 	Services has assigned the vehicle.</a:t>
            </a:r>
          </a:p>
          <a:p>
            <a:r>
              <a:rPr lang="en-US" sz="1600" dirty="0">
                <a:solidFill>
                  <a:schemeClr val="accent1"/>
                </a:solidFill>
              </a:rPr>
              <a:t>(e)	Any vehicle owned or operated by any department or agency of the United States government when the vehicle is used in 	responding to emergency fire, ambulance, or lifesaving calls or is actively engaged in law enforcement work.</a:t>
            </a:r>
          </a:p>
          <a:p>
            <a:r>
              <a:rPr lang="en-US" sz="1600" dirty="0">
                <a:solidFill>
                  <a:schemeClr val="accent1"/>
                </a:solidFill>
              </a:rPr>
              <a:t>(f)	Any vehicle for which an authorized emergency vehicle permit has been issued by the Commissioner of the California 	Highway Patrol.</a:t>
            </a:r>
            <a:endParaRPr lang="en-US" sz="1600" dirty="0">
              <a:solidFill>
                <a:schemeClr val="accent1"/>
              </a:solidFill>
              <a:cs typeface="Raavi" panose="020B0502040204020203" pitchFamily="34" charset="0"/>
            </a:endParaRPr>
          </a:p>
        </p:txBody>
      </p:sp>
    </p:spTree>
    <p:extLst>
      <p:ext uri="{BB962C8B-B14F-4D97-AF65-F5344CB8AC3E}">
        <p14:creationId xmlns:p14="http://schemas.microsoft.com/office/powerpoint/2010/main" val="321298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76CED7EE-70BA-C3AA-2369-4314BF098BB2}"/>
              </a:ext>
            </a:extLst>
          </p:cNvPr>
          <p:cNvSpPr txBox="1">
            <a:spLocks/>
          </p:cNvSpPr>
          <p:nvPr/>
        </p:nvSpPr>
        <p:spPr>
          <a:xfrm>
            <a:off x="531809" y="363859"/>
            <a:ext cx="11533692"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Vehicle Exemption Process Example</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EE6CAE1C-B269-53EC-369D-FF4B5A42B57E}"/>
              </a:ext>
            </a:extLst>
          </p:cNvPr>
          <p:cNvSpPr txBox="1"/>
          <p:nvPr/>
        </p:nvSpPr>
        <p:spPr>
          <a:xfrm>
            <a:off x="368857" y="1669512"/>
            <a:ext cx="10952286" cy="3970318"/>
          </a:xfrm>
          <a:prstGeom prst="rect">
            <a:avLst/>
          </a:prstGeom>
          <a:noFill/>
        </p:spPr>
        <p:txBody>
          <a:bodyPr wrap="square">
            <a:spAutoFit/>
          </a:bodyPr>
          <a:lstStyle/>
          <a:p>
            <a:r>
              <a:rPr lang="en-US" b="1" dirty="0">
                <a:solidFill>
                  <a:schemeClr val="accent1"/>
                </a:solidFill>
              </a:rPr>
              <a:t>A List of Truck Types that are Exempt from the ZEV Purchase Requirement if Not Available as a ZEV or </a:t>
            </a:r>
          </a:p>
          <a:p>
            <a:r>
              <a:rPr lang="en-US" b="1" dirty="0">
                <a:solidFill>
                  <a:schemeClr val="accent1"/>
                </a:solidFill>
              </a:rPr>
              <a:t>NZEV (Near Zero Emission Vehicle) will be published on the CARB ACF website.</a:t>
            </a:r>
          </a:p>
          <a:p>
            <a:pPr marL="285750" indent="-285750">
              <a:buFont typeface="Arial" panose="020B0604020202020204" pitchFamily="34" charset="0"/>
              <a:buChar char="•"/>
            </a:pPr>
            <a:r>
              <a:rPr lang="en-US" dirty="0">
                <a:solidFill>
                  <a:schemeClr val="accent1"/>
                </a:solidFill>
              </a:rPr>
              <a:t>CARB staff have </a:t>
            </a:r>
            <a:r>
              <a:rPr lang="en-US" b="1" dirty="0">
                <a:solidFill>
                  <a:srgbClr val="FF0000"/>
                </a:solidFill>
              </a:rPr>
              <a:t>until 1/1/2025</a:t>
            </a:r>
            <a:r>
              <a:rPr lang="en-US" b="1" dirty="0">
                <a:solidFill>
                  <a:schemeClr val="accent1"/>
                </a:solidFill>
              </a:rPr>
              <a:t> </a:t>
            </a:r>
            <a:r>
              <a:rPr lang="en-US" dirty="0">
                <a:solidFill>
                  <a:schemeClr val="accent1"/>
                </a:solidFill>
              </a:rPr>
              <a:t>for the list to be made available on the ACF website.</a:t>
            </a:r>
          </a:p>
          <a:p>
            <a:pPr marL="285750" indent="-285750">
              <a:buFont typeface="Arial" panose="020B0604020202020204" pitchFamily="34" charset="0"/>
              <a:buChar char="•"/>
            </a:pPr>
            <a:r>
              <a:rPr lang="en-US" dirty="0">
                <a:solidFill>
                  <a:schemeClr val="accent1"/>
                </a:solidFill>
              </a:rPr>
              <a:t>Vehicles on the list can be purchased as an ICE vehicle without an exemption request application.</a:t>
            </a:r>
          </a:p>
          <a:p>
            <a:pPr marL="285750" indent="-285750">
              <a:buFont typeface="Arial" panose="020B0604020202020204" pitchFamily="34" charset="0"/>
              <a:buChar char="•"/>
            </a:pPr>
            <a:r>
              <a:rPr lang="en-US" b="1" dirty="0">
                <a:solidFill>
                  <a:srgbClr val="FF0000"/>
                </a:solidFill>
              </a:rPr>
              <a:t>The list will not include pickups, buses, box trucks, vans, or any tractors.</a:t>
            </a:r>
          </a:p>
          <a:p>
            <a:pPr marL="285750" indent="-285750">
              <a:buClr>
                <a:schemeClr val="bg2">
                  <a:lumMod val="50000"/>
                </a:schemeClr>
              </a:buClr>
              <a:buFont typeface="Arial" panose="020B0604020202020204" pitchFamily="34" charset="0"/>
              <a:buChar char="•"/>
            </a:pPr>
            <a:r>
              <a:rPr lang="en-US" dirty="0">
                <a:solidFill>
                  <a:schemeClr val="accent1"/>
                </a:solidFill>
              </a:rPr>
              <a:t>Initially vehicle exemption requests will be used by CARB staff to develop the list of exempt truck types.</a:t>
            </a:r>
          </a:p>
          <a:p>
            <a:pPr marL="285750" indent="-285750">
              <a:buFont typeface="Arial" panose="020B0604020202020204" pitchFamily="34" charset="0"/>
              <a:buChar char="•"/>
            </a:pPr>
            <a:endParaRPr lang="en-US" dirty="0">
              <a:solidFill>
                <a:schemeClr val="bg2">
                  <a:lumMod val="50000"/>
                </a:schemeClr>
              </a:solidFill>
            </a:endParaRPr>
          </a:p>
          <a:p>
            <a:r>
              <a:rPr lang="en-US" b="1" dirty="0">
                <a:solidFill>
                  <a:schemeClr val="accent1"/>
                </a:solidFill>
              </a:rPr>
              <a:t>Individual Fleet Exemption Process</a:t>
            </a:r>
          </a:p>
          <a:p>
            <a:pPr marL="285750" indent="-285750">
              <a:buFont typeface="Arial" panose="020B0604020202020204" pitchFamily="34" charset="0"/>
              <a:buChar char="•"/>
            </a:pPr>
            <a:r>
              <a:rPr lang="en-US" dirty="0">
                <a:solidFill>
                  <a:schemeClr val="accent1"/>
                </a:solidFill>
              </a:rPr>
              <a:t>Fleets can submit an exemption request application if a ZEV is not available for a specific body configuration, or a ZEV cannot meet operational range and duty cycles.</a:t>
            </a:r>
          </a:p>
          <a:p>
            <a:pPr marL="742950" lvl="1" indent="-285750">
              <a:buFont typeface="Arial" panose="020B0604020202020204" pitchFamily="34" charset="0"/>
              <a:buChar char="•"/>
            </a:pPr>
            <a:r>
              <a:rPr lang="en-US" dirty="0">
                <a:solidFill>
                  <a:schemeClr val="accent1"/>
                </a:solidFill>
              </a:rPr>
              <a:t>Data and documentation is required to be included in the exemption request.</a:t>
            </a:r>
          </a:p>
          <a:p>
            <a:pPr marL="742950" lvl="1" indent="-285750">
              <a:buFont typeface="Arial" panose="020B0604020202020204" pitchFamily="34" charset="0"/>
              <a:buChar char="•"/>
            </a:pPr>
            <a:r>
              <a:rPr lang="en-US" dirty="0">
                <a:solidFill>
                  <a:schemeClr val="accent1"/>
                </a:solidFill>
              </a:rPr>
              <a:t>CARB will have 45 days to confirm approval by email.</a:t>
            </a:r>
          </a:p>
          <a:p>
            <a:pPr marL="1200150" lvl="2" indent="-285750">
              <a:buFont typeface="Arial" panose="020B0604020202020204" pitchFamily="34" charset="0"/>
              <a:buChar char="•"/>
            </a:pPr>
            <a:r>
              <a:rPr lang="en-US" b="1" dirty="0">
                <a:solidFill>
                  <a:srgbClr val="FF0000"/>
                </a:solidFill>
              </a:rPr>
              <a:t>There is currently no appeal process to dispute an exemption being declined</a:t>
            </a:r>
            <a:r>
              <a:rPr lang="en-US" dirty="0">
                <a:solidFill>
                  <a:srgbClr val="FF0000"/>
                </a:solidFill>
              </a:rPr>
              <a:t>.</a:t>
            </a:r>
          </a:p>
          <a:p>
            <a:endParaRPr lang="en-US" b="1" dirty="0">
              <a:solidFill>
                <a:schemeClr val="bg2">
                  <a:lumMod val="50000"/>
                </a:schemeClr>
              </a:solidFill>
            </a:endParaRPr>
          </a:p>
        </p:txBody>
      </p:sp>
    </p:spTree>
    <p:extLst>
      <p:ext uri="{BB962C8B-B14F-4D97-AF65-F5344CB8AC3E}">
        <p14:creationId xmlns:p14="http://schemas.microsoft.com/office/powerpoint/2010/main" val="8304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algn="r" defTabSz="609585"/>
            <a:fld id="{84A8D1A5-E984-9C49-B1D7-89FE98CF5B82}" type="slidenum">
              <a:rPr lang="en-US" sz="1700" b="1">
                <a:solidFill>
                  <a:prstClr val="white"/>
                </a:solidFill>
                <a:latin typeface="Calibri"/>
              </a:rPr>
              <a:pPr algn="r" defTabSz="609585"/>
              <a:t>2</a:t>
            </a:fld>
            <a:endParaRPr lang="en-US" sz="1700" b="1" dirty="0">
              <a:solidFill>
                <a:prstClr val="white"/>
              </a:solidFill>
              <a:latin typeface="Calibri"/>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700" b="1" dirty="0">
              <a:solidFill>
                <a:prstClr val="white"/>
              </a:solidFill>
              <a:latin typeface="Calibri"/>
            </a:endParaRPr>
          </a:p>
        </p:txBody>
      </p:sp>
      <p:sp>
        <p:nvSpPr>
          <p:cNvPr id="8" name="Title 3">
            <a:extLst>
              <a:ext uri="{FF2B5EF4-FFF2-40B4-BE49-F238E27FC236}">
                <a16:creationId xmlns:a16="http://schemas.microsoft.com/office/drawing/2014/main" xmlns="" id="{8F26A64D-BA11-06E9-3CEE-F6DF26CAD978}"/>
              </a:ext>
            </a:extLst>
          </p:cNvPr>
          <p:cNvSpPr txBox="1">
            <a:spLocks/>
          </p:cNvSpPr>
          <p:nvPr/>
        </p:nvSpPr>
        <p:spPr>
          <a:xfrm>
            <a:off x="609600" y="274639"/>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600" b="1" dirty="0">
                <a:solidFill>
                  <a:srgbClr val="01356D"/>
                </a:solidFill>
                <a:latin typeface="Calibri"/>
              </a:rPr>
              <a:t>Topics</a:t>
            </a:r>
            <a:endParaRPr lang="en-US" sz="4000" dirty="0">
              <a:solidFill>
                <a:srgbClr val="01356D"/>
              </a:solidFill>
              <a:latin typeface="Calibri"/>
            </a:endParaRPr>
          </a:p>
        </p:txBody>
      </p:sp>
      <p:sp>
        <p:nvSpPr>
          <p:cNvPr id="9" name="Content Placeholder 2">
            <a:extLst>
              <a:ext uri="{FF2B5EF4-FFF2-40B4-BE49-F238E27FC236}">
                <a16:creationId xmlns:a16="http://schemas.microsoft.com/office/drawing/2014/main" xmlns="" id="{898E8D5D-F90F-2F96-5E1A-F9C7AE0BDFAA}"/>
              </a:ext>
            </a:extLst>
          </p:cNvPr>
          <p:cNvSpPr txBox="1">
            <a:spLocks/>
          </p:cNvSpPr>
          <p:nvPr/>
        </p:nvSpPr>
        <p:spPr>
          <a:xfrm>
            <a:off x="2013528" y="1295400"/>
            <a:ext cx="8312728" cy="426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1200"/>
              </a:spcBef>
              <a:spcAft>
                <a:spcPts val="200"/>
              </a:spcAft>
              <a:buClr>
                <a:srgbClr val="CCDDEA">
                  <a:lumMod val="50000"/>
                </a:srgbClr>
              </a:buClr>
              <a:buSzPct val="100000"/>
              <a:buNone/>
              <a:defRPr/>
            </a:pPr>
            <a:r>
              <a:rPr kumimoji="0" lang="en-US" sz="26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 Regulatory Compliance </a:t>
            </a:r>
          </a:p>
          <a:p>
            <a:pPr marL="491490" lvl="1" indent="-91440"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  Overview of Advanced Clean Trucks (ACT) &amp; Regulation</a:t>
            </a:r>
          </a:p>
          <a:p>
            <a:pPr marL="491490" lvl="1" indent="-91440"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  Overview of Advanced Clean Fleets (ACF) Regulation</a:t>
            </a:r>
          </a:p>
          <a:p>
            <a:pPr marL="491490" lvl="1" indent="-91440"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  Zero Emissions Vehicle (ZEV) Definition  </a:t>
            </a:r>
          </a:p>
          <a:p>
            <a:pPr marL="491490" lvl="1" indent="-91440" defTabSz="914400">
              <a:spcBef>
                <a:spcPts val="1200"/>
              </a:spcBef>
              <a:spcAft>
                <a:spcPts val="200"/>
              </a:spcAft>
              <a:buClr>
                <a:srgbClr val="CCDDEA">
                  <a:lumMod val="50000"/>
                </a:srgbClr>
              </a:buClr>
              <a:buSzPct val="100000"/>
              <a:buFont typeface="Arial" panose="020B0604020202020204" pitchFamily="34" charset="0"/>
              <a:buChar char="•"/>
              <a:defRPr/>
            </a:pPr>
            <a:r>
              <a:rPr lang="en-US" sz="2200" b="1" dirty="0">
                <a:solidFill>
                  <a:schemeClr val="accent1"/>
                </a:solidFill>
                <a:latin typeface="Calibri" panose="020F0502020204030204" pitchFamily="34" charset="0"/>
                <a:cs typeface="Calibri" panose="020F0502020204030204" pitchFamily="34" charset="0"/>
              </a:rPr>
              <a:t>  </a:t>
            </a: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Exempted Vehicles </a:t>
            </a:r>
          </a:p>
          <a:p>
            <a:pPr marL="627063" lvl="1" indent="-227013"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Waste and Wastewater Utilities &amp; Transit Fleet Provisions</a:t>
            </a:r>
          </a:p>
          <a:p>
            <a:pPr marL="627063" lvl="1" indent="-227013"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Vehicle Exemption Requests</a:t>
            </a:r>
          </a:p>
          <a:p>
            <a:pPr marL="627063" lvl="1" indent="-227013"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Fueling Infrastructure Extensions</a:t>
            </a:r>
          </a:p>
          <a:p>
            <a:pPr marL="627063" lvl="1" indent="-227013" defTabSz="914400">
              <a:spcBef>
                <a:spcPts val="1200"/>
              </a:spcBef>
              <a:spcAft>
                <a:spcPts val="200"/>
              </a:spcAft>
              <a:buClr>
                <a:srgbClr val="CCDDEA">
                  <a:lumMod val="50000"/>
                </a:srgbClr>
              </a:buClr>
              <a:buSzPct val="100000"/>
              <a:buFont typeface="Arial" panose="020B0604020202020204" pitchFamily="34" charset="0"/>
              <a:buChar char="•"/>
              <a:defRPr/>
            </a:pPr>
            <a:endPar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endParaRPr>
          </a:p>
          <a:p>
            <a:pPr marL="457189" indent="-457189" defTabSz="609585">
              <a:buClr>
                <a:srgbClr val="4F81BD"/>
              </a:buClr>
            </a:pPr>
            <a:endParaRPr lang="en-US" sz="2667" b="1" dirty="0">
              <a:solidFill>
                <a:srgbClr val="4F81BD">
                  <a:lumMod val="75000"/>
                </a:srgbClr>
              </a:solidFill>
              <a:latin typeface="Calibri"/>
            </a:endParaRPr>
          </a:p>
        </p:txBody>
      </p:sp>
      <p:sp>
        <p:nvSpPr>
          <p:cNvPr id="2" name="Content Placeholder 2">
            <a:extLst>
              <a:ext uri="{FF2B5EF4-FFF2-40B4-BE49-F238E27FC236}">
                <a16:creationId xmlns:a16="http://schemas.microsoft.com/office/drawing/2014/main" xmlns="" id="{62BA268A-7C34-7CF9-3A5B-494E0568D228}"/>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
                <a:schemeClr val="bg1">
                  <a:lumMod val="50000"/>
                </a:schemeClr>
              </a:buClr>
              <a:buNone/>
            </a:pPr>
            <a:r>
              <a:rPr lang="en-US" sz="1800" dirty="0">
                <a:solidFill>
                  <a:schemeClr val="bg1">
                    <a:lumMod val="95000"/>
                  </a:schemeClr>
                </a:solidFill>
                <a:latin typeface="Calibri" panose="020F0502020204030204" pitchFamily="34" charset="0"/>
                <a:cs typeface="Calibri" panose="020F0502020204030204" pitchFamily="34" charset="0"/>
              </a:rPr>
              <a:t>10-19-2023</a:t>
            </a:r>
            <a:endParaRPr lang="en-US" sz="18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5BDFEED6-3AD6-B574-2A6B-5B29EA176510}"/>
              </a:ext>
            </a:extLst>
          </p:cNvPr>
          <p:cNvSpPr txBox="1"/>
          <p:nvPr/>
        </p:nvSpPr>
        <p:spPr>
          <a:xfrm>
            <a:off x="2365862" y="6440985"/>
            <a:ext cx="7460273" cy="369332"/>
          </a:xfrm>
          <a:prstGeom prst="rect">
            <a:avLst/>
          </a:prstGeom>
          <a:noFill/>
        </p:spPr>
        <p:txBody>
          <a:bodyPr wrap="square">
            <a:spAutoFit/>
          </a:bodyPr>
          <a:lstStyle/>
          <a:p>
            <a:pPr algn="ctr"/>
            <a:r>
              <a:rPr lang="en-US" sz="1800" b="1" dirty="0">
                <a:solidFill>
                  <a:schemeClr val="bg2"/>
                </a:solidFill>
                <a:latin typeface="Calibri" panose="020F0502020204030204" pitchFamily="34" charset="0"/>
                <a:cs typeface="Calibri" panose="020F0502020204030204" pitchFamily="34" charset="0"/>
              </a:rPr>
              <a:t>STRATEGIES FOR ZEV TRANSITION PLANNING &amp; REGULATORY COMPLIANCE</a:t>
            </a:r>
            <a:endParaRPr lang="en-US" sz="14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93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C9DFE962-2D84-AEDA-D2F8-6A03DABD49B7}"/>
              </a:ext>
            </a:extLst>
          </p:cNvPr>
          <p:cNvSpPr txBox="1">
            <a:spLocks/>
          </p:cNvSpPr>
          <p:nvPr/>
        </p:nvSpPr>
        <p:spPr>
          <a:xfrm>
            <a:off x="531809" y="363859"/>
            <a:ext cx="11533692"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Infrastructure Extensions Example</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77E388D1-0775-51A3-5A57-F1C6E4E6B50B}"/>
              </a:ext>
            </a:extLst>
          </p:cNvPr>
          <p:cNvSpPr txBox="1"/>
          <p:nvPr/>
        </p:nvSpPr>
        <p:spPr>
          <a:xfrm>
            <a:off x="531809" y="1758256"/>
            <a:ext cx="10952286" cy="3139321"/>
          </a:xfrm>
          <a:prstGeom prst="rect">
            <a:avLst/>
          </a:prstGeom>
          <a:noFill/>
        </p:spPr>
        <p:txBody>
          <a:bodyPr wrap="square">
            <a:spAutoFit/>
          </a:bodyPr>
          <a:lstStyle/>
          <a:p>
            <a:r>
              <a:rPr lang="en-US" b="1" dirty="0">
                <a:solidFill>
                  <a:schemeClr val="accent1"/>
                </a:solidFill>
              </a:rPr>
              <a:t>Construction Infrastructure Extension Requests – Continued</a:t>
            </a:r>
          </a:p>
          <a:p>
            <a:pPr marL="285750" indent="-285750">
              <a:buFont typeface="Arial" panose="020B0604020202020204" pitchFamily="34" charset="0"/>
              <a:buChar char="•"/>
            </a:pPr>
            <a:r>
              <a:rPr lang="en-US" dirty="0">
                <a:solidFill>
                  <a:schemeClr val="accent1"/>
                </a:solidFill>
              </a:rPr>
              <a:t>A ZEV purchase agreement </a:t>
            </a:r>
            <a:r>
              <a:rPr lang="en-US" b="1" dirty="0">
                <a:solidFill>
                  <a:srgbClr val="FF0000"/>
                </a:solidFill>
              </a:rPr>
              <a:t>must be entered into prior </a:t>
            </a:r>
            <a:r>
              <a:rPr lang="en-US" dirty="0">
                <a:solidFill>
                  <a:schemeClr val="accent1"/>
                </a:solidFill>
              </a:rPr>
              <a:t>to submitting an Extension Request</a:t>
            </a:r>
          </a:p>
          <a:p>
            <a:pPr marL="742950" lvl="1" indent="-285750">
              <a:buFont typeface="Arial" panose="020B0604020202020204" pitchFamily="34" charset="0"/>
              <a:buChar char="•"/>
            </a:pPr>
            <a:r>
              <a:rPr lang="en-US" b="1" dirty="0">
                <a:solidFill>
                  <a:srgbClr val="FF0000"/>
                </a:solidFill>
              </a:rPr>
              <a:t>A ZEV could be delivered and need to be stored for up to 2 years </a:t>
            </a:r>
            <a:r>
              <a:rPr lang="en-US" dirty="0">
                <a:solidFill>
                  <a:schemeClr val="accent1"/>
                </a:solidFill>
              </a:rPr>
              <a:t>until the infrastructure installation is completed.</a:t>
            </a:r>
          </a:p>
          <a:p>
            <a:pPr marL="285750" indent="-285750">
              <a:buFont typeface="Arial" panose="020B0604020202020204" pitchFamily="34" charset="0"/>
              <a:buChar char="•"/>
            </a:pPr>
            <a:r>
              <a:rPr lang="en-US" dirty="0">
                <a:solidFill>
                  <a:schemeClr val="accent1"/>
                </a:solidFill>
              </a:rPr>
              <a:t>Extension Requests must be submitted </a:t>
            </a:r>
            <a:r>
              <a:rPr lang="en-US" b="1" dirty="0">
                <a:solidFill>
                  <a:srgbClr val="FF0000"/>
                </a:solidFill>
              </a:rPr>
              <a:t>at least 45 calendar days prior </a:t>
            </a:r>
            <a:r>
              <a:rPr lang="en-US" dirty="0">
                <a:solidFill>
                  <a:schemeClr val="accent1"/>
                </a:solidFill>
              </a:rPr>
              <a:t>to the next applicable compliance date for the CARB Executive Officer to consider the request.</a:t>
            </a:r>
          </a:p>
          <a:p>
            <a:pPr marL="742950" lvl="1" indent="-285750">
              <a:buFont typeface="Arial" panose="020B0604020202020204" pitchFamily="34" charset="0"/>
              <a:buChar char="•"/>
            </a:pPr>
            <a:r>
              <a:rPr lang="en-US" dirty="0">
                <a:solidFill>
                  <a:schemeClr val="accent1"/>
                </a:solidFill>
              </a:rPr>
              <a:t>Documentation is required with Extension Requests.</a:t>
            </a:r>
          </a:p>
          <a:p>
            <a:pPr marL="742950" lvl="1" indent="-285750">
              <a:buFont typeface="Arial" panose="020B0604020202020204" pitchFamily="34" charset="0"/>
              <a:buChar char="•"/>
            </a:pPr>
            <a:r>
              <a:rPr lang="en-US" dirty="0">
                <a:solidFill>
                  <a:schemeClr val="accent1"/>
                </a:solidFill>
              </a:rPr>
              <a:t>Extension Requests must be submitted by email to the </a:t>
            </a:r>
            <a:r>
              <a:rPr lang="en-US" dirty="0">
                <a:solidFill>
                  <a:schemeClr val="bg2">
                    <a:lumMod val="50000"/>
                  </a:schemeClr>
                </a:solidFill>
                <a:hlinkClick r:id="rId2"/>
              </a:rPr>
              <a:t>TRUCRS@arb.ca.gov</a:t>
            </a:r>
            <a:r>
              <a:rPr lang="en-US" dirty="0">
                <a:solidFill>
                  <a:schemeClr val="bg2">
                    <a:lumMod val="50000"/>
                  </a:schemeClr>
                </a:solidFill>
              </a:rPr>
              <a:t> </a:t>
            </a:r>
            <a:r>
              <a:rPr lang="en-US" dirty="0">
                <a:solidFill>
                  <a:schemeClr val="accent1"/>
                </a:solidFill>
              </a:rPr>
              <a:t>email address.</a:t>
            </a:r>
          </a:p>
          <a:p>
            <a:pPr marL="285750" indent="-285750">
              <a:buFont typeface="Arial" panose="020B0604020202020204" pitchFamily="34" charset="0"/>
              <a:buChar char="•"/>
            </a:pPr>
            <a:r>
              <a:rPr lang="en-US" dirty="0">
                <a:solidFill>
                  <a:schemeClr val="accent1"/>
                </a:solidFill>
              </a:rPr>
              <a:t>CARB will have 45 days to confirm approval by email.</a:t>
            </a:r>
          </a:p>
          <a:p>
            <a:pPr marL="742950" lvl="1" indent="-285750">
              <a:buFont typeface="Arial" panose="020B0604020202020204" pitchFamily="34" charset="0"/>
              <a:buChar char="•"/>
            </a:pPr>
            <a:r>
              <a:rPr lang="en-US" b="1" dirty="0">
                <a:solidFill>
                  <a:srgbClr val="FF0000"/>
                </a:solidFill>
              </a:rPr>
              <a:t>There is currently no appeal process to dispute an exemption being declined</a:t>
            </a:r>
            <a:r>
              <a:rPr lang="en-US" dirty="0">
                <a:solidFill>
                  <a:srgbClr val="FF0000"/>
                </a:solidFill>
              </a:rPr>
              <a:t>.</a:t>
            </a:r>
          </a:p>
          <a:p>
            <a:pPr marL="285750" indent="-285750">
              <a:buFont typeface="Arial" panose="020B0604020202020204" pitchFamily="34" charset="0"/>
              <a:buChar char="•"/>
            </a:pPr>
            <a:endParaRPr lang="en-US" dirty="0">
              <a:solidFill>
                <a:schemeClr val="bg2">
                  <a:lumMod val="50000"/>
                </a:schemeClr>
              </a:solidFill>
            </a:endParaRPr>
          </a:p>
        </p:txBody>
      </p:sp>
    </p:spTree>
    <p:extLst>
      <p:ext uri="{BB962C8B-B14F-4D97-AF65-F5344CB8AC3E}">
        <p14:creationId xmlns:p14="http://schemas.microsoft.com/office/powerpoint/2010/main" val="263771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C33123C-1ED8-6E77-CFEA-0561DE08497F}"/>
              </a:ext>
            </a:extLst>
          </p:cNvPr>
          <p:cNvSpPr txBox="1">
            <a:spLocks/>
          </p:cNvSpPr>
          <p:nvPr/>
        </p:nvSpPr>
        <p:spPr>
          <a:xfrm>
            <a:off x="531809" y="363859"/>
            <a:ext cx="11533692"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Infrastructure Extensions Example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3D2B42CF-C3AA-8F79-87B1-FEFAC9FF7069}"/>
              </a:ext>
            </a:extLst>
          </p:cNvPr>
          <p:cNvSpPr txBox="1"/>
          <p:nvPr/>
        </p:nvSpPr>
        <p:spPr>
          <a:xfrm>
            <a:off x="429817" y="1523126"/>
            <a:ext cx="11635684" cy="4801314"/>
          </a:xfrm>
          <a:prstGeom prst="rect">
            <a:avLst/>
          </a:prstGeom>
          <a:noFill/>
        </p:spPr>
        <p:txBody>
          <a:bodyPr wrap="square">
            <a:spAutoFit/>
          </a:bodyPr>
          <a:lstStyle/>
          <a:p>
            <a:r>
              <a:rPr lang="en-US" b="1" dirty="0">
                <a:solidFill>
                  <a:schemeClr val="accent1"/>
                </a:solidFill>
              </a:rPr>
              <a:t>New Site Electrification Delay Extension Requests – </a:t>
            </a:r>
            <a:r>
              <a:rPr lang="en-US" b="1" dirty="0">
                <a:solidFill>
                  <a:srgbClr val="FF0000"/>
                </a:solidFill>
              </a:rPr>
              <a:t>Until 1/1/2030</a:t>
            </a:r>
          </a:p>
          <a:p>
            <a:pPr marL="285750" indent="-285750">
              <a:buFont typeface="Arial" panose="020B0604020202020204" pitchFamily="34" charset="0"/>
              <a:buChar char="•"/>
            </a:pPr>
            <a:r>
              <a:rPr lang="en-US" dirty="0">
                <a:solidFill>
                  <a:schemeClr val="accent1"/>
                </a:solidFill>
              </a:rPr>
              <a:t>Site Electrification Extension Requests are to algin the estimated ZEV delivery date with the amount of time the electric utility determines it needs to supply the required power to a site.</a:t>
            </a:r>
            <a:endParaRPr lang="en-US" b="1" dirty="0">
              <a:solidFill>
                <a:schemeClr val="accent1"/>
              </a:solidFill>
            </a:endParaRPr>
          </a:p>
          <a:p>
            <a:pPr marL="285750" indent="-285750">
              <a:buFont typeface="Arial" panose="020B0604020202020204" pitchFamily="34" charset="0"/>
              <a:buChar char="•"/>
            </a:pPr>
            <a:r>
              <a:rPr lang="en-US" dirty="0">
                <a:solidFill>
                  <a:schemeClr val="accent1"/>
                </a:solidFill>
              </a:rPr>
              <a:t>Extension Requests for delays </a:t>
            </a:r>
            <a:r>
              <a:rPr lang="en-US" b="1" dirty="0">
                <a:solidFill>
                  <a:srgbClr val="FF0000"/>
                </a:solidFill>
              </a:rPr>
              <a:t>up to 5 years.</a:t>
            </a:r>
          </a:p>
          <a:p>
            <a:pPr marL="742950" lvl="1" indent="-285750">
              <a:buFont typeface="Arial" panose="020B0604020202020204" pitchFamily="34" charset="0"/>
              <a:buChar char="•"/>
            </a:pPr>
            <a:r>
              <a:rPr lang="en-US" dirty="0">
                <a:solidFill>
                  <a:schemeClr val="accent1"/>
                </a:solidFill>
              </a:rPr>
              <a:t>The initial Extension Request for delays is for </a:t>
            </a:r>
            <a:r>
              <a:rPr lang="en-US" b="1" dirty="0">
                <a:solidFill>
                  <a:srgbClr val="FF0000"/>
                </a:solidFill>
              </a:rPr>
              <a:t>up to 3 years.</a:t>
            </a:r>
          </a:p>
          <a:p>
            <a:pPr marL="1200150" lvl="2" indent="-285750">
              <a:buFont typeface="Arial" panose="020B0604020202020204" pitchFamily="34" charset="0"/>
              <a:buChar char="•"/>
            </a:pPr>
            <a:r>
              <a:rPr lang="en-US" dirty="0">
                <a:solidFill>
                  <a:schemeClr val="accent1"/>
                </a:solidFill>
              </a:rPr>
              <a:t>A subsequent Extension Request may be approved for </a:t>
            </a:r>
            <a:r>
              <a:rPr lang="en-US" b="1" dirty="0">
                <a:solidFill>
                  <a:srgbClr val="FF0000"/>
                </a:solidFill>
              </a:rPr>
              <a:t>up to 2 years.</a:t>
            </a:r>
          </a:p>
          <a:p>
            <a:pPr marL="1657350" lvl="3" indent="-285750">
              <a:buFont typeface="Arial" panose="020B0604020202020204" pitchFamily="34" charset="0"/>
              <a:buChar char="•"/>
            </a:pPr>
            <a:r>
              <a:rPr lang="en-US" dirty="0">
                <a:solidFill>
                  <a:schemeClr val="accent1"/>
                </a:solidFill>
              </a:rPr>
              <a:t>The subsequent Extension Request is when an electric utility cannot supply the needed power by the end of the initial Extension Request time period.</a:t>
            </a:r>
          </a:p>
          <a:p>
            <a:pPr marL="1657350" lvl="3" indent="-285750">
              <a:buFont typeface="Arial" panose="020B0604020202020204" pitchFamily="34" charset="0"/>
              <a:buChar char="•"/>
            </a:pPr>
            <a:r>
              <a:rPr lang="en-US" dirty="0">
                <a:solidFill>
                  <a:schemeClr val="accent1"/>
                </a:solidFill>
              </a:rPr>
              <a:t>The Extension Request must be submitted </a:t>
            </a:r>
            <a:r>
              <a:rPr lang="en-US" b="1" dirty="0">
                <a:solidFill>
                  <a:srgbClr val="FF0000"/>
                </a:solidFill>
              </a:rPr>
              <a:t>at least 45 calendar days prior </a:t>
            </a:r>
            <a:r>
              <a:rPr lang="en-US" dirty="0">
                <a:solidFill>
                  <a:schemeClr val="accent1"/>
                </a:solidFill>
              </a:rPr>
              <a:t>to the expiration of the initial extension period.</a:t>
            </a:r>
          </a:p>
          <a:p>
            <a:pPr marL="742950" lvl="1" indent="-285750">
              <a:buFont typeface="Arial" panose="020B0604020202020204" pitchFamily="34" charset="0"/>
              <a:buChar char="•"/>
            </a:pPr>
            <a:r>
              <a:rPr lang="en-US" b="1" dirty="0">
                <a:solidFill>
                  <a:srgbClr val="FF0000"/>
                </a:solidFill>
              </a:rPr>
              <a:t>A ZEV could be delivered and need to be stored for up to 5 years </a:t>
            </a:r>
            <a:r>
              <a:rPr lang="en-US" dirty="0">
                <a:solidFill>
                  <a:schemeClr val="accent1"/>
                </a:solidFill>
              </a:rPr>
              <a:t>until the infrastructure installation is completed.</a:t>
            </a:r>
          </a:p>
          <a:p>
            <a:pPr marL="742950" lvl="1" indent="-285750">
              <a:buFont typeface="Arial" panose="020B0604020202020204" pitchFamily="34" charset="0"/>
              <a:buChar char="•"/>
            </a:pPr>
            <a:r>
              <a:rPr lang="en-US" dirty="0">
                <a:solidFill>
                  <a:schemeClr val="accent1"/>
                </a:solidFill>
              </a:rPr>
              <a:t>The Fleet owner may request an extension for the number of ZEVs for which the electric utility cannot supply sufficient power to support.</a:t>
            </a:r>
          </a:p>
          <a:p>
            <a:pPr marL="1200150" lvl="2" indent="-285750">
              <a:buFont typeface="Arial" panose="020B0604020202020204" pitchFamily="34" charset="0"/>
              <a:buChar char="•"/>
            </a:pPr>
            <a:r>
              <a:rPr lang="en-US" dirty="0">
                <a:solidFill>
                  <a:schemeClr val="accent1"/>
                </a:solidFill>
              </a:rPr>
              <a:t>The Fleet owner is required to </a:t>
            </a:r>
            <a:r>
              <a:rPr lang="en-US" b="1" dirty="0">
                <a:solidFill>
                  <a:srgbClr val="FF0000"/>
                </a:solidFill>
              </a:rPr>
              <a:t>deploy the maximum number of ZEVs </a:t>
            </a:r>
            <a:r>
              <a:rPr lang="en-US" dirty="0">
                <a:solidFill>
                  <a:schemeClr val="accent1"/>
                </a:solidFill>
              </a:rPr>
              <a:t>that the site can support.</a:t>
            </a:r>
          </a:p>
          <a:p>
            <a:pPr marL="1200150" lvl="2" indent="-285750">
              <a:buFont typeface="Arial" panose="020B0604020202020204" pitchFamily="34" charset="0"/>
              <a:buChar char="•"/>
            </a:pPr>
            <a:r>
              <a:rPr lang="en-US" dirty="0">
                <a:solidFill>
                  <a:schemeClr val="accent1"/>
                </a:solidFill>
              </a:rPr>
              <a:t>To maintain the Extension, the Fleet owner </a:t>
            </a:r>
            <a:r>
              <a:rPr lang="en-US" b="1" dirty="0">
                <a:solidFill>
                  <a:srgbClr val="FF0000"/>
                </a:solidFill>
              </a:rPr>
              <a:t>must deploy an additional ZEVs </a:t>
            </a:r>
            <a:r>
              <a:rPr lang="en-US" dirty="0">
                <a:solidFill>
                  <a:schemeClr val="accent1"/>
                </a:solidFill>
              </a:rPr>
              <a:t>that can be supported by electric utility upgrades to the site’s electrical capacity each calendar year during the delay until the project is complete.</a:t>
            </a:r>
            <a:endParaRPr lang="en-US" b="1" dirty="0">
              <a:solidFill>
                <a:schemeClr val="accent1"/>
              </a:solidFill>
            </a:endParaRPr>
          </a:p>
        </p:txBody>
      </p:sp>
    </p:spTree>
    <p:extLst>
      <p:ext uri="{BB962C8B-B14F-4D97-AF65-F5344CB8AC3E}">
        <p14:creationId xmlns:p14="http://schemas.microsoft.com/office/powerpoint/2010/main" val="15587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BDFCF3C3-E0A9-C285-8F9F-97BCD530E5FC}"/>
              </a:ext>
            </a:extLst>
          </p:cNvPr>
          <p:cNvSpPr txBox="1">
            <a:spLocks/>
          </p:cNvSpPr>
          <p:nvPr/>
        </p:nvSpPr>
        <p:spPr>
          <a:xfrm>
            <a:off x="531809" y="363859"/>
            <a:ext cx="11533692"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Infrastructure Extensions Example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56FFB258-FC90-B44E-248E-18908FC6E327}"/>
              </a:ext>
            </a:extLst>
          </p:cNvPr>
          <p:cNvSpPr txBox="1"/>
          <p:nvPr/>
        </p:nvSpPr>
        <p:spPr>
          <a:xfrm>
            <a:off x="455943" y="1592795"/>
            <a:ext cx="10952286" cy="3416320"/>
          </a:xfrm>
          <a:prstGeom prst="rect">
            <a:avLst/>
          </a:prstGeom>
          <a:noFill/>
        </p:spPr>
        <p:txBody>
          <a:bodyPr wrap="square">
            <a:spAutoFit/>
          </a:bodyPr>
          <a:lstStyle/>
          <a:p>
            <a:r>
              <a:rPr lang="en-US" b="1" dirty="0">
                <a:solidFill>
                  <a:schemeClr val="accent1"/>
                </a:solidFill>
              </a:rPr>
              <a:t>New Site Electrification Delay Extension Requests – Continued </a:t>
            </a:r>
          </a:p>
          <a:p>
            <a:pPr marL="742950" lvl="1" indent="-285750">
              <a:buFont typeface="Arial" panose="020B0604020202020204" pitchFamily="34" charset="0"/>
              <a:buChar char="•"/>
            </a:pPr>
            <a:r>
              <a:rPr lang="en-US" dirty="0">
                <a:solidFill>
                  <a:schemeClr val="accent1"/>
                </a:solidFill>
              </a:rPr>
              <a:t>The Fleet owner may request an extension for the number of ZEVs for which the electric utility cannot supply sufficient power to support.</a:t>
            </a:r>
          </a:p>
          <a:p>
            <a:pPr marL="1657350" lvl="3" indent="-285750">
              <a:buFont typeface="Arial" panose="020B0604020202020204" pitchFamily="34" charset="0"/>
              <a:buChar char="•"/>
            </a:pPr>
            <a:r>
              <a:rPr lang="en-US" dirty="0">
                <a:solidFill>
                  <a:schemeClr val="accent1"/>
                </a:solidFill>
              </a:rPr>
              <a:t>The Fleet is </a:t>
            </a:r>
            <a:r>
              <a:rPr lang="en-US" b="1" dirty="0">
                <a:solidFill>
                  <a:srgbClr val="FF0000"/>
                </a:solidFill>
              </a:rPr>
              <a:t>required to deploy the maximum number of ZEVs </a:t>
            </a:r>
            <a:r>
              <a:rPr lang="en-US" dirty="0">
                <a:solidFill>
                  <a:schemeClr val="accent1"/>
                </a:solidFill>
              </a:rPr>
              <a:t>that the site can support.</a:t>
            </a:r>
          </a:p>
          <a:p>
            <a:pPr marL="742950" lvl="1" indent="-285750">
              <a:buFont typeface="Arial" panose="020B0604020202020204" pitchFamily="34" charset="0"/>
              <a:buChar char="•"/>
            </a:pPr>
            <a:r>
              <a:rPr lang="en-US" dirty="0">
                <a:solidFill>
                  <a:schemeClr val="accent1"/>
                </a:solidFill>
              </a:rPr>
              <a:t>Extension requests must be submitted by email to the </a:t>
            </a:r>
            <a:r>
              <a:rPr lang="en-US" dirty="0">
                <a:solidFill>
                  <a:schemeClr val="bg2">
                    <a:lumMod val="50000"/>
                  </a:schemeClr>
                </a:solidFill>
                <a:hlinkClick r:id="rId2"/>
              </a:rPr>
              <a:t>TRUCRS@arb.ca.gov</a:t>
            </a:r>
            <a:r>
              <a:rPr lang="en-US" dirty="0">
                <a:solidFill>
                  <a:schemeClr val="bg2">
                    <a:lumMod val="50000"/>
                  </a:schemeClr>
                </a:solidFill>
              </a:rPr>
              <a:t> </a:t>
            </a:r>
            <a:r>
              <a:rPr lang="en-US" dirty="0">
                <a:solidFill>
                  <a:schemeClr val="accent1"/>
                </a:solidFill>
              </a:rPr>
              <a:t>email address.</a:t>
            </a:r>
          </a:p>
          <a:p>
            <a:pPr marL="742950" lvl="1" indent="-285750">
              <a:buFont typeface="Arial" panose="020B0604020202020204" pitchFamily="34" charset="0"/>
              <a:buChar char="•"/>
            </a:pPr>
            <a:r>
              <a:rPr lang="en-US" dirty="0">
                <a:solidFill>
                  <a:schemeClr val="accent1"/>
                </a:solidFill>
              </a:rPr>
              <a:t>Documentation is required with Extension Requests.</a:t>
            </a:r>
          </a:p>
          <a:p>
            <a:pPr marL="742950" lvl="1" indent="-285750">
              <a:buFont typeface="Arial" panose="020B0604020202020204" pitchFamily="34" charset="0"/>
              <a:buChar char="•"/>
            </a:pPr>
            <a:r>
              <a:rPr lang="en-US" dirty="0">
                <a:solidFill>
                  <a:schemeClr val="accent1"/>
                </a:solidFill>
              </a:rPr>
              <a:t>CARB will have 45 days to confirm approval by email.</a:t>
            </a:r>
          </a:p>
          <a:p>
            <a:pPr marL="1200150" lvl="2" indent="-285750">
              <a:buFont typeface="Arial" panose="020B0604020202020204" pitchFamily="34" charset="0"/>
              <a:buChar char="•"/>
            </a:pPr>
            <a:r>
              <a:rPr lang="en-US" b="1" dirty="0">
                <a:solidFill>
                  <a:srgbClr val="FF0000"/>
                </a:solidFill>
              </a:rPr>
              <a:t>There is currently no appeal process to dispute an Extension Request being declined</a:t>
            </a:r>
            <a:r>
              <a:rPr lang="en-US" dirty="0">
                <a:solidFill>
                  <a:srgbClr val="FF0000"/>
                </a:solidFill>
              </a:rPr>
              <a:t>.</a:t>
            </a:r>
          </a:p>
          <a:p>
            <a:pPr marL="1200150" lvl="2" indent="-285750">
              <a:buFont typeface="Arial" panose="020B0604020202020204" pitchFamily="34" charset="0"/>
              <a:buChar char="•"/>
            </a:pPr>
            <a:endParaRPr lang="en-US" dirty="0">
              <a:solidFill>
                <a:srgbClr val="FF0000"/>
              </a:solidFill>
              <a:highlight>
                <a:srgbClr val="FFFF00"/>
              </a:highlight>
            </a:endParaRPr>
          </a:p>
          <a:p>
            <a:r>
              <a:rPr lang="en-US" b="1" dirty="0">
                <a:solidFill>
                  <a:srgbClr val="FF0000"/>
                </a:solidFill>
              </a:rPr>
              <a:t>Both Extension Requests types require a Fleet to begin planning 1 year ahead for infrastructure installation.</a:t>
            </a:r>
          </a:p>
          <a:p>
            <a:pPr marL="1200150" lvl="2" indent="-285750">
              <a:buFont typeface="Arial" panose="020B0604020202020204" pitchFamily="34" charset="0"/>
              <a:buChar char="•"/>
            </a:pPr>
            <a:endParaRPr lang="en-US" dirty="0">
              <a:solidFill>
                <a:srgbClr val="FF0000"/>
              </a:solidFill>
              <a:highlight>
                <a:srgbClr val="FFFF00"/>
              </a:highlight>
            </a:endParaRPr>
          </a:p>
          <a:p>
            <a:endParaRPr lang="en-US" b="1" dirty="0">
              <a:solidFill>
                <a:schemeClr val="bg2">
                  <a:lumMod val="50000"/>
                </a:schemeClr>
              </a:solidFill>
            </a:endParaRPr>
          </a:p>
        </p:txBody>
      </p:sp>
    </p:spTree>
    <p:extLst>
      <p:ext uri="{BB962C8B-B14F-4D97-AF65-F5344CB8AC3E}">
        <p14:creationId xmlns:p14="http://schemas.microsoft.com/office/powerpoint/2010/main" val="13091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F7F35A3-E906-C73A-303D-12784BDA47AB}"/>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Requirement to Hire Compliant Fleets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4482D882-59DB-FDCD-CB18-4B153E9137AC}"/>
              </a:ext>
            </a:extLst>
          </p:cNvPr>
          <p:cNvSpPr txBox="1"/>
          <p:nvPr/>
        </p:nvSpPr>
        <p:spPr>
          <a:xfrm>
            <a:off x="792259" y="1158272"/>
            <a:ext cx="10607479" cy="4801314"/>
          </a:xfrm>
          <a:prstGeom prst="rect">
            <a:avLst/>
          </a:prstGeom>
          <a:noFill/>
        </p:spPr>
        <p:txBody>
          <a:bodyPr wrap="square">
            <a:spAutoFit/>
          </a:bodyPr>
          <a:lstStyle/>
          <a:p>
            <a:r>
              <a:rPr lang="en-US" b="1" dirty="0">
                <a:solidFill>
                  <a:schemeClr val="accent1"/>
                </a:solidFill>
              </a:rPr>
              <a:t>Beginning on </a:t>
            </a:r>
            <a:r>
              <a:rPr lang="en-US" b="1" dirty="0">
                <a:solidFill>
                  <a:srgbClr val="FF0000"/>
                </a:solidFill>
              </a:rPr>
              <a:t>1/1/2024</a:t>
            </a:r>
            <a:r>
              <a:rPr lang="en-US" b="1" dirty="0">
                <a:solidFill>
                  <a:schemeClr val="bg2">
                    <a:lumMod val="50000"/>
                  </a:schemeClr>
                </a:solidFill>
              </a:rPr>
              <a:t> </a:t>
            </a:r>
            <a:r>
              <a:rPr lang="en-US" b="1" dirty="0">
                <a:solidFill>
                  <a:schemeClr val="accent1"/>
                </a:solidFill>
              </a:rPr>
              <a:t>Fleets will be required to hire or dispatch ACF “Compliant Fleets”.</a:t>
            </a:r>
          </a:p>
          <a:p>
            <a:pPr marL="742950" lvl="1" indent="-285750">
              <a:buFont typeface="Arial" panose="020B0604020202020204" pitchFamily="34" charset="0"/>
              <a:buChar char="•"/>
            </a:pPr>
            <a:r>
              <a:rPr lang="en-US" dirty="0">
                <a:solidFill>
                  <a:schemeClr val="accent1"/>
                </a:solidFill>
              </a:rPr>
              <a:t>The </a:t>
            </a:r>
            <a:r>
              <a:rPr lang="en-US" b="1" dirty="0">
                <a:solidFill>
                  <a:srgbClr val="FF0000"/>
                </a:solidFill>
              </a:rPr>
              <a:t>first reporting </a:t>
            </a:r>
            <a:r>
              <a:rPr lang="en-US" dirty="0">
                <a:solidFill>
                  <a:schemeClr val="accent1"/>
                </a:solidFill>
              </a:rPr>
              <a:t>of ZEV compliance requirement for hire fleets deadline is </a:t>
            </a:r>
            <a:r>
              <a:rPr lang="en-US" b="1" dirty="0">
                <a:solidFill>
                  <a:srgbClr val="FF0000"/>
                </a:solidFill>
              </a:rPr>
              <a:t>4/1/2025</a:t>
            </a:r>
            <a:r>
              <a:rPr lang="en-US" b="1" dirty="0">
                <a:solidFill>
                  <a:schemeClr val="bg2">
                    <a:lumMod val="50000"/>
                  </a:schemeClr>
                </a:solidFill>
              </a:rPr>
              <a:t>.</a:t>
            </a:r>
            <a:r>
              <a:rPr lang="en-US" dirty="0">
                <a:solidFill>
                  <a:schemeClr val="bg2">
                    <a:lumMod val="50000"/>
                  </a:schemeClr>
                </a:solidFill>
              </a:rPr>
              <a:t>  </a:t>
            </a:r>
          </a:p>
          <a:p>
            <a:pPr marL="742950" lvl="1" indent="-285750">
              <a:buFont typeface="Arial" panose="020B0604020202020204" pitchFamily="34" charset="0"/>
              <a:buChar char="•"/>
            </a:pPr>
            <a:r>
              <a:rPr lang="en-US" dirty="0">
                <a:solidFill>
                  <a:schemeClr val="accent1"/>
                </a:solidFill>
              </a:rPr>
              <a:t>Provided hired fleets are purchasing ZEVs to meet their 2024 regulatory requirements, they will be in compliance up until </a:t>
            </a:r>
            <a:r>
              <a:rPr lang="en-US" b="1" dirty="0">
                <a:solidFill>
                  <a:srgbClr val="FF0000"/>
                </a:solidFill>
              </a:rPr>
              <a:t>3/30/2025.</a:t>
            </a:r>
          </a:p>
          <a:p>
            <a:endParaRPr lang="en-US" b="1" dirty="0">
              <a:solidFill>
                <a:schemeClr val="bg2">
                  <a:lumMod val="50000"/>
                </a:schemeClr>
              </a:solidFill>
            </a:endParaRPr>
          </a:p>
          <a:p>
            <a:r>
              <a:rPr lang="en-US" b="1" dirty="0">
                <a:solidFill>
                  <a:schemeClr val="accent1"/>
                </a:solidFill>
              </a:rPr>
              <a:t>Compliant Fleets are private or government agency fleets in compliance with the ACF regulation at the time they are hired and throughout the term of any contract or agreement or exempt from the ACF regulation.</a:t>
            </a:r>
          </a:p>
          <a:p>
            <a:endParaRPr lang="en-US" b="1" dirty="0">
              <a:solidFill>
                <a:schemeClr val="accent1"/>
              </a:solidFill>
            </a:endParaRPr>
          </a:p>
          <a:p>
            <a:pPr lvl="1"/>
            <a:r>
              <a:rPr lang="en-US" b="1" dirty="0">
                <a:solidFill>
                  <a:schemeClr val="accent1"/>
                </a:solidFill>
              </a:rPr>
              <a:t>Any High Priority or Federal Fleet that meets any of the following four criteria are required to comply with the ACF regulation:</a:t>
            </a:r>
          </a:p>
          <a:p>
            <a:pPr lvl="1"/>
            <a:endParaRPr lang="en-US" b="1" dirty="0">
              <a:solidFill>
                <a:schemeClr val="bg2">
                  <a:lumMod val="50000"/>
                </a:schemeClr>
              </a:solidFill>
            </a:endParaRPr>
          </a:p>
          <a:p>
            <a:pPr marL="800100" lvl="1" indent="-342900">
              <a:buFont typeface="+mj-lt"/>
              <a:buAutoNum type="arabicPeriod"/>
            </a:pPr>
            <a:r>
              <a:rPr lang="en-US" dirty="0">
                <a:solidFill>
                  <a:schemeClr val="accent1"/>
                </a:solidFill>
              </a:rPr>
              <a:t>Is an entity that has </a:t>
            </a:r>
            <a:r>
              <a:rPr lang="en-US" b="1" dirty="0">
                <a:solidFill>
                  <a:srgbClr val="FF0000"/>
                </a:solidFill>
              </a:rPr>
              <a:t>$50 million or more in total gross annual revenues</a:t>
            </a:r>
            <a:r>
              <a:rPr lang="en-US" dirty="0">
                <a:solidFill>
                  <a:schemeClr val="bg2">
                    <a:lumMod val="50000"/>
                  </a:schemeClr>
                </a:solidFill>
              </a:rPr>
              <a:t>, </a:t>
            </a:r>
            <a:r>
              <a:rPr lang="en-US" dirty="0">
                <a:solidFill>
                  <a:schemeClr val="accent1"/>
                </a:solidFill>
              </a:rPr>
              <a:t>including revenues from all subsidiaries, subdivisions, and branches, reported to the United States Internal Revenue Service, or its equivalent in another country in the calendar year immediately preceding the prior to the current calendar year;</a:t>
            </a:r>
          </a:p>
          <a:p>
            <a:pPr marL="800100" lvl="1" indent="-342900">
              <a:buFont typeface="+mj-lt"/>
              <a:buAutoNum type="arabicPeriod"/>
            </a:pPr>
            <a:r>
              <a:rPr lang="en-US" dirty="0">
                <a:solidFill>
                  <a:schemeClr val="accent1"/>
                </a:solidFill>
              </a:rPr>
              <a:t>Is a fleet owner that owns, operates, or directs the operation of </a:t>
            </a:r>
            <a:r>
              <a:rPr lang="en-US" b="1" dirty="0">
                <a:solidFill>
                  <a:srgbClr val="FF0000"/>
                </a:solidFill>
              </a:rPr>
              <a:t>50 or more vehicles in the total fleet</a:t>
            </a:r>
            <a:r>
              <a:rPr lang="en-US" dirty="0">
                <a:solidFill>
                  <a:schemeClr val="bg2">
                    <a:lumMod val="50000"/>
                  </a:schemeClr>
                </a:solidFill>
              </a:rPr>
              <a:t>, </a:t>
            </a:r>
            <a:r>
              <a:rPr lang="en-US" dirty="0">
                <a:solidFill>
                  <a:schemeClr val="accent1"/>
                </a:solidFill>
              </a:rPr>
              <a:t>excluding light-duty package delivery vehicles;</a:t>
            </a:r>
            <a:endParaRPr lang="en-US" b="1" dirty="0">
              <a:solidFill>
                <a:schemeClr val="accent1"/>
              </a:solidFill>
            </a:endParaRPr>
          </a:p>
        </p:txBody>
      </p:sp>
    </p:spTree>
    <p:extLst>
      <p:ext uri="{BB962C8B-B14F-4D97-AF65-F5344CB8AC3E}">
        <p14:creationId xmlns:p14="http://schemas.microsoft.com/office/powerpoint/2010/main" val="272081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4BBE9BFC-E7A9-44D5-5F52-E6F2334BF0D3}"/>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Requirement to Hire Compliant Fleets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C57503CC-DE61-1283-3A63-9C932BD0ED77}"/>
              </a:ext>
            </a:extLst>
          </p:cNvPr>
          <p:cNvSpPr txBox="1"/>
          <p:nvPr/>
        </p:nvSpPr>
        <p:spPr>
          <a:xfrm>
            <a:off x="792259" y="1158272"/>
            <a:ext cx="10607479" cy="5078313"/>
          </a:xfrm>
          <a:prstGeom prst="rect">
            <a:avLst/>
          </a:prstGeom>
          <a:noFill/>
        </p:spPr>
        <p:txBody>
          <a:bodyPr wrap="square">
            <a:spAutoFit/>
          </a:bodyPr>
          <a:lstStyle/>
          <a:p>
            <a:pPr marL="342900" indent="-342900">
              <a:buFont typeface="+mj-lt"/>
              <a:buAutoNum type="arabicPeriod" startAt="3"/>
            </a:pPr>
            <a:r>
              <a:rPr lang="en-US" dirty="0">
                <a:solidFill>
                  <a:schemeClr val="accent1"/>
                </a:solidFill>
              </a:rPr>
              <a:t>Is a fleet owner or a controlling party whose fleet in combination with other fleets operated under common ownership and </a:t>
            </a:r>
            <a:r>
              <a:rPr lang="en-US" b="1" dirty="0">
                <a:solidFill>
                  <a:srgbClr val="FF0000"/>
                </a:solidFill>
              </a:rPr>
              <a:t>control totals 50 or more vehicles in the total fleet</a:t>
            </a:r>
            <a:r>
              <a:rPr lang="en-US" dirty="0">
                <a:solidFill>
                  <a:schemeClr val="bg2">
                    <a:lumMod val="50000"/>
                  </a:schemeClr>
                </a:solidFill>
              </a:rPr>
              <a:t>, </a:t>
            </a:r>
            <a:r>
              <a:rPr lang="en-US" dirty="0">
                <a:solidFill>
                  <a:schemeClr val="accent1"/>
                </a:solidFill>
              </a:rPr>
              <a:t>excluding light-duty package delivery vehicles; or</a:t>
            </a:r>
          </a:p>
          <a:p>
            <a:pPr marL="342900" indent="-342900">
              <a:buFont typeface="+mj-lt"/>
              <a:buAutoNum type="arabicPeriod" startAt="3"/>
            </a:pPr>
            <a:endParaRPr lang="en-US" b="1" dirty="0">
              <a:solidFill>
                <a:schemeClr val="bg2">
                  <a:lumMod val="50000"/>
                </a:schemeClr>
              </a:solidFill>
            </a:endParaRPr>
          </a:p>
          <a:p>
            <a:pPr marL="342900" indent="-342900">
              <a:buFont typeface="+mj-lt"/>
              <a:buAutoNum type="arabicPeriod" startAt="3"/>
            </a:pPr>
            <a:r>
              <a:rPr lang="en-US" dirty="0">
                <a:solidFill>
                  <a:schemeClr val="accent1"/>
                </a:solidFill>
              </a:rPr>
              <a:t>Is any federal government agency, or is a State or local government agency as defined in title 13, California Code of Regulations (CCR) section 2013(b) that </a:t>
            </a:r>
            <a:r>
              <a:rPr lang="en-US" b="1" dirty="0">
                <a:solidFill>
                  <a:schemeClr val="accent1"/>
                </a:solidFill>
              </a:rPr>
              <a:t>has </a:t>
            </a:r>
            <a:r>
              <a:rPr lang="en-US" b="1" dirty="0">
                <a:solidFill>
                  <a:srgbClr val="FF0000"/>
                </a:solidFill>
              </a:rPr>
              <a:t>elected to comply with the ZEV Milestones Option </a:t>
            </a:r>
            <a:r>
              <a:rPr lang="en-US" dirty="0">
                <a:solidFill>
                  <a:schemeClr val="accent1"/>
                </a:solidFill>
              </a:rPr>
              <a:t>specified in section 2015.2 pursuant to title 13, CCR section 2013(e).</a:t>
            </a:r>
          </a:p>
          <a:p>
            <a:pPr marL="342900" indent="-342900">
              <a:buFont typeface="+mj-lt"/>
              <a:buAutoNum type="arabicPeriod" startAt="3"/>
            </a:pPr>
            <a:endParaRPr lang="en-US" dirty="0">
              <a:solidFill>
                <a:schemeClr val="bg2">
                  <a:lumMod val="50000"/>
                </a:schemeClr>
              </a:solidFill>
            </a:endParaRPr>
          </a:p>
          <a:p>
            <a:r>
              <a:rPr lang="en-US" b="1" dirty="0">
                <a:solidFill>
                  <a:schemeClr val="accent1"/>
                </a:solidFill>
              </a:rPr>
              <a:t>Examples:</a:t>
            </a:r>
          </a:p>
          <a:p>
            <a:r>
              <a:rPr lang="en-US" b="1" dirty="0">
                <a:solidFill>
                  <a:schemeClr val="accent1"/>
                </a:solidFill>
              </a:rPr>
              <a:t>	</a:t>
            </a:r>
          </a:p>
          <a:p>
            <a:pPr marL="800100" lvl="1" indent="-342900">
              <a:buFont typeface="Arial" panose="020B0604020202020204" pitchFamily="34" charset="0"/>
              <a:buChar char="•"/>
            </a:pPr>
            <a:r>
              <a:rPr lang="en-US" dirty="0">
                <a:solidFill>
                  <a:schemeClr val="accent1"/>
                </a:solidFill>
              </a:rPr>
              <a:t>Rental Car or Truck Companies – Rental agreement is for less than one year.</a:t>
            </a:r>
          </a:p>
          <a:p>
            <a:pPr marL="800100" lvl="1" indent="-342900">
              <a:buFont typeface="Arial" panose="020B0604020202020204" pitchFamily="34" charset="0"/>
              <a:buChar char="•"/>
            </a:pPr>
            <a:r>
              <a:rPr lang="en-US" dirty="0">
                <a:solidFill>
                  <a:schemeClr val="accent1"/>
                </a:solidFill>
              </a:rPr>
              <a:t>Vehicle Leasing Companies - Lease agreement is for less than one year.</a:t>
            </a:r>
          </a:p>
          <a:p>
            <a:pPr marL="800100" lvl="1" indent="-342900">
              <a:buFont typeface="Arial" panose="020B0604020202020204" pitchFamily="34" charset="0"/>
              <a:buChar char="•"/>
            </a:pPr>
            <a:r>
              <a:rPr lang="en-US" dirty="0">
                <a:solidFill>
                  <a:schemeClr val="accent1"/>
                </a:solidFill>
              </a:rPr>
              <a:t>Trucking Companies- Hired to pickup or deliver large goods.</a:t>
            </a:r>
          </a:p>
          <a:p>
            <a:pPr marL="800100" lvl="1" indent="-342900">
              <a:buFont typeface="Arial" panose="020B0604020202020204" pitchFamily="34" charset="0"/>
              <a:buChar char="•"/>
            </a:pPr>
            <a:r>
              <a:rPr lang="en-US" dirty="0">
                <a:solidFill>
                  <a:schemeClr val="accent1"/>
                </a:solidFill>
              </a:rPr>
              <a:t>Contracted Non-Government Organizations (NGOs) delivering services or goods.</a:t>
            </a:r>
          </a:p>
          <a:p>
            <a:pPr marL="800100" lvl="1" indent="-342900">
              <a:buFont typeface="Arial" panose="020B0604020202020204" pitchFamily="34" charset="0"/>
              <a:buChar char="•"/>
            </a:pPr>
            <a:r>
              <a:rPr lang="en-US" dirty="0">
                <a:solidFill>
                  <a:schemeClr val="accent1"/>
                </a:solidFill>
              </a:rPr>
              <a:t>General Contractors.</a:t>
            </a:r>
          </a:p>
          <a:p>
            <a:pPr marL="1257300" lvl="2" indent="-342900">
              <a:buFont typeface="Arial" panose="020B0604020202020204" pitchFamily="34" charset="0"/>
              <a:buChar char="•"/>
            </a:pPr>
            <a:r>
              <a:rPr lang="en-US" b="1" dirty="0">
                <a:solidFill>
                  <a:srgbClr val="FF0000"/>
                </a:solidFill>
              </a:rPr>
              <a:t>Subcontractors are </a:t>
            </a:r>
            <a:r>
              <a:rPr lang="en-US" b="1" dirty="0" smtClean="0">
                <a:solidFill>
                  <a:srgbClr val="FF0000"/>
                </a:solidFill>
              </a:rPr>
              <a:t>excluded. Waiting for CARB to </a:t>
            </a:r>
            <a:r>
              <a:rPr lang="en-US" b="1" dirty="0">
                <a:solidFill>
                  <a:srgbClr val="FF0000"/>
                </a:solidFill>
              </a:rPr>
              <a:t>release a FAQ confirming this exception</a:t>
            </a:r>
          </a:p>
          <a:p>
            <a:endParaRPr lang="en-US" b="1" dirty="0">
              <a:solidFill>
                <a:schemeClr val="bg2">
                  <a:lumMod val="50000"/>
                </a:schemeClr>
              </a:solidFill>
            </a:endParaRPr>
          </a:p>
          <a:p>
            <a:pPr marL="285750" indent="-285750">
              <a:buFont typeface="Arial" panose="020B0604020202020204" pitchFamily="34" charset="0"/>
              <a:buChar char="•"/>
            </a:pPr>
            <a:endParaRPr lang="en-US" b="1" dirty="0">
              <a:solidFill>
                <a:schemeClr val="bg2">
                  <a:lumMod val="50000"/>
                </a:schemeClr>
              </a:solidFill>
            </a:endParaRPr>
          </a:p>
        </p:txBody>
      </p:sp>
    </p:spTree>
    <p:extLst>
      <p:ext uri="{BB962C8B-B14F-4D97-AF65-F5344CB8AC3E}">
        <p14:creationId xmlns:p14="http://schemas.microsoft.com/office/powerpoint/2010/main" val="21255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20C19098-D512-5F42-C165-3BC8F9880FD9}"/>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Requirement to Hire Compliant Fleets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6AEACF1D-191F-2D2B-7D68-3B75AE43068F}"/>
              </a:ext>
            </a:extLst>
          </p:cNvPr>
          <p:cNvSpPr txBox="1"/>
          <p:nvPr/>
        </p:nvSpPr>
        <p:spPr>
          <a:xfrm>
            <a:off x="792259" y="1158272"/>
            <a:ext cx="10607479" cy="3416320"/>
          </a:xfrm>
          <a:prstGeom prst="rect">
            <a:avLst/>
          </a:prstGeom>
          <a:noFill/>
        </p:spPr>
        <p:txBody>
          <a:bodyPr wrap="square">
            <a:spAutoFit/>
          </a:bodyPr>
          <a:lstStyle/>
          <a:p>
            <a:r>
              <a:rPr lang="en-US" b="1" dirty="0">
                <a:solidFill>
                  <a:schemeClr val="accent1"/>
                </a:solidFill>
              </a:rPr>
              <a:t>Continued Examples:	</a:t>
            </a:r>
          </a:p>
          <a:p>
            <a:pPr marL="742950" lvl="1" indent="-285750">
              <a:lnSpc>
                <a:spcPct val="150000"/>
              </a:lnSpc>
              <a:buFont typeface="Arial" panose="020B0604020202020204" pitchFamily="34" charset="0"/>
              <a:buChar char="•"/>
            </a:pPr>
            <a:r>
              <a:rPr lang="en-US" dirty="0">
                <a:solidFill>
                  <a:schemeClr val="accent1"/>
                </a:solidFill>
              </a:rPr>
              <a:t>Facility Repair Businesses</a:t>
            </a:r>
          </a:p>
          <a:p>
            <a:pPr marL="742950" lvl="1" indent="-285750">
              <a:lnSpc>
                <a:spcPct val="150000"/>
              </a:lnSpc>
              <a:buFont typeface="Arial" panose="020B0604020202020204" pitchFamily="34" charset="0"/>
              <a:buChar char="•"/>
            </a:pPr>
            <a:r>
              <a:rPr lang="en-US" dirty="0">
                <a:solidFill>
                  <a:schemeClr val="accent1"/>
                </a:solidFill>
              </a:rPr>
              <a:t>Equipment Rental Businesses</a:t>
            </a:r>
          </a:p>
          <a:p>
            <a:pPr marL="742950" lvl="1" indent="-285750">
              <a:lnSpc>
                <a:spcPct val="150000"/>
              </a:lnSpc>
              <a:buFont typeface="Arial" panose="020B0604020202020204" pitchFamily="34" charset="0"/>
              <a:buChar char="•"/>
            </a:pPr>
            <a:r>
              <a:rPr lang="en-US" dirty="0">
                <a:solidFill>
                  <a:schemeClr val="accent1"/>
                </a:solidFill>
              </a:rPr>
              <a:t>Bottled Water Delivery Businesses</a:t>
            </a:r>
          </a:p>
          <a:p>
            <a:pPr marL="742950" lvl="1" indent="-285750">
              <a:lnSpc>
                <a:spcPct val="150000"/>
              </a:lnSpc>
              <a:buFont typeface="Arial" panose="020B0604020202020204" pitchFamily="34" charset="0"/>
              <a:buChar char="•"/>
            </a:pPr>
            <a:r>
              <a:rPr lang="en-US" dirty="0">
                <a:solidFill>
                  <a:schemeClr val="accent1"/>
                </a:solidFill>
              </a:rPr>
              <a:t>Uniform Cleaning Service and Delivery Businesses</a:t>
            </a:r>
          </a:p>
          <a:p>
            <a:pPr marL="742950" lvl="1" indent="-285750">
              <a:lnSpc>
                <a:spcPct val="150000"/>
              </a:lnSpc>
              <a:buFont typeface="Arial" panose="020B0604020202020204" pitchFamily="34" charset="0"/>
              <a:buChar char="•"/>
            </a:pPr>
            <a:r>
              <a:rPr lang="en-US" dirty="0">
                <a:solidFill>
                  <a:schemeClr val="accent1"/>
                </a:solidFill>
              </a:rPr>
              <a:t>Food Delivery Businesses</a:t>
            </a:r>
          </a:p>
          <a:p>
            <a:pPr marL="1200150" lvl="2" indent="-285750">
              <a:lnSpc>
                <a:spcPct val="150000"/>
              </a:lnSpc>
              <a:buFont typeface="Arial" panose="020B0604020202020204" pitchFamily="34" charset="0"/>
              <a:buChar char="•"/>
            </a:pPr>
            <a:endParaRPr lang="en-US" b="1" dirty="0">
              <a:solidFill>
                <a:schemeClr val="bg2">
                  <a:lumMod val="50000"/>
                </a:schemeClr>
              </a:solidFill>
            </a:endParaRPr>
          </a:p>
          <a:p>
            <a:pPr marL="285750" indent="-285750">
              <a:buFont typeface="Arial" panose="020B0604020202020204" pitchFamily="34" charset="0"/>
              <a:buChar char="•"/>
            </a:pPr>
            <a:r>
              <a:rPr lang="en-US" b="1" dirty="0">
                <a:solidFill>
                  <a:srgbClr val="FF0000"/>
                </a:solidFill>
              </a:rPr>
              <a:t>Exception: Private or Government Agency Fleets that are exempt from the ACF regulation</a:t>
            </a:r>
          </a:p>
          <a:p>
            <a:endParaRPr lang="en-US" b="1" dirty="0">
              <a:solidFill>
                <a:srgbClr val="FF0000"/>
              </a:solidFill>
            </a:endParaRPr>
          </a:p>
        </p:txBody>
      </p:sp>
      <p:pic>
        <p:nvPicPr>
          <p:cNvPr id="6" name="Picture 5">
            <a:extLst>
              <a:ext uri="{FF2B5EF4-FFF2-40B4-BE49-F238E27FC236}">
                <a16:creationId xmlns:a16="http://schemas.microsoft.com/office/drawing/2014/main" xmlns="" id="{C90BD2E4-FA7E-AA32-218F-A5AC198893D2}"/>
              </a:ext>
            </a:extLst>
          </p:cNvPr>
          <p:cNvPicPr>
            <a:picLocks noChangeAspect="1"/>
          </p:cNvPicPr>
          <p:nvPr/>
        </p:nvPicPr>
        <p:blipFill>
          <a:blip r:embed="rId2"/>
          <a:stretch>
            <a:fillRect/>
          </a:stretch>
        </p:blipFill>
        <p:spPr>
          <a:xfrm>
            <a:off x="8556836" y="4542380"/>
            <a:ext cx="2024807" cy="1520056"/>
          </a:xfrm>
          <a:prstGeom prst="rect">
            <a:avLst/>
          </a:prstGeom>
        </p:spPr>
      </p:pic>
      <p:pic>
        <p:nvPicPr>
          <p:cNvPr id="7" name="Picture 6">
            <a:extLst>
              <a:ext uri="{FF2B5EF4-FFF2-40B4-BE49-F238E27FC236}">
                <a16:creationId xmlns:a16="http://schemas.microsoft.com/office/drawing/2014/main" xmlns="" id="{3E731FA9-2CBF-319E-74A1-D8E0253DD0C0}"/>
              </a:ext>
            </a:extLst>
          </p:cNvPr>
          <p:cNvPicPr>
            <a:picLocks noChangeAspect="1"/>
          </p:cNvPicPr>
          <p:nvPr/>
        </p:nvPicPr>
        <p:blipFill>
          <a:blip r:embed="rId3"/>
          <a:stretch>
            <a:fillRect/>
          </a:stretch>
        </p:blipFill>
        <p:spPr>
          <a:xfrm>
            <a:off x="1240396" y="4521692"/>
            <a:ext cx="2447017" cy="1508531"/>
          </a:xfrm>
          <a:prstGeom prst="rect">
            <a:avLst/>
          </a:prstGeom>
        </p:spPr>
      </p:pic>
      <p:pic>
        <p:nvPicPr>
          <p:cNvPr id="8" name="Picture 7">
            <a:extLst>
              <a:ext uri="{FF2B5EF4-FFF2-40B4-BE49-F238E27FC236}">
                <a16:creationId xmlns:a16="http://schemas.microsoft.com/office/drawing/2014/main" xmlns="" id="{E238119E-E95F-B2C0-5450-6A6EA5E95347}"/>
              </a:ext>
            </a:extLst>
          </p:cNvPr>
          <p:cNvPicPr>
            <a:picLocks noChangeAspect="1"/>
          </p:cNvPicPr>
          <p:nvPr/>
        </p:nvPicPr>
        <p:blipFill>
          <a:blip r:embed="rId4"/>
          <a:stretch>
            <a:fillRect/>
          </a:stretch>
        </p:blipFill>
        <p:spPr>
          <a:xfrm>
            <a:off x="4505508" y="4533590"/>
            <a:ext cx="3233233" cy="1520056"/>
          </a:xfrm>
          <a:prstGeom prst="rect">
            <a:avLst/>
          </a:prstGeom>
        </p:spPr>
      </p:pic>
    </p:spTree>
    <p:extLst>
      <p:ext uri="{BB962C8B-B14F-4D97-AF65-F5344CB8AC3E}">
        <p14:creationId xmlns:p14="http://schemas.microsoft.com/office/powerpoint/2010/main" val="36290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FA7D0677-E08D-6611-6E36-0638880FF516}"/>
              </a:ext>
            </a:extLst>
          </p:cNvPr>
          <p:cNvSpPr txBox="1">
            <a:spLocks/>
          </p:cNvSpPr>
          <p:nvPr/>
        </p:nvSpPr>
        <p:spPr>
          <a:xfrm>
            <a:off x="994915" y="395531"/>
            <a:ext cx="10607479"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Compliant Fleets Reporting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ABB1F001-6FE1-19EB-5A35-BE2967DA4009}"/>
              </a:ext>
            </a:extLst>
          </p:cNvPr>
          <p:cNvSpPr txBox="1"/>
          <p:nvPr/>
        </p:nvSpPr>
        <p:spPr>
          <a:xfrm>
            <a:off x="792259" y="1158272"/>
            <a:ext cx="10607479" cy="4247317"/>
          </a:xfrm>
          <a:prstGeom prst="rect">
            <a:avLst/>
          </a:prstGeom>
          <a:noFill/>
        </p:spPr>
        <p:txBody>
          <a:bodyPr wrap="square">
            <a:spAutoFit/>
          </a:bodyPr>
          <a:lstStyle/>
          <a:p>
            <a:pPr marL="285750" indent="-285750">
              <a:buFont typeface="Arial" panose="020B0604020202020204" pitchFamily="34" charset="0"/>
              <a:buChar char="•"/>
            </a:pPr>
            <a:endParaRPr lang="en-US" b="1" dirty="0">
              <a:solidFill>
                <a:schemeClr val="accent1"/>
              </a:solidFill>
            </a:endParaRPr>
          </a:p>
          <a:p>
            <a:r>
              <a:rPr lang="en-US" b="1" dirty="0">
                <a:solidFill>
                  <a:schemeClr val="accent1"/>
                </a:solidFill>
              </a:rPr>
              <a:t>Verification of ACF Compliance</a:t>
            </a:r>
          </a:p>
          <a:p>
            <a:endParaRPr lang="en-US" b="1" dirty="0">
              <a:solidFill>
                <a:schemeClr val="accent1"/>
              </a:solidFill>
            </a:endParaRPr>
          </a:p>
          <a:p>
            <a:pPr marL="800100" lvl="1" indent="-342900">
              <a:buFont typeface="+mj-lt"/>
              <a:buAutoNum type="arabicPeriod"/>
            </a:pPr>
            <a:r>
              <a:rPr lang="en-US" b="1" dirty="0">
                <a:solidFill>
                  <a:schemeClr val="accent1"/>
                </a:solidFill>
              </a:rPr>
              <a:t>Check for verification that each fleet that will be hired or dispatched is listed on the CARB ACF webpage as a Compliant Fleet. </a:t>
            </a:r>
          </a:p>
          <a:p>
            <a:pPr marL="800100" lvl="1" indent="-342900">
              <a:buFont typeface="+mj-lt"/>
              <a:buAutoNum type="arabicPeriod"/>
            </a:pPr>
            <a:endParaRPr lang="en-US" b="1" dirty="0">
              <a:solidFill>
                <a:schemeClr val="accent1"/>
              </a:solidFill>
            </a:endParaRPr>
          </a:p>
          <a:p>
            <a:pPr marL="800100" lvl="1" indent="-342900">
              <a:buFont typeface="+mj-lt"/>
              <a:buAutoNum type="arabicPeriod"/>
            </a:pPr>
            <a:r>
              <a:rPr lang="en-US" b="1" dirty="0">
                <a:solidFill>
                  <a:schemeClr val="accent1"/>
                </a:solidFill>
              </a:rPr>
              <a:t>Acquire a statement from fleets that are not listed on the ACF webpage that their fleet is not subject to the High Priority and Federal Fleets and the State and Local Government Fleets regulation.</a:t>
            </a:r>
          </a:p>
          <a:p>
            <a:pPr marL="800100" lvl="1" indent="-342900">
              <a:buFont typeface="+mj-lt"/>
              <a:buAutoNum type="arabicPeriod"/>
            </a:pPr>
            <a:endParaRPr lang="en-US" b="1" dirty="0">
              <a:solidFill>
                <a:schemeClr val="accent1"/>
              </a:solidFill>
            </a:endParaRPr>
          </a:p>
          <a:p>
            <a:pPr marL="800100" lvl="1" indent="-342900">
              <a:buFont typeface="+mj-lt"/>
              <a:buAutoNum type="arabicPeriod"/>
            </a:pPr>
            <a:r>
              <a:rPr lang="en-US" b="1" dirty="0">
                <a:solidFill>
                  <a:schemeClr val="accent1"/>
                </a:solidFill>
              </a:rPr>
              <a:t>Collect and retained verification documents and attestation statements on a Calendar year basis.</a:t>
            </a:r>
          </a:p>
          <a:p>
            <a:pPr marL="800100" lvl="1" indent="-342900">
              <a:buFont typeface="+mj-lt"/>
              <a:buAutoNum type="arabicPeriod"/>
            </a:pPr>
            <a:endParaRPr lang="en-US" b="1" dirty="0">
              <a:solidFill>
                <a:schemeClr val="bg2">
                  <a:lumMod val="50000"/>
                </a:schemeClr>
              </a:solidFill>
            </a:endParaRPr>
          </a:p>
          <a:p>
            <a:pPr marL="800100" lvl="1" indent="-342900">
              <a:buFont typeface="+mj-lt"/>
              <a:buAutoNum type="arabicPeriod"/>
            </a:pPr>
            <a:r>
              <a:rPr lang="en-US" b="1" dirty="0">
                <a:solidFill>
                  <a:srgbClr val="FF0000"/>
                </a:solidFill>
              </a:rPr>
              <a:t>Cannot hire or dispatch a fleet that does not meet steps 1 and 2 above.</a:t>
            </a:r>
          </a:p>
          <a:p>
            <a:pPr marL="342900" indent="-342900">
              <a:buFont typeface="+mj-lt"/>
              <a:buAutoNum type="arabicPeriod"/>
            </a:pPr>
            <a:endParaRPr lang="en-US" b="1" dirty="0">
              <a:solidFill>
                <a:srgbClr val="FF0000"/>
              </a:solidFill>
            </a:endParaRPr>
          </a:p>
          <a:p>
            <a:pPr marL="285750" indent="-285750">
              <a:buFont typeface="Arial" panose="020B0604020202020204" pitchFamily="34" charset="0"/>
              <a:buChar char="•"/>
            </a:pPr>
            <a:endParaRPr lang="en-US" b="1" dirty="0">
              <a:solidFill>
                <a:schemeClr val="bg2">
                  <a:lumMod val="50000"/>
                </a:schemeClr>
              </a:solidFill>
            </a:endParaRPr>
          </a:p>
          <a:p>
            <a:pPr marL="285750" indent="-285750">
              <a:buFont typeface="Arial" panose="020B0604020202020204" pitchFamily="34" charset="0"/>
              <a:buChar char="•"/>
            </a:pPr>
            <a:endParaRPr lang="en-US" b="1" dirty="0">
              <a:solidFill>
                <a:srgbClr val="FF0000"/>
              </a:solidFill>
            </a:endParaRPr>
          </a:p>
        </p:txBody>
      </p:sp>
    </p:spTree>
    <p:extLst>
      <p:ext uri="{BB962C8B-B14F-4D97-AF65-F5344CB8AC3E}">
        <p14:creationId xmlns:p14="http://schemas.microsoft.com/office/powerpoint/2010/main" val="422233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7746CB88-6F70-4F06-4007-1AE357323DF6}"/>
              </a:ext>
            </a:extLst>
          </p:cNvPr>
          <p:cNvSpPr txBox="1">
            <a:spLocks/>
          </p:cNvSpPr>
          <p:nvPr/>
        </p:nvSpPr>
        <p:spPr>
          <a:xfrm>
            <a:off x="71562" y="467093"/>
            <a:ext cx="12022372"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Disclosure of Regulation Applicability </a:t>
            </a:r>
          </a:p>
          <a:p>
            <a:pPr algn="ctr"/>
            <a:r>
              <a:rPr lang="en-US" sz="3600" b="1" dirty="0">
                <a:solidFill>
                  <a:schemeClr val="tx2"/>
                </a:solidFill>
                <a:latin typeface="Calibri" panose="020F0502020204030204" pitchFamily="34" charset="0"/>
                <a:cs typeface="Calibri" panose="020F0502020204030204" pitchFamily="34" charset="0"/>
              </a:rPr>
              <a:t>to Hired or Dispatched Fleets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C09DF50F-D93F-11AB-8C22-CA62C01976C7}"/>
              </a:ext>
            </a:extLst>
          </p:cNvPr>
          <p:cNvSpPr txBox="1"/>
          <p:nvPr/>
        </p:nvSpPr>
        <p:spPr>
          <a:xfrm>
            <a:off x="792260" y="1730766"/>
            <a:ext cx="10607479" cy="4108817"/>
          </a:xfrm>
          <a:prstGeom prst="rect">
            <a:avLst/>
          </a:prstGeom>
          <a:noFill/>
        </p:spPr>
        <p:txBody>
          <a:bodyPr wrap="square">
            <a:spAutoFit/>
          </a:bodyPr>
          <a:lstStyle/>
          <a:p>
            <a:pPr>
              <a:lnSpc>
                <a:spcPct val="150000"/>
              </a:lnSpc>
            </a:pPr>
            <a:r>
              <a:rPr lang="en-US" b="1" dirty="0">
                <a:solidFill>
                  <a:schemeClr val="accent1"/>
                </a:solidFill>
              </a:rPr>
              <a:t>Provide disclosure of ACF compliance requirement in writing  </a:t>
            </a:r>
          </a:p>
          <a:p>
            <a:pPr marL="742950" lvl="1" indent="-285750">
              <a:lnSpc>
                <a:spcPct val="150000"/>
              </a:lnSpc>
              <a:buFont typeface="Arial" panose="020B0604020202020204" pitchFamily="34" charset="0"/>
              <a:buChar char="•"/>
            </a:pPr>
            <a:r>
              <a:rPr lang="en-US" dirty="0">
                <a:solidFill>
                  <a:schemeClr val="accent1"/>
                </a:solidFill>
              </a:rPr>
              <a:t>Include in regulatory language in new hiring or dispatch contracts or agreements</a:t>
            </a:r>
          </a:p>
          <a:p>
            <a:pPr marL="742950" lvl="1" indent="-285750">
              <a:lnSpc>
                <a:spcPct val="150000"/>
              </a:lnSpc>
              <a:buFont typeface="Arial" panose="020B0604020202020204" pitchFamily="34" charset="0"/>
              <a:buChar char="•"/>
            </a:pPr>
            <a:r>
              <a:rPr lang="en-US" dirty="0">
                <a:solidFill>
                  <a:schemeClr val="accent1"/>
                </a:solidFill>
              </a:rPr>
              <a:t>Incorporate regulatory language as an addendum to existing hiring or dispatch contracts or agreements</a:t>
            </a:r>
          </a:p>
          <a:p>
            <a:pPr marL="1200150" lvl="2" indent="-285750">
              <a:lnSpc>
                <a:spcPct val="150000"/>
              </a:lnSpc>
              <a:buFont typeface="Arial" panose="020B0604020202020204" pitchFamily="34" charset="0"/>
              <a:buChar char="•"/>
            </a:pPr>
            <a:r>
              <a:rPr lang="en-US" dirty="0">
                <a:solidFill>
                  <a:schemeClr val="accent1"/>
                </a:solidFill>
              </a:rPr>
              <a:t>Required Regulatory Language</a:t>
            </a:r>
          </a:p>
          <a:p>
            <a:pPr lvl="2">
              <a:lnSpc>
                <a:spcPct val="150000"/>
              </a:lnSpc>
            </a:pPr>
            <a:r>
              <a:rPr lang="en-US" b="1" i="1" dirty="0">
                <a:solidFill>
                  <a:srgbClr val="FF0000"/>
                </a:solidFill>
              </a:rPr>
              <a:t>“Vehicles with a GVWR greater than 8,500 lbs. and light-duty package delivery vehicles operated in California may be subject to the California Air Resources Board Advanced Clean Fleets regulations. Such vehicles may therefore be subject to requirements to reduce emissions of air pollutants. For more information, please visit the CARB Advanced Clean Fleets webpage at https://ww2.arb.ca.gov/our-work/programs/advanced-clean-fleets.”</a:t>
            </a:r>
          </a:p>
          <a:p>
            <a:endParaRPr lang="en-US" b="1" dirty="0">
              <a:solidFill>
                <a:srgbClr val="FF0000"/>
              </a:solidFill>
            </a:endParaRPr>
          </a:p>
        </p:txBody>
      </p:sp>
    </p:spTree>
    <p:extLst>
      <p:ext uri="{BB962C8B-B14F-4D97-AF65-F5344CB8AC3E}">
        <p14:creationId xmlns:p14="http://schemas.microsoft.com/office/powerpoint/2010/main" val="129837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18526790-FE6A-59FE-DB4C-8BC30931D07A}"/>
              </a:ext>
            </a:extLst>
          </p:cNvPr>
          <p:cNvSpPr txBox="1">
            <a:spLocks/>
          </p:cNvSpPr>
          <p:nvPr/>
        </p:nvSpPr>
        <p:spPr>
          <a:xfrm>
            <a:off x="435426" y="48893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Sales Disclosure of Regulation Applicability</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93EEAC53-0A6D-0EA8-5845-ACCF21018CD9}"/>
              </a:ext>
            </a:extLst>
          </p:cNvPr>
          <p:cNvSpPr txBox="1"/>
          <p:nvPr/>
        </p:nvSpPr>
        <p:spPr>
          <a:xfrm>
            <a:off x="792259" y="1158272"/>
            <a:ext cx="10607479" cy="3983142"/>
          </a:xfrm>
          <a:prstGeom prst="rect">
            <a:avLst/>
          </a:prstGeom>
          <a:noFill/>
        </p:spPr>
        <p:txBody>
          <a:bodyPr wrap="square">
            <a:spAutoFit/>
          </a:bodyPr>
          <a:lstStyle/>
          <a:p>
            <a:pPr>
              <a:lnSpc>
                <a:spcPct val="150000"/>
              </a:lnSpc>
            </a:pPr>
            <a:r>
              <a:rPr lang="en-US" b="1" dirty="0">
                <a:solidFill>
                  <a:schemeClr val="accent1"/>
                </a:solidFill>
              </a:rPr>
              <a:t>Provide disclosure of ACF compliance requirement in writing to purchaser of a vehicle</a:t>
            </a:r>
          </a:p>
          <a:p>
            <a:pPr marL="742950" lvl="1" indent="-285750">
              <a:spcAft>
                <a:spcPts val="108"/>
              </a:spcAft>
              <a:buFont typeface="Arial" panose="020B0604020202020204" pitchFamily="34" charset="0"/>
              <a:buChar char="•"/>
            </a:pPr>
            <a:r>
              <a:rPr lang="en-US" dirty="0">
                <a:solidFill>
                  <a:schemeClr val="accent1"/>
                </a:solidFill>
              </a:rPr>
              <a:t>The required regulatory language must be disclosed on or with the Bill of Sale, sales contract addendum, or  invoice.</a:t>
            </a:r>
          </a:p>
          <a:p>
            <a:pPr marL="1200150" lvl="2" indent="-285750">
              <a:lnSpc>
                <a:spcPct val="150000"/>
              </a:lnSpc>
              <a:buFont typeface="Arial" panose="020B0604020202020204" pitchFamily="34" charset="0"/>
              <a:buChar char="•"/>
            </a:pPr>
            <a:r>
              <a:rPr lang="en-US" dirty="0">
                <a:solidFill>
                  <a:schemeClr val="accent1"/>
                </a:solidFill>
              </a:rPr>
              <a:t>Required Regulatory Language</a:t>
            </a:r>
          </a:p>
          <a:p>
            <a:pPr lvl="2">
              <a:lnSpc>
                <a:spcPct val="150000"/>
              </a:lnSpc>
            </a:pPr>
            <a:r>
              <a:rPr lang="en-US" b="1" i="1" dirty="0">
                <a:solidFill>
                  <a:srgbClr val="FF0000"/>
                </a:solidFill>
              </a:rPr>
              <a:t>“A vehicle operated in California may be subject to the California Air Resources Board Advanced Clean Fleets regulations. It therefore could be subject to requirements to reduce emissions of air pollutants. For more information, please visit the CARB Advanced Clean Fleets webpage at </a:t>
            </a:r>
            <a:r>
              <a:rPr lang="en-US" b="1" i="1" dirty="0">
                <a:solidFill>
                  <a:srgbClr val="FF0000"/>
                </a:solidFill>
                <a:hlinkClick r:id="rId2"/>
              </a:rPr>
              <a:t>https://ww2.arb.ca.gov/our-work/programs/advanced-clean-fleets</a:t>
            </a:r>
            <a:r>
              <a:rPr lang="en-US" b="1" i="1" dirty="0">
                <a:solidFill>
                  <a:srgbClr val="FF0000"/>
                </a:solidFill>
              </a:rPr>
              <a:t>.”</a:t>
            </a:r>
          </a:p>
          <a:p>
            <a:pPr marL="1200150" lvl="2" indent="-285750">
              <a:lnSpc>
                <a:spcPct val="150000"/>
              </a:lnSpc>
              <a:buFont typeface="Arial" panose="020B0604020202020204" pitchFamily="34" charset="0"/>
              <a:buChar char="•"/>
            </a:pPr>
            <a:endParaRPr lang="en-US" b="1" i="1" dirty="0">
              <a:solidFill>
                <a:srgbClr val="FF0000"/>
              </a:solidFill>
            </a:endParaRPr>
          </a:p>
          <a:p>
            <a:pPr marL="1200150" lvl="2" indent="-285750">
              <a:lnSpc>
                <a:spcPct val="150000"/>
              </a:lnSpc>
              <a:buFont typeface="Arial" panose="020B0604020202020204" pitchFamily="34" charset="0"/>
              <a:buChar char="•"/>
            </a:pPr>
            <a:r>
              <a:rPr lang="en-US" dirty="0">
                <a:solidFill>
                  <a:schemeClr val="accent1"/>
                </a:solidFill>
              </a:rPr>
              <a:t>Contracts with auction companies should be amended to require the ACF regulatory language.</a:t>
            </a:r>
          </a:p>
        </p:txBody>
      </p:sp>
    </p:spTree>
    <p:extLst>
      <p:ext uri="{BB962C8B-B14F-4D97-AF65-F5344CB8AC3E}">
        <p14:creationId xmlns:p14="http://schemas.microsoft.com/office/powerpoint/2010/main" val="412686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853875A-5EFC-4F1B-1638-B129ABBE5AA9}"/>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Recordkeeping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55CB640E-FCF1-8F1A-AFBB-502C42AD14D5}"/>
              </a:ext>
            </a:extLst>
          </p:cNvPr>
          <p:cNvSpPr txBox="1"/>
          <p:nvPr/>
        </p:nvSpPr>
        <p:spPr>
          <a:xfrm>
            <a:off x="792259" y="1158272"/>
            <a:ext cx="10607479" cy="36933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dirty="0">
                <a:solidFill>
                  <a:schemeClr val="accent1"/>
                </a:solidFill>
              </a:rPr>
              <a:t>Must keep records of reported information required and documentation for a </a:t>
            </a:r>
            <a:r>
              <a:rPr lang="en-US" b="1" dirty="0">
                <a:solidFill>
                  <a:srgbClr val="FF0000"/>
                </a:solidFill>
              </a:rPr>
              <a:t>period of 5 Years</a:t>
            </a:r>
          </a:p>
          <a:p>
            <a:pPr marL="285750" indent="-285750">
              <a:lnSpc>
                <a:spcPct val="150000"/>
              </a:lnSpc>
              <a:buFont typeface="Arial" panose="020B0604020202020204" pitchFamily="34" charset="0"/>
              <a:buChar char="•"/>
            </a:pPr>
            <a:r>
              <a:rPr lang="en-US" b="1" dirty="0">
                <a:solidFill>
                  <a:schemeClr val="accent1"/>
                </a:solidFill>
              </a:rPr>
              <a:t>Records must be available in electronic or paper format to CARB Staff </a:t>
            </a:r>
            <a:r>
              <a:rPr lang="en-US" b="1" dirty="0">
                <a:solidFill>
                  <a:srgbClr val="FF0000"/>
                </a:solidFill>
              </a:rPr>
              <a:t>within 72 hours of a written or verbal request for audit</a:t>
            </a:r>
          </a:p>
          <a:p>
            <a:pPr marL="742950" lvl="1" indent="-285750">
              <a:lnSpc>
                <a:spcPct val="150000"/>
              </a:lnSpc>
              <a:buFont typeface="Arial" panose="020B0604020202020204" pitchFamily="34" charset="0"/>
              <a:buChar char="•"/>
            </a:pPr>
            <a:r>
              <a:rPr lang="en-US" dirty="0">
                <a:solidFill>
                  <a:schemeClr val="accent1"/>
                </a:solidFill>
              </a:rPr>
              <a:t>Examples:</a:t>
            </a:r>
          </a:p>
          <a:p>
            <a:pPr marL="1200150" lvl="2" indent="-285750">
              <a:lnSpc>
                <a:spcPct val="150000"/>
              </a:lnSpc>
              <a:buFont typeface="Arial" panose="020B0604020202020204" pitchFamily="34" charset="0"/>
              <a:buChar char="•"/>
            </a:pPr>
            <a:r>
              <a:rPr lang="en-US" dirty="0">
                <a:solidFill>
                  <a:schemeClr val="accent1"/>
                </a:solidFill>
              </a:rPr>
              <a:t>Vehicle purchase, rental, and leasing documents, such as purchase agreements, purchase orders, notices to proceed, leasing agreements, or rental agreements for vehicles.</a:t>
            </a:r>
          </a:p>
          <a:p>
            <a:pPr marL="1200150" lvl="2" indent="-285750">
              <a:lnSpc>
                <a:spcPct val="150000"/>
              </a:lnSpc>
              <a:buFont typeface="Arial" panose="020B0604020202020204" pitchFamily="34" charset="0"/>
              <a:buChar char="•"/>
            </a:pPr>
            <a:r>
              <a:rPr lang="en-US" dirty="0">
                <a:solidFill>
                  <a:schemeClr val="accent1"/>
                </a:solidFill>
              </a:rPr>
              <a:t>If a vehicle is sold or consigned to an auction house, a copy of the contract and the Transfer of Liability form filed with DMV, if applicable.</a:t>
            </a:r>
          </a:p>
          <a:p>
            <a:endParaRPr lang="en-US" b="1" dirty="0">
              <a:solidFill>
                <a:srgbClr val="FF0000"/>
              </a:solidFill>
            </a:endParaRPr>
          </a:p>
        </p:txBody>
      </p:sp>
    </p:spTree>
    <p:extLst>
      <p:ext uri="{BB962C8B-B14F-4D97-AF65-F5344CB8AC3E}">
        <p14:creationId xmlns:p14="http://schemas.microsoft.com/office/powerpoint/2010/main" val="96721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algn="r" defTabSz="609585"/>
            <a:fld id="{84A8D1A5-E984-9C49-B1D7-89FE98CF5B82}" type="slidenum">
              <a:rPr lang="en-US" sz="1700" b="1">
                <a:solidFill>
                  <a:prstClr val="white"/>
                </a:solidFill>
                <a:latin typeface="Calibri"/>
              </a:rPr>
              <a:pPr algn="r" defTabSz="609585"/>
              <a:t>3</a:t>
            </a:fld>
            <a:endParaRPr lang="en-US" sz="1700" b="1" dirty="0">
              <a:solidFill>
                <a:prstClr val="white"/>
              </a:solidFill>
              <a:latin typeface="Calibri"/>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700" b="1" dirty="0">
              <a:solidFill>
                <a:prstClr val="white"/>
              </a:solidFill>
              <a:latin typeface="Calibri"/>
            </a:endParaRPr>
          </a:p>
        </p:txBody>
      </p:sp>
      <p:sp>
        <p:nvSpPr>
          <p:cNvPr id="8" name="Title 3">
            <a:extLst>
              <a:ext uri="{FF2B5EF4-FFF2-40B4-BE49-F238E27FC236}">
                <a16:creationId xmlns:a16="http://schemas.microsoft.com/office/drawing/2014/main" xmlns="" id="{8F26A64D-BA11-06E9-3CEE-F6DF26CAD978}"/>
              </a:ext>
            </a:extLst>
          </p:cNvPr>
          <p:cNvSpPr txBox="1">
            <a:spLocks/>
          </p:cNvSpPr>
          <p:nvPr/>
        </p:nvSpPr>
        <p:spPr>
          <a:xfrm>
            <a:off x="609600" y="274639"/>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600" b="1" dirty="0">
                <a:solidFill>
                  <a:srgbClr val="01356D"/>
                </a:solidFill>
                <a:latin typeface="Calibri"/>
              </a:rPr>
              <a:t>Topics - Cont…</a:t>
            </a:r>
            <a:endParaRPr lang="en-US" sz="3600" dirty="0">
              <a:solidFill>
                <a:srgbClr val="01356D"/>
              </a:solidFill>
              <a:latin typeface="Calibri"/>
            </a:endParaRPr>
          </a:p>
        </p:txBody>
      </p:sp>
      <p:sp>
        <p:nvSpPr>
          <p:cNvPr id="9" name="Content Placeholder 2">
            <a:extLst>
              <a:ext uri="{FF2B5EF4-FFF2-40B4-BE49-F238E27FC236}">
                <a16:creationId xmlns:a16="http://schemas.microsoft.com/office/drawing/2014/main" xmlns="" id="{898E8D5D-F90F-2F96-5E1A-F9C7AE0BDFAA}"/>
              </a:ext>
            </a:extLst>
          </p:cNvPr>
          <p:cNvSpPr txBox="1">
            <a:spLocks/>
          </p:cNvSpPr>
          <p:nvPr/>
        </p:nvSpPr>
        <p:spPr>
          <a:xfrm>
            <a:off x="1939635" y="1295399"/>
            <a:ext cx="9941793" cy="49399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Procurement Requirements </a:t>
            </a:r>
          </a:p>
          <a:p>
            <a:pPr lvl="1"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Recordkeeping and Reporting Requirements </a:t>
            </a:r>
          </a:p>
          <a:p>
            <a:pPr lvl="1"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Regulatory Language and Reference Documentation</a:t>
            </a:r>
          </a:p>
          <a:p>
            <a:pPr lvl="1" defTabSz="914400">
              <a:spcBef>
                <a:spcPts val="1200"/>
              </a:spcBef>
              <a:spcAft>
                <a:spcPts val="200"/>
              </a:spcAft>
              <a:buClr>
                <a:srgbClr val="CCDDEA">
                  <a:lumMod val="50000"/>
                </a:srgbClr>
              </a:buClr>
              <a:buSzPct val="100000"/>
              <a:buFont typeface="Arial" panose="020B0604020202020204" pitchFamily="34" charset="0"/>
              <a:buChar char="•"/>
              <a:defRPr/>
            </a:pPr>
            <a:r>
              <a:rPr lang="en-US" sz="2200" b="1" dirty="0">
                <a:solidFill>
                  <a:schemeClr val="accent1"/>
                </a:solidFill>
                <a:latin typeface="Calibri" panose="020F0502020204030204" pitchFamily="34" charset="0"/>
                <a:cs typeface="Calibri" panose="020F0502020204030204" pitchFamily="34" charset="0"/>
              </a:rPr>
              <a:t>Compliance Option Pathways</a:t>
            </a:r>
          </a:p>
          <a:p>
            <a:pPr lvl="1" defTabSz="914400">
              <a:spcBef>
                <a:spcPts val="1200"/>
              </a:spcBef>
              <a:spcAft>
                <a:spcPts val="200"/>
              </a:spcAft>
              <a:buClr>
                <a:srgbClr val="CCDDEA">
                  <a:lumMod val="50000"/>
                </a:srgbClr>
              </a:buClr>
              <a:buSzPct val="100000"/>
              <a:buFont typeface="Arial" panose="020B0604020202020204" pitchFamily="34" charset="0"/>
              <a:buChar char="•"/>
              <a:defRPr/>
            </a:pPr>
            <a:r>
              <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Compliance Strategies</a:t>
            </a:r>
          </a:p>
          <a:p>
            <a:pPr marL="0" indent="0" defTabSz="914400">
              <a:spcBef>
                <a:spcPts val="1200"/>
              </a:spcBef>
              <a:spcAft>
                <a:spcPts val="200"/>
              </a:spcAft>
              <a:buClr>
                <a:srgbClr val="CCDDEA">
                  <a:lumMod val="50000"/>
                </a:srgbClr>
              </a:buClr>
              <a:buSzPct val="100000"/>
              <a:buNone/>
              <a:defRPr/>
            </a:pPr>
            <a:r>
              <a:rPr lang="en-US" sz="2600" b="1" dirty="0">
                <a:solidFill>
                  <a:schemeClr val="accent1"/>
                </a:solidFill>
                <a:latin typeface="Calibri" panose="020F0502020204030204" pitchFamily="34" charset="0"/>
                <a:cs typeface="Calibri" panose="020F0502020204030204" pitchFamily="34" charset="0"/>
              </a:rPr>
              <a:t>ZEV Transition Planning</a:t>
            </a:r>
          </a:p>
          <a:p>
            <a:pPr lvl="1" defTabSz="609585">
              <a:buClr>
                <a:srgbClr val="4F81BD"/>
              </a:buClr>
              <a:buFont typeface="Arial" panose="020B0604020202020204" pitchFamily="34" charset="0"/>
              <a:buChar char="•"/>
            </a:pPr>
            <a:r>
              <a:rPr lang="en-US" sz="2200" b="1" dirty="0">
                <a:solidFill>
                  <a:schemeClr val="accent1"/>
                </a:solidFill>
                <a:latin typeface="Calibri"/>
              </a:rPr>
              <a:t>Vehicle Challenges</a:t>
            </a:r>
          </a:p>
          <a:p>
            <a:pPr lvl="1" defTabSz="609585">
              <a:buClr>
                <a:srgbClr val="4F81BD"/>
              </a:buClr>
              <a:buFont typeface="Arial" panose="020B0604020202020204" pitchFamily="34" charset="0"/>
              <a:buChar char="•"/>
            </a:pPr>
            <a:r>
              <a:rPr lang="en-US" sz="2200" b="1" dirty="0">
                <a:solidFill>
                  <a:schemeClr val="accent1"/>
                </a:solidFill>
                <a:latin typeface="Calibri"/>
              </a:rPr>
              <a:t>Operational Challenges</a:t>
            </a:r>
          </a:p>
          <a:p>
            <a:pPr lvl="1" defTabSz="609585">
              <a:buClr>
                <a:srgbClr val="4F81BD"/>
              </a:buClr>
              <a:buFont typeface="Arial" panose="020B0604020202020204" pitchFamily="34" charset="0"/>
              <a:buChar char="•"/>
            </a:pPr>
            <a:r>
              <a:rPr lang="en-US" sz="2200" b="1" dirty="0">
                <a:solidFill>
                  <a:schemeClr val="accent1"/>
                </a:solidFill>
                <a:latin typeface="Calibri"/>
              </a:rPr>
              <a:t>Funding Resources</a:t>
            </a:r>
            <a:endPar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endParaRPr>
          </a:p>
          <a:p>
            <a:pPr marL="627063" lvl="1" indent="-227013" defTabSz="914400">
              <a:spcBef>
                <a:spcPts val="1200"/>
              </a:spcBef>
              <a:spcAft>
                <a:spcPts val="200"/>
              </a:spcAft>
              <a:buClr>
                <a:srgbClr val="CCDDEA">
                  <a:lumMod val="50000"/>
                </a:srgbClr>
              </a:buClr>
              <a:buSzPct val="100000"/>
              <a:buFont typeface="Arial" panose="020B0604020202020204" pitchFamily="34" charset="0"/>
              <a:buChar char="•"/>
              <a:defRPr/>
            </a:pPr>
            <a:endParaRPr kumimoji="0" lang="en-US" sz="2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endParaRPr>
          </a:p>
          <a:p>
            <a:pPr marL="457189" indent="-457189" defTabSz="609585">
              <a:buClr>
                <a:srgbClr val="4F81BD"/>
              </a:buClr>
            </a:pPr>
            <a:endParaRPr lang="en-US" sz="2667" b="1" dirty="0">
              <a:solidFill>
                <a:srgbClr val="4F81BD">
                  <a:lumMod val="75000"/>
                </a:srgbClr>
              </a:solidFill>
              <a:latin typeface="Calibri"/>
            </a:endParaRPr>
          </a:p>
        </p:txBody>
      </p:sp>
      <p:sp>
        <p:nvSpPr>
          <p:cNvPr id="2" name="Content Placeholder 2">
            <a:extLst>
              <a:ext uri="{FF2B5EF4-FFF2-40B4-BE49-F238E27FC236}">
                <a16:creationId xmlns:a16="http://schemas.microsoft.com/office/drawing/2014/main" xmlns="" id="{A7BB084E-F8D2-362C-9260-1B26386E12E7}"/>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
                <a:schemeClr val="bg1">
                  <a:lumMod val="50000"/>
                </a:schemeClr>
              </a:buClr>
              <a:buNone/>
            </a:pPr>
            <a:r>
              <a:rPr lang="en-US" sz="1800" dirty="0">
                <a:solidFill>
                  <a:schemeClr val="bg1">
                    <a:lumMod val="95000"/>
                  </a:schemeClr>
                </a:solidFill>
                <a:latin typeface="Calibri" panose="020F0502020204030204" pitchFamily="34" charset="0"/>
                <a:cs typeface="Calibri" panose="020F0502020204030204" pitchFamily="34" charset="0"/>
              </a:rPr>
              <a:t>10-19-2023</a:t>
            </a:r>
            <a:endParaRPr lang="en-US" sz="18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07FE18EA-EFA3-3394-BF9D-F2236A4CC42C}"/>
              </a:ext>
            </a:extLst>
          </p:cNvPr>
          <p:cNvSpPr txBox="1"/>
          <p:nvPr/>
        </p:nvSpPr>
        <p:spPr>
          <a:xfrm>
            <a:off x="2365862" y="6440985"/>
            <a:ext cx="7460273" cy="369332"/>
          </a:xfrm>
          <a:prstGeom prst="rect">
            <a:avLst/>
          </a:prstGeom>
          <a:noFill/>
        </p:spPr>
        <p:txBody>
          <a:bodyPr wrap="square">
            <a:spAutoFit/>
          </a:bodyPr>
          <a:lstStyle/>
          <a:p>
            <a:pPr algn="ctr"/>
            <a:r>
              <a:rPr lang="en-US" sz="1800" b="1" dirty="0">
                <a:solidFill>
                  <a:schemeClr val="bg2"/>
                </a:solidFill>
                <a:latin typeface="Calibri" panose="020F0502020204030204" pitchFamily="34" charset="0"/>
                <a:cs typeface="Calibri" panose="020F0502020204030204" pitchFamily="34" charset="0"/>
              </a:rPr>
              <a:t>STRATEGIES FOR ZEV TRANSITION PLANNING &amp; REGULATORY COMPLIANCE</a:t>
            </a:r>
            <a:endParaRPr lang="en-US" sz="14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441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B04BC3A8-EA2A-0F8A-DF79-578A8A0B6F97}"/>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Recordkeeping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4150B8B2-7167-CAAA-DCFE-E6DA17CA7B0A}"/>
              </a:ext>
            </a:extLst>
          </p:cNvPr>
          <p:cNvSpPr txBox="1"/>
          <p:nvPr/>
        </p:nvSpPr>
        <p:spPr>
          <a:xfrm>
            <a:off x="792259" y="1158272"/>
            <a:ext cx="10607479" cy="4524315"/>
          </a:xfrm>
          <a:prstGeom prst="rect">
            <a:avLst/>
          </a:prstGeom>
          <a:noFill/>
        </p:spPr>
        <p:txBody>
          <a:bodyPr wrap="square">
            <a:spAutoFit/>
          </a:bodyPr>
          <a:lstStyle/>
          <a:p>
            <a:pPr lvl="1">
              <a:lnSpc>
                <a:spcPct val="150000"/>
              </a:lnSpc>
            </a:pPr>
            <a:r>
              <a:rPr lang="en-US" b="1" dirty="0">
                <a:solidFill>
                  <a:schemeClr val="accent1"/>
                </a:solidFill>
              </a:rPr>
              <a:t>Continued Examples:</a:t>
            </a:r>
          </a:p>
          <a:p>
            <a:pPr marL="1200150" lvl="2" indent="-285750">
              <a:lnSpc>
                <a:spcPct val="150000"/>
              </a:lnSpc>
              <a:buFont typeface="Arial" panose="020B0604020202020204" pitchFamily="34" charset="0"/>
              <a:buChar char="•"/>
            </a:pPr>
            <a:r>
              <a:rPr lang="en-US" b="1" dirty="0">
                <a:solidFill>
                  <a:schemeClr val="accent1"/>
                </a:solidFill>
              </a:rPr>
              <a:t>Documentation for Mutual Aid Assistance</a:t>
            </a:r>
          </a:p>
          <a:p>
            <a:pPr marL="1657350" lvl="3" indent="-285750">
              <a:lnSpc>
                <a:spcPct val="150000"/>
              </a:lnSpc>
              <a:buFont typeface="Arial" panose="020B0604020202020204" pitchFamily="34" charset="0"/>
              <a:buChar char="•"/>
            </a:pPr>
            <a:r>
              <a:rPr lang="en-US" dirty="0">
                <a:solidFill>
                  <a:schemeClr val="accent1"/>
                </a:solidFill>
              </a:rPr>
              <a:t>Fleet owners that utilize the Mutual Aid Assistance Exemption must keep copies of all documents, mutual aid agreements, and letters submitted to CARB to support their request and qualifications for the exemption.</a:t>
            </a:r>
          </a:p>
          <a:p>
            <a:pPr marL="1200150" lvl="2" indent="-285750">
              <a:lnSpc>
                <a:spcPct val="150000"/>
              </a:lnSpc>
              <a:buFont typeface="Arial" panose="020B0604020202020204" pitchFamily="34" charset="0"/>
              <a:buChar char="•"/>
            </a:pPr>
            <a:r>
              <a:rPr lang="en-US" b="1" dirty="0">
                <a:solidFill>
                  <a:schemeClr val="accent1"/>
                </a:solidFill>
              </a:rPr>
              <a:t>Hiring Entity Documentation </a:t>
            </a:r>
          </a:p>
          <a:p>
            <a:pPr marL="1657350" lvl="3" indent="-285750">
              <a:lnSpc>
                <a:spcPct val="150000"/>
              </a:lnSpc>
              <a:buFont typeface="Arial" panose="020B0604020202020204" pitchFamily="34" charset="0"/>
              <a:buChar char="•"/>
            </a:pPr>
            <a:r>
              <a:rPr lang="en-US" dirty="0">
                <a:solidFill>
                  <a:schemeClr val="accent1"/>
                </a:solidFill>
              </a:rPr>
              <a:t>Hiring Entities must keep certificates of reported compliance or signed statements received from Hired Fleets used to verify that Hired Fleets are compliant with the applicable regulations. Additionally, hiring entities must keep copies of contracts with Hired Entities that Include the disclosure of regulation applicability.</a:t>
            </a:r>
          </a:p>
          <a:p>
            <a:endParaRPr lang="en-US" b="1" dirty="0">
              <a:solidFill>
                <a:srgbClr val="FF0000"/>
              </a:solidFill>
            </a:endParaRPr>
          </a:p>
        </p:txBody>
      </p:sp>
    </p:spTree>
    <p:extLst>
      <p:ext uri="{BB962C8B-B14F-4D97-AF65-F5344CB8AC3E}">
        <p14:creationId xmlns:p14="http://schemas.microsoft.com/office/powerpoint/2010/main" val="212781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DD1095C9-CB90-288D-5641-E798BB77BEBA}"/>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Procurement – Recordkeeping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DCD0DAE7-E073-65CF-F784-C4542817E849}"/>
              </a:ext>
            </a:extLst>
          </p:cNvPr>
          <p:cNvSpPr txBox="1"/>
          <p:nvPr/>
        </p:nvSpPr>
        <p:spPr>
          <a:xfrm>
            <a:off x="792259" y="1158272"/>
            <a:ext cx="10607479" cy="5035353"/>
          </a:xfrm>
          <a:prstGeom prst="rect">
            <a:avLst/>
          </a:prstGeom>
          <a:noFill/>
        </p:spPr>
        <p:txBody>
          <a:bodyPr wrap="square">
            <a:spAutoFit/>
          </a:bodyPr>
          <a:lstStyle/>
          <a:p>
            <a:pPr lvl="1">
              <a:lnSpc>
                <a:spcPct val="150000"/>
              </a:lnSpc>
            </a:pPr>
            <a:r>
              <a:rPr lang="en-US" b="1" dirty="0">
                <a:solidFill>
                  <a:schemeClr val="accent1"/>
                </a:solidFill>
              </a:rPr>
              <a:t>Continued Examples:</a:t>
            </a:r>
          </a:p>
          <a:p>
            <a:pPr marL="1200150" lvl="2" indent="-285750">
              <a:lnSpc>
                <a:spcPct val="150000"/>
              </a:lnSpc>
              <a:buFont typeface="Arial" panose="020B0604020202020204" pitchFamily="34" charset="0"/>
              <a:buChar char="•"/>
            </a:pPr>
            <a:r>
              <a:rPr lang="en-US" b="1" dirty="0">
                <a:solidFill>
                  <a:schemeClr val="accent1"/>
                </a:solidFill>
              </a:rPr>
              <a:t>Sales Disclosure Documentation</a:t>
            </a:r>
          </a:p>
          <a:p>
            <a:pPr marL="1657350" lvl="3" indent="-285750">
              <a:lnSpc>
                <a:spcPct val="150000"/>
              </a:lnSpc>
              <a:buFont typeface="Arial" panose="020B0604020202020204" pitchFamily="34" charset="0"/>
              <a:buChar char="•"/>
            </a:pPr>
            <a:r>
              <a:rPr lang="en-US" dirty="0">
                <a:solidFill>
                  <a:schemeClr val="accent1"/>
                </a:solidFill>
              </a:rPr>
              <a:t>Fleets must keep a copy of the written sales disclosure.</a:t>
            </a:r>
          </a:p>
          <a:p>
            <a:pPr marL="285750" indent="-285750">
              <a:lnSpc>
                <a:spcPct val="150000"/>
              </a:lnSpc>
              <a:buFont typeface="Arial" panose="020B0604020202020204" pitchFamily="34" charset="0"/>
              <a:buChar char="•"/>
            </a:pPr>
            <a:r>
              <a:rPr lang="en-US" b="1" dirty="0">
                <a:solidFill>
                  <a:schemeClr val="accent1"/>
                </a:solidFill>
              </a:rPr>
              <a:t>State and Local Government Fleet Regulatory Enforcement</a:t>
            </a:r>
          </a:p>
          <a:p>
            <a:pPr lvl="2">
              <a:lnSpc>
                <a:spcPct val="150000"/>
              </a:lnSpc>
            </a:pPr>
            <a:r>
              <a:rPr lang="en-US" dirty="0">
                <a:solidFill>
                  <a:schemeClr val="accent1"/>
                </a:solidFill>
              </a:rPr>
              <a:t>The government agency and individual employees who fail to comply with the requirements of the regulation, who fails to submit any information, report, or statement required by the regulation, or who knowingly submits any false statement or representation in any application, report, statement, or other document filed, maintained, or used for the purposes of compliance with the regulation may be subject to penalties.</a:t>
            </a:r>
          </a:p>
          <a:p>
            <a:pPr marL="285750" indent="-285750">
              <a:lnSpc>
                <a:spcPct val="150000"/>
              </a:lnSpc>
              <a:buFont typeface="Arial" panose="020B0604020202020204" pitchFamily="34" charset="0"/>
              <a:buChar char="•"/>
            </a:pPr>
            <a:r>
              <a:rPr lang="en-US" b="1" dirty="0">
                <a:solidFill>
                  <a:schemeClr val="accent1"/>
                </a:solidFill>
              </a:rPr>
              <a:t>Penalties</a:t>
            </a:r>
          </a:p>
          <a:p>
            <a:pPr marL="742950" lvl="1" indent="-285750">
              <a:lnSpc>
                <a:spcPct val="150000"/>
              </a:lnSpc>
              <a:buFont typeface="Arial" panose="020B0604020202020204" pitchFamily="34" charset="0"/>
              <a:buChar char="•"/>
            </a:pPr>
            <a:r>
              <a:rPr lang="en-US" b="1" dirty="0">
                <a:solidFill>
                  <a:srgbClr val="FF0000"/>
                </a:solidFill>
              </a:rPr>
              <a:t>Financial penalties vary with a minimum amount of $500. </a:t>
            </a:r>
          </a:p>
          <a:p>
            <a:pPr marL="742950" lvl="1" indent="-285750">
              <a:lnSpc>
                <a:spcPct val="150000"/>
              </a:lnSpc>
              <a:buFont typeface="Arial" panose="020B0604020202020204" pitchFamily="34" charset="0"/>
              <a:buChar char="•"/>
            </a:pPr>
            <a:r>
              <a:rPr lang="en-US" b="1" dirty="0">
                <a:solidFill>
                  <a:srgbClr val="FF0000"/>
                </a:solidFill>
              </a:rPr>
              <a:t>Individuals may be charged with a misdemeanor and not more than one year in county jail.</a:t>
            </a:r>
          </a:p>
        </p:txBody>
      </p:sp>
    </p:spTree>
    <p:extLst>
      <p:ext uri="{BB962C8B-B14F-4D97-AF65-F5344CB8AC3E}">
        <p14:creationId xmlns:p14="http://schemas.microsoft.com/office/powerpoint/2010/main" val="273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23A891C7-49E1-5A9C-AB80-F4DAE309FF47}"/>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Annual Fleet Reporting Requirements Example</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B4B207F4-BBFF-8623-D3C3-241DA4EEF2B4}"/>
              </a:ext>
            </a:extLst>
          </p:cNvPr>
          <p:cNvSpPr txBox="1"/>
          <p:nvPr/>
        </p:nvSpPr>
        <p:spPr>
          <a:xfrm>
            <a:off x="792258" y="1602409"/>
            <a:ext cx="10607479" cy="4524315"/>
          </a:xfrm>
          <a:prstGeom prst="rect">
            <a:avLst/>
          </a:prstGeom>
          <a:noFill/>
        </p:spPr>
        <p:txBody>
          <a:bodyPr wrap="square">
            <a:spAutoFit/>
          </a:bodyPr>
          <a:lstStyle/>
          <a:p>
            <a:r>
              <a:rPr lang="en-US" b="1" dirty="0">
                <a:solidFill>
                  <a:schemeClr val="accent1"/>
                </a:solidFill>
              </a:rPr>
              <a:t>Reporting Deadline and End Date</a:t>
            </a:r>
          </a:p>
          <a:p>
            <a:endParaRPr lang="en-US" b="1" dirty="0">
              <a:solidFill>
                <a:schemeClr val="accent1"/>
              </a:solidFill>
            </a:endParaRPr>
          </a:p>
          <a:p>
            <a:pPr marL="285750" indent="-285750">
              <a:buFont typeface="Arial" panose="020B0604020202020204" pitchFamily="34" charset="0"/>
              <a:buChar char="•"/>
            </a:pPr>
            <a:r>
              <a:rPr lang="en-US" b="1" dirty="0">
                <a:solidFill>
                  <a:schemeClr val="accent1"/>
                </a:solidFill>
              </a:rPr>
              <a:t>Fleet owners must submit an annual compliance report </a:t>
            </a:r>
            <a:r>
              <a:rPr lang="en-US" b="1" dirty="0">
                <a:solidFill>
                  <a:srgbClr val="FF0000"/>
                </a:solidFill>
              </a:rPr>
              <a:t>no later than 4/1 of each year </a:t>
            </a:r>
            <a:r>
              <a:rPr lang="en-US" b="1" dirty="0">
                <a:solidFill>
                  <a:schemeClr val="accent1"/>
                </a:solidFill>
              </a:rPr>
              <a:t>through to year 2045 as the fleet is composed as of January 1 of the corresponding calendar year.</a:t>
            </a:r>
          </a:p>
          <a:p>
            <a:r>
              <a:rPr lang="en-US" b="1" dirty="0">
                <a:solidFill>
                  <a:schemeClr val="accent1"/>
                </a:solidFill>
              </a:rPr>
              <a:t> </a:t>
            </a:r>
          </a:p>
          <a:p>
            <a:pPr marL="285750" indent="-285750">
              <a:buFont typeface="Arial" panose="020B0604020202020204" pitchFamily="34" charset="0"/>
              <a:buChar char="•"/>
            </a:pPr>
            <a:r>
              <a:rPr lang="en-US" b="1" dirty="0">
                <a:solidFill>
                  <a:schemeClr val="accent1"/>
                </a:solidFill>
              </a:rPr>
              <a:t>The annual reporting period is during the month of March.</a:t>
            </a:r>
          </a:p>
          <a:p>
            <a:pPr marL="285750" indent="-285750">
              <a:buFont typeface="Arial" panose="020B0604020202020204" pitchFamily="34" charset="0"/>
              <a:buChar char="•"/>
            </a:pPr>
            <a:endParaRPr lang="en-US" b="1" dirty="0">
              <a:solidFill>
                <a:schemeClr val="bg2">
                  <a:lumMod val="50000"/>
                </a:schemeClr>
              </a:solidFill>
            </a:endParaRPr>
          </a:p>
          <a:p>
            <a:pPr marL="285750" indent="-285750">
              <a:buFont typeface="Arial" panose="020B0604020202020204" pitchFamily="34" charset="0"/>
              <a:buChar char="•"/>
            </a:pPr>
            <a:r>
              <a:rPr lang="en-US" b="1" dirty="0">
                <a:solidFill>
                  <a:schemeClr val="accent1"/>
                </a:solidFill>
              </a:rPr>
              <a:t>The</a:t>
            </a:r>
            <a:r>
              <a:rPr lang="en-US" b="1" dirty="0">
                <a:solidFill>
                  <a:schemeClr val="bg2">
                    <a:lumMod val="50000"/>
                  </a:schemeClr>
                </a:solidFill>
              </a:rPr>
              <a:t> </a:t>
            </a:r>
            <a:r>
              <a:rPr lang="en-US" b="1" dirty="0">
                <a:solidFill>
                  <a:srgbClr val="FF0000"/>
                </a:solidFill>
              </a:rPr>
              <a:t>initial report </a:t>
            </a:r>
            <a:r>
              <a:rPr lang="en-US" b="1" dirty="0">
                <a:solidFill>
                  <a:schemeClr val="accent1"/>
                </a:solidFill>
              </a:rPr>
              <a:t>must be submitted by </a:t>
            </a:r>
            <a:r>
              <a:rPr lang="en-US" b="1" dirty="0">
                <a:solidFill>
                  <a:srgbClr val="FF0000"/>
                </a:solidFill>
              </a:rPr>
              <a:t>4/1/2024. </a:t>
            </a:r>
          </a:p>
          <a:p>
            <a:pPr marL="285750" indent="-285750">
              <a:buFont typeface="Arial" panose="020B0604020202020204" pitchFamily="34" charset="0"/>
              <a:buChar char="•"/>
            </a:pPr>
            <a:endParaRPr lang="en-US" b="1" dirty="0">
              <a:solidFill>
                <a:schemeClr val="bg2">
                  <a:lumMod val="50000"/>
                </a:schemeClr>
              </a:solidFill>
            </a:endParaRPr>
          </a:p>
          <a:p>
            <a:pPr marL="285750" indent="-285750">
              <a:buFont typeface="Arial" panose="020B0604020202020204" pitchFamily="34" charset="0"/>
              <a:buChar char="•"/>
            </a:pPr>
            <a:r>
              <a:rPr lang="en-US" b="1" dirty="0">
                <a:solidFill>
                  <a:schemeClr val="accent1"/>
                </a:solidFill>
              </a:rPr>
              <a:t>Beginning </a:t>
            </a:r>
            <a:r>
              <a:rPr lang="en-US" b="1" dirty="0">
                <a:solidFill>
                  <a:srgbClr val="FF0000"/>
                </a:solidFill>
              </a:rPr>
              <a:t>1/1/2025</a:t>
            </a:r>
            <a:r>
              <a:rPr lang="en-US" b="1" dirty="0">
                <a:solidFill>
                  <a:schemeClr val="bg2">
                    <a:lumMod val="50000"/>
                  </a:schemeClr>
                </a:solidFill>
              </a:rPr>
              <a:t>, </a:t>
            </a:r>
            <a:r>
              <a:rPr lang="en-US" b="1" dirty="0">
                <a:solidFill>
                  <a:schemeClr val="accent1"/>
                </a:solidFill>
              </a:rPr>
              <a:t>fleet owners that submit initial reporting information after the initial reporting deadline specified are subject to penalties.</a:t>
            </a:r>
          </a:p>
          <a:p>
            <a:pPr marL="285750" indent="-285750">
              <a:buFont typeface="Arial" panose="020B0604020202020204" pitchFamily="34" charset="0"/>
              <a:buChar char="•"/>
            </a:pPr>
            <a:endParaRPr lang="en-US" b="1" dirty="0">
              <a:solidFill>
                <a:schemeClr val="bg2">
                  <a:lumMod val="50000"/>
                </a:schemeClr>
              </a:solidFill>
            </a:endParaRPr>
          </a:p>
          <a:p>
            <a:pPr marL="285750" indent="-285750">
              <a:buFont typeface="Arial" panose="020B0604020202020204" pitchFamily="34" charset="0"/>
              <a:buChar char="•"/>
            </a:pPr>
            <a:r>
              <a:rPr lang="en-US" b="1" dirty="0">
                <a:solidFill>
                  <a:schemeClr val="accent1"/>
                </a:solidFill>
              </a:rPr>
              <a:t>Fleet vehicle data will be submitted to CARB through the TRUCRS Reporting System. </a:t>
            </a:r>
          </a:p>
          <a:p>
            <a:pPr marL="742950" lvl="1" indent="-285750">
              <a:buFont typeface="Arial" panose="020B0604020202020204" pitchFamily="34" charset="0"/>
              <a:buChar char="•"/>
            </a:pPr>
            <a:r>
              <a:rPr lang="en-US" dirty="0">
                <a:hlinkClick r:id="rId2"/>
              </a:rPr>
              <a:t>https://ssl.arb.ca.gov/trucrs_reporting/login.php</a:t>
            </a:r>
            <a:endParaRPr lang="en-US" b="1" dirty="0">
              <a:solidFill>
                <a:schemeClr val="bg2">
                  <a:lumMod val="50000"/>
                </a:schemeClr>
              </a:solidFill>
            </a:endParaRPr>
          </a:p>
          <a:p>
            <a:endParaRPr lang="en-US" b="1" dirty="0">
              <a:solidFill>
                <a:schemeClr val="bg2">
                  <a:lumMod val="50000"/>
                </a:schemeClr>
              </a:solidFill>
            </a:endParaRPr>
          </a:p>
          <a:p>
            <a:pPr marL="285750" indent="-285750">
              <a:buFont typeface="Arial" panose="020B0604020202020204" pitchFamily="34" charset="0"/>
              <a:buChar char="•"/>
            </a:pPr>
            <a:endParaRPr lang="en-US" b="1" dirty="0">
              <a:solidFill>
                <a:srgbClr val="FF0000"/>
              </a:solidFill>
            </a:endParaRPr>
          </a:p>
        </p:txBody>
      </p:sp>
    </p:spTree>
    <p:extLst>
      <p:ext uri="{BB962C8B-B14F-4D97-AF65-F5344CB8AC3E}">
        <p14:creationId xmlns:p14="http://schemas.microsoft.com/office/powerpoint/2010/main" val="32499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A1F54A28-086C-FC3E-1B68-E5E13798368B}"/>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Annual Fleet Reporting Requirements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FBD1416-F0A2-E4B5-6775-9E45089508D5}"/>
              </a:ext>
            </a:extLst>
          </p:cNvPr>
          <p:cNvSpPr txBox="1"/>
          <p:nvPr/>
        </p:nvSpPr>
        <p:spPr>
          <a:xfrm>
            <a:off x="792258" y="1594764"/>
            <a:ext cx="10607479" cy="4801314"/>
          </a:xfrm>
          <a:prstGeom prst="rect">
            <a:avLst/>
          </a:prstGeom>
          <a:noFill/>
        </p:spPr>
        <p:txBody>
          <a:bodyPr wrap="square">
            <a:spAutoFit/>
          </a:bodyPr>
          <a:lstStyle/>
          <a:p>
            <a:r>
              <a:rPr lang="en-US" b="1" dirty="0">
                <a:solidFill>
                  <a:schemeClr val="accent1"/>
                </a:solidFill>
              </a:rPr>
              <a:t>Required Information and Data for Each Fleet Vehicle </a:t>
            </a:r>
          </a:p>
          <a:p>
            <a:endParaRPr lang="en-US" b="1" dirty="0">
              <a:solidFill>
                <a:schemeClr val="accent1"/>
              </a:solidFill>
            </a:endParaRPr>
          </a:p>
          <a:p>
            <a:pPr marL="742950" lvl="1" indent="-285750">
              <a:buFont typeface="Arial" panose="020B0604020202020204" pitchFamily="34" charset="0"/>
              <a:buChar char="•"/>
            </a:pPr>
            <a:r>
              <a:rPr lang="en-US" dirty="0">
                <a:solidFill>
                  <a:schemeClr val="accent1"/>
                </a:solidFill>
              </a:rPr>
              <a:t>VIN;</a:t>
            </a:r>
          </a:p>
          <a:p>
            <a:pPr marL="742950" lvl="1" indent="-285750">
              <a:buFont typeface="Arial" panose="020B0604020202020204" pitchFamily="34" charset="0"/>
              <a:buChar char="•"/>
            </a:pPr>
            <a:r>
              <a:rPr lang="en-US" dirty="0">
                <a:solidFill>
                  <a:schemeClr val="accent1"/>
                </a:solidFill>
              </a:rPr>
              <a:t>Vehicle make and model; </a:t>
            </a:r>
          </a:p>
          <a:p>
            <a:pPr marL="742950" lvl="1" indent="-285750">
              <a:buFont typeface="Arial" panose="020B0604020202020204" pitchFamily="34" charset="0"/>
              <a:buChar char="•"/>
            </a:pPr>
            <a:r>
              <a:rPr lang="en-US" dirty="0">
                <a:solidFill>
                  <a:schemeClr val="accent1"/>
                </a:solidFill>
              </a:rPr>
              <a:t>Vehicle model year;</a:t>
            </a:r>
          </a:p>
          <a:p>
            <a:pPr marL="742950" lvl="1" indent="-285750">
              <a:buFont typeface="Arial" panose="020B0604020202020204" pitchFamily="34" charset="0"/>
              <a:buChar char="•"/>
            </a:pPr>
            <a:r>
              <a:rPr lang="en-US" dirty="0">
                <a:solidFill>
                  <a:schemeClr val="accent1"/>
                </a:solidFill>
              </a:rPr>
              <a:t>Vehicle license plate number and state or jurisdiction of issuance;</a:t>
            </a:r>
          </a:p>
          <a:p>
            <a:pPr marL="742950" lvl="1" indent="-285750">
              <a:buFont typeface="Arial" panose="020B0604020202020204" pitchFamily="34" charset="0"/>
              <a:buChar char="•"/>
            </a:pPr>
            <a:r>
              <a:rPr lang="en-US" dirty="0">
                <a:solidFill>
                  <a:schemeClr val="accent1"/>
                </a:solidFill>
              </a:rPr>
              <a:t>Vehicle GVWR (Greater than 8,500 lbs. and equal to or less than 14,000 lbs., greater than 14,000 lbs. and equal to or less than 26,000 lbs., or greater than 26,000 lbs.);</a:t>
            </a:r>
          </a:p>
          <a:p>
            <a:pPr marL="742950" lvl="1" indent="-285750">
              <a:buFont typeface="Arial" panose="020B0604020202020204" pitchFamily="34" charset="0"/>
              <a:buChar char="•"/>
            </a:pPr>
            <a:r>
              <a:rPr lang="en-US" dirty="0">
                <a:solidFill>
                  <a:schemeClr val="accent1"/>
                </a:solidFill>
              </a:rPr>
              <a:t>Vehicle body type;</a:t>
            </a:r>
          </a:p>
          <a:p>
            <a:pPr marL="742950" lvl="1" indent="-285750">
              <a:buFont typeface="Arial" panose="020B0604020202020204" pitchFamily="34" charset="0"/>
              <a:buChar char="•"/>
            </a:pPr>
            <a:r>
              <a:rPr lang="en-US" dirty="0">
                <a:solidFill>
                  <a:schemeClr val="accent1"/>
                </a:solidFill>
              </a:rPr>
              <a:t>Fuel and powertrain type;</a:t>
            </a:r>
          </a:p>
          <a:p>
            <a:pPr marL="742950" lvl="1" indent="-285750">
              <a:buFont typeface="Arial" panose="020B0604020202020204" pitchFamily="34" charset="0"/>
              <a:buChar char="•"/>
            </a:pPr>
            <a:r>
              <a:rPr lang="en-US" dirty="0">
                <a:solidFill>
                  <a:schemeClr val="accent1"/>
                </a:solidFill>
              </a:rPr>
              <a:t>Date vehicle purchase was made;</a:t>
            </a:r>
          </a:p>
          <a:p>
            <a:pPr marL="742950" lvl="1" indent="-285750">
              <a:buFont typeface="Arial" panose="020B0604020202020204" pitchFamily="34" charset="0"/>
              <a:buChar char="•"/>
            </a:pPr>
            <a:r>
              <a:rPr lang="en-US" dirty="0">
                <a:solidFill>
                  <a:schemeClr val="accent1"/>
                </a:solidFill>
              </a:rPr>
              <a:t>Date vehicle was added to or removed from the California fleet; </a:t>
            </a:r>
          </a:p>
          <a:p>
            <a:pPr marL="742950" lvl="1" indent="-285750">
              <a:buFont typeface="Arial" panose="020B0604020202020204" pitchFamily="34" charset="0"/>
              <a:buChar char="•"/>
            </a:pPr>
            <a:r>
              <a:rPr lang="en-US" dirty="0">
                <a:solidFill>
                  <a:schemeClr val="accent1"/>
                </a:solidFill>
              </a:rPr>
              <a:t>Whether the vehicle will be designated under or was purchased pursuant to any exemption or extension </a:t>
            </a:r>
          </a:p>
          <a:p>
            <a:pPr marL="742950" lvl="1" indent="-285750">
              <a:buFont typeface="Arial" panose="020B0604020202020204" pitchFamily="34" charset="0"/>
              <a:buChar char="•"/>
            </a:pPr>
            <a:r>
              <a:rPr lang="en-US" dirty="0">
                <a:solidFill>
                  <a:schemeClr val="accent1"/>
                </a:solidFill>
              </a:rPr>
              <a:t>Odometer, or if applicable, hubodometer readings:</a:t>
            </a:r>
          </a:p>
          <a:p>
            <a:pPr marL="742950" lvl="1" indent="-285750">
              <a:buFont typeface="Arial" panose="020B0604020202020204" pitchFamily="34" charset="0"/>
              <a:buChar char="•"/>
            </a:pPr>
            <a:r>
              <a:rPr lang="en-US" b="1" dirty="0">
                <a:solidFill>
                  <a:srgbClr val="FF0000"/>
                </a:solidFill>
              </a:rPr>
              <a:t>Engine family and engine model year </a:t>
            </a:r>
            <a:r>
              <a:rPr lang="en-US" dirty="0">
                <a:solidFill>
                  <a:schemeClr val="accent1"/>
                </a:solidFill>
              </a:rPr>
              <a:t>for any vehicles added to the California fleet </a:t>
            </a:r>
            <a:r>
              <a:rPr lang="en-US" b="1" dirty="0">
                <a:solidFill>
                  <a:srgbClr val="FF0000"/>
                </a:solidFill>
              </a:rPr>
              <a:t>after 1/1/2024</a:t>
            </a:r>
          </a:p>
          <a:p>
            <a:endParaRPr lang="en-US" b="1" dirty="0">
              <a:solidFill>
                <a:srgbClr val="FF0000"/>
              </a:solidFill>
            </a:endParaRPr>
          </a:p>
        </p:txBody>
      </p:sp>
    </p:spTree>
    <p:extLst>
      <p:ext uri="{BB962C8B-B14F-4D97-AF65-F5344CB8AC3E}">
        <p14:creationId xmlns:p14="http://schemas.microsoft.com/office/powerpoint/2010/main" val="26993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2F04018-9520-44CE-D142-DC27D89699C4}"/>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Annual Fleet Reporting Requirements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BA65DA11-6782-D383-585C-D02CB1CBD02B}"/>
              </a:ext>
            </a:extLst>
          </p:cNvPr>
          <p:cNvSpPr txBox="1"/>
          <p:nvPr/>
        </p:nvSpPr>
        <p:spPr>
          <a:xfrm>
            <a:off x="818385" y="1449435"/>
            <a:ext cx="10607479" cy="5355312"/>
          </a:xfrm>
          <a:prstGeom prst="rect">
            <a:avLst/>
          </a:prstGeom>
          <a:noFill/>
        </p:spPr>
        <p:txBody>
          <a:bodyPr wrap="square">
            <a:spAutoFit/>
          </a:bodyPr>
          <a:lstStyle/>
          <a:p>
            <a:r>
              <a:rPr lang="en-US" b="1" dirty="0">
                <a:solidFill>
                  <a:schemeClr val="accent1"/>
                </a:solidFill>
              </a:rPr>
              <a:t>Required Information and Data for Each Fleet Vehicle - Continued</a:t>
            </a:r>
          </a:p>
          <a:p>
            <a:endParaRPr lang="en-US" b="1" dirty="0">
              <a:solidFill>
                <a:schemeClr val="accent1"/>
              </a:solidFill>
            </a:endParaRPr>
          </a:p>
          <a:p>
            <a:pPr marL="742950" lvl="1" indent="-285750">
              <a:buFont typeface="Arial" panose="020B0604020202020204" pitchFamily="34" charset="0"/>
              <a:buChar char="•"/>
            </a:pPr>
            <a:r>
              <a:rPr lang="en-US" b="1" dirty="0">
                <a:solidFill>
                  <a:schemeClr val="accent1"/>
                </a:solidFill>
              </a:rPr>
              <a:t>Funding contract start and end date for vehicles purchased with California State-funding if the vehicle is to be excluded during the funding contract period as specified by the funding program.</a:t>
            </a:r>
          </a:p>
          <a:p>
            <a:pPr lvl="1"/>
            <a:endParaRPr lang="en-US" b="1" dirty="0">
              <a:solidFill>
                <a:schemeClr val="accent1"/>
              </a:solidFill>
            </a:endParaRPr>
          </a:p>
          <a:p>
            <a:pPr marL="742950" lvl="1" indent="-285750">
              <a:buFont typeface="Arial" panose="020B0604020202020204" pitchFamily="34" charset="0"/>
              <a:buChar char="•"/>
            </a:pPr>
            <a:r>
              <a:rPr lang="en-US" b="1" dirty="0">
                <a:solidFill>
                  <a:schemeClr val="accent1"/>
                </a:solidFill>
              </a:rPr>
              <a:t>ZEV Purchase Reporting</a:t>
            </a:r>
          </a:p>
          <a:p>
            <a:pPr marL="1200150" lvl="2" indent="-285750">
              <a:buFont typeface="Arial" panose="020B0604020202020204" pitchFamily="34" charset="0"/>
              <a:buChar char="•"/>
            </a:pPr>
            <a:r>
              <a:rPr lang="en-US" dirty="0">
                <a:solidFill>
                  <a:schemeClr val="accent1"/>
                </a:solidFill>
              </a:rPr>
              <a:t>Fleet owners that are replacing a vehicle pursuant to the ZEV Purchase Exemption specified in section 2013.1(d) must identify which vehicle is being replaced. </a:t>
            </a:r>
          </a:p>
          <a:p>
            <a:pPr marL="742950" lvl="1" indent="-285750">
              <a:buFont typeface="Arial" panose="020B0604020202020204" pitchFamily="34" charset="0"/>
              <a:buChar char="•"/>
            </a:pPr>
            <a:endParaRPr lang="en-US" b="1" dirty="0">
              <a:solidFill>
                <a:schemeClr val="accent1"/>
              </a:solidFill>
            </a:endParaRPr>
          </a:p>
          <a:p>
            <a:pPr marL="742950" lvl="1" indent="-285750">
              <a:buFont typeface="Arial" panose="020B0604020202020204" pitchFamily="34" charset="0"/>
              <a:buChar char="•"/>
            </a:pPr>
            <a:r>
              <a:rPr lang="en-US" b="1" dirty="0">
                <a:solidFill>
                  <a:schemeClr val="accent1"/>
                </a:solidFill>
              </a:rPr>
              <a:t>Joint Compliance Reporting</a:t>
            </a:r>
          </a:p>
          <a:p>
            <a:pPr marL="1200150" lvl="2" indent="-285750">
              <a:buFont typeface="Arial" panose="020B0604020202020204" pitchFamily="34" charset="0"/>
              <a:buChar char="•"/>
            </a:pPr>
            <a:r>
              <a:rPr lang="en-US" dirty="0">
                <a:solidFill>
                  <a:schemeClr val="accent1"/>
                </a:solidFill>
              </a:rPr>
              <a:t>If an agency chooses to comply jointly as specified in section 2013(k), each individual department, division, district, subsidiary, or agency must report separately, and include the CARB-issued ID number of the primary controlling agency or designated primary entity.</a:t>
            </a:r>
          </a:p>
          <a:p>
            <a:pPr lvl="1"/>
            <a:endParaRPr lang="en-US" b="1" dirty="0">
              <a:solidFill>
                <a:schemeClr val="accent1"/>
              </a:solidFill>
            </a:endParaRPr>
          </a:p>
          <a:p>
            <a:pPr marL="742950" lvl="1" indent="-285750">
              <a:buFont typeface="Arial" panose="020B0604020202020204" pitchFamily="34" charset="0"/>
              <a:buChar char="•"/>
            </a:pPr>
            <a:r>
              <a:rPr lang="en-US" b="1" dirty="0">
                <a:solidFill>
                  <a:schemeClr val="accent1"/>
                </a:solidFill>
              </a:rPr>
              <a:t>Emergency Mileage</a:t>
            </a:r>
          </a:p>
          <a:p>
            <a:pPr marL="1200150" lvl="2" indent="-285750">
              <a:buFont typeface="Arial" panose="020B0604020202020204" pitchFamily="34" charset="0"/>
              <a:buChar char="•"/>
            </a:pPr>
            <a:r>
              <a:rPr lang="en-US" dirty="0">
                <a:solidFill>
                  <a:schemeClr val="accent1"/>
                </a:solidFill>
              </a:rPr>
              <a:t>The fleet owner must report the number of miles travelled in support of the emergency for backup vehicles used in emergency operations that would exceed the backup vehicle mileage limit.</a:t>
            </a:r>
          </a:p>
          <a:p>
            <a:pPr lvl="1"/>
            <a:endParaRPr lang="en-US" b="1" dirty="0">
              <a:solidFill>
                <a:schemeClr val="bg2">
                  <a:lumMod val="50000"/>
                </a:schemeClr>
              </a:solidFill>
            </a:endParaRPr>
          </a:p>
          <a:p>
            <a:endParaRPr lang="en-US" b="1" dirty="0">
              <a:solidFill>
                <a:srgbClr val="FF0000"/>
              </a:solidFill>
            </a:endParaRPr>
          </a:p>
        </p:txBody>
      </p:sp>
    </p:spTree>
    <p:extLst>
      <p:ext uri="{BB962C8B-B14F-4D97-AF65-F5344CB8AC3E}">
        <p14:creationId xmlns:p14="http://schemas.microsoft.com/office/powerpoint/2010/main" val="354809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A1A175B-5F27-D53F-4F3C-FDA39981FE1D}"/>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Annual Fleet Reporting Requirements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B0A5BFB4-FF01-F6A6-7856-A67982796853}"/>
              </a:ext>
            </a:extLst>
          </p:cNvPr>
          <p:cNvSpPr txBox="1"/>
          <p:nvPr/>
        </p:nvSpPr>
        <p:spPr>
          <a:xfrm>
            <a:off x="818385" y="1634719"/>
            <a:ext cx="10607479" cy="4247317"/>
          </a:xfrm>
          <a:prstGeom prst="rect">
            <a:avLst/>
          </a:prstGeom>
          <a:noFill/>
        </p:spPr>
        <p:txBody>
          <a:bodyPr wrap="square">
            <a:spAutoFit/>
          </a:bodyPr>
          <a:lstStyle/>
          <a:p>
            <a:r>
              <a:rPr lang="en-US" b="1" dirty="0">
                <a:solidFill>
                  <a:schemeClr val="accent1"/>
                </a:solidFill>
              </a:rPr>
              <a:t>Required Information and Data for Each Fleet Vehicle - Continued</a:t>
            </a:r>
          </a:p>
          <a:p>
            <a:endParaRPr lang="en-US" b="1" dirty="0">
              <a:solidFill>
                <a:schemeClr val="accent1"/>
              </a:solidFill>
            </a:endParaRPr>
          </a:p>
          <a:p>
            <a:pPr marL="742950" lvl="1" indent="-285750">
              <a:buFont typeface="Arial" panose="020B0604020202020204" pitchFamily="34" charset="0"/>
              <a:buChar char="•"/>
            </a:pPr>
            <a:r>
              <a:rPr lang="en-US" b="1" dirty="0">
                <a:solidFill>
                  <a:schemeClr val="accent1"/>
                </a:solidFill>
              </a:rPr>
              <a:t>Changes to an Existing Fleet -Adding or removing vehicles from the California fleet:</a:t>
            </a:r>
          </a:p>
          <a:p>
            <a:pPr marL="742950" lvl="1" indent="-285750">
              <a:buFont typeface="Arial" panose="020B0604020202020204" pitchFamily="34" charset="0"/>
              <a:buChar char="•"/>
            </a:pPr>
            <a:endParaRPr lang="en-US" b="1" dirty="0">
              <a:solidFill>
                <a:schemeClr val="accent1"/>
              </a:solidFill>
            </a:endParaRPr>
          </a:p>
          <a:p>
            <a:pPr marL="1200150" lvl="2" indent="-285750">
              <a:buFont typeface="Arial" panose="020B0604020202020204" pitchFamily="34" charset="0"/>
              <a:buChar char="•"/>
            </a:pPr>
            <a:r>
              <a:rPr lang="en-US" dirty="0">
                <a:solidFill>
                  <a:schemeClr val="accent1"/>
                </a:solidFill>
              </a:rPr>
              <a:t>Vehicles added to the California fleet </a:t>
            </a:r>
            <a:r>
              <a:rPr lang="en-US" b="1" dirty="0">
                <a:solidFill>
                  <a:srgbClr val="FF0000"/>
                </a:solidFill>
              </a:rPr>
              <a:t>must be reported within 30 calendar days </a:t>
            </a:r>
            <a:r>
              <a:rPr lang="en-US" dirty="0">
                <a:solidFill>
                  <a:schemeClr val="accent1"/>
                </a:solidFill>
              </a:rPr>
              <a:t>of being added to the fleet; </a:t>
            </a:r>
          </a:p>
          <a:p>
            <a:pPr marL="1200150" lvl="2" indent="-285750">
              <a:buFont typeface="Arial" panose="020B0604020202020204" pitchFamily="34" charset="0"/>
              <a:buChar char="•"/>
            </a:pPr>
            <a:endParaRPr lang="en-US" dirty="0">
              <a:solidFill>
                <a:schemeClr val="accent1"/>
              </a:solidFill>
            </a:endParaRPr>
          </a:p>
          <a:p>
            <a:pPr marL="1200150" lvl="2" indent="-285750">
              <a:buFont typeface="Arial" panose="020B0604020202020204" pitchFamily="34" charset="0"/>
              <a:buChar char="•"/>
            </a:pPr>
            <a:r>
              <a:rPr lang="en-US" dirty="0">
                <a:solidFill>
                  <a:schemeClr val="accent1"/>
                </a:solidFill>
              </a:rPr>
              <a:t>Vehicles that are permanently removed from the fleet </a:t>
            </a:r>
            <a:r>
              <a:rPr lang="en-US" b="1" dirty="0">
                <a:solidFill>
                  <a:srgbClr val="FF0000"/>
                </a:solidFill>
              </a:rPr>
              <a:t>must be reported within 30 calendar days </a:t>
            </a:r>
            <a:r>
              <a:rPr lang="en-US" dirty="0">
                <a:solidFill>
                  <a:schemeClr val="accent1"/>
                </a:solidFill>
              </a:rPr>
              <a:t>of removal. The report must include the date of removal;</a:t>
            </a:r>
          </a:p>
          <a:p>
            <a:pPr marL="1200150" lvl="2" indent="-285750">
              <a:buFont typeface="Arial" panose="020B0604020202020204" pitchFamily="34" charset="0"/>
              <a:buChar char="•"/>
            </a:pPr>
            <a:endParaRPr lang="en-US" dirty="0">
              <a:solidFill>
                <a:schemeClr val="bg2">
                  <a:lumMod val="50000"/>
                </a:schemeClr>
              </a:solidFill>
            </a:endParaRPr>
          </a:p>
          <a:p>
            <a:pPr marL="1200150" lvl="2" indent="-285750">
              <a:buFont typeface="Arial" panose="020B0604020202020204" pitchFamily="34" charset="0"/>
              <a:buChar char="•"/>
            </a:pPr>
            <a:r>
              <a:rPr lang="en-US" dirty="0">
                <a:solidFill>
                  <a:schemeClr val="accent1"/>
                </a:solidFill>
              </a:rPr>
              <a:t>If a backup vehicle exceeds the allowable mileage limit the change </a:t>
            </a:r>
            <a:r>
              <a:rPr lang="en-US" b="1" dirty="0">
                <a:solidFill>
                  <a:srgbClr val="FF0000"/>
                </a:solidFill>
              </a:rPr>
              <a:t>must be reported within 30 calendar days</a:t>
            </a:r>
            <a:r>
              <a:rPr lang="en-US" b="1" dirty="0">
                <a:solidFill>
                  <a:schemeClr val="bg2">
                    <a:lumMod val="50000"/>
                  </a:schemeClr>
                </a:solidFill>
              </a:rPr>
              <a:t> </a:t>
            </a:r>
            <a:r>
              <a:rPr lang="en-US" dirty="0">
                <a:solidFill>
                  <a:schemeClr val="accent1"/>
                </a:solidFill>
              </a:rPr>
              <a:t>of the date the mileage limit was exceeded; and</a:t>
            </a:r>
          </a:p>
          <a:p>
            <a:pPr marL="1200150" lvl="2" indent="-285750">
              <a:buFont typeface="Arial" panose="020B0604020202020204" pitchFamily="34" charset="0"/>
              <a:buChar char="•"/>
            </a:pPr>
            <a:endParaRPr lang="en-US" dirty="0">
              <a:solidFill>
                <a:schemeClr val="accent1"/>
              </a:solidFill>
            </a:endParaRPr>
          </a:p>
          <a:p>
            <a:pPr marL="1200150" lvl="2" indent="-285750">
              <a:buFont typeface="Arial" panose="020B0604020202020204" pitchFamily="34" charset="0"/>
              <a:buChar char="•"/>
            </a:pPr>
            <a:r>
              <a:rPr lang="en-US" dirty="0">
                <a:solidFill>
                  <a:schemeClr val="accent1"/>
                </a:solidFill>
              </a:rPr>
              <a:t>ZEV Conversions. Fleets that convert a vehicle to a ZEV must report the vehicle’s new fuel type </a:t>
            </a:r>
            <a:r>
              <a:rPr lang="en-US" b="1" dirty="0">
                <a:solidFill>
                  <a:srgbClr val="FF0000"/>
                </a:solidFill>
              </a:rPr>
              <a:t>within 30 calendar days of being converted.</a:t>
            </a:r>
          </a:p>
        </p:txBody>
      </p:sp>
    </p:spTree>
    <p:extLst>
      <p:ext uri="{BB962C8B-B14F-4D97-AF65-F5344CB8AC3E}">
        <p14:creationId xmlns:p14="http://schemas.microsoft.com/office/powerpoint/2010/main" val="3167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F095BBE-0789-14FC-B1CA-D2F7B8F88351}"/>
              </a:ext>
            </a:extLst>
          </p:cNvPr>
          <p:cNvSpPr txBox="1">
            <a:spLocks/>
          </p:cNvSpPr>
          <p:nvPr/>
        </p:nvSpPr>
        <p:spPr>
          <a:xfrm>
            <a:off x="992777" y="308067"/>
            <a:ext cx="10258697"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State and Local Government – Annual Fleet Reporting Requirements Cont…</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3F38C63-BE13-8AFA-95CC-D51170E87390}"/>
              </a:ext>
            </a:extLst>
          </p:cNvPr>
          <p:cNvSpPr txBox="1"/>
          <p:nvPr/>
        </p:nvSpPr>
        <p:spPr>
          <a:xfrm>
            <a:off x="818385" y="1607503"/>
            <a:ext cx="10607479" cy="5078313"/>
          </a:xfrm>
          <a:prstGeom prst="rect">
            <a:avLst/>
          </a:prstGeom>
          <a:noFill/>
        </p:spPr>
        <p:txBody>
          <a:bodyPr wrap="square">
            <a:spAutoFit/>
          </a:bodyPr>
          <a:lstStyle/>
          <a:p>
            <a:r>
              <a:rPr lang="en-US" b="1" dirty="0">
                <a:solidFill>
                  <a:schemeClr val="accent1"/>
                </a:solidFill>
              </a:rPr>
              <a:t>Required Information and Data for Each Fleet Vehicle – Continued</a:t>
            </a:r>
          </a:p>
          <a:p>
            <a:endParaRPr lang="en-US" b="1" dirty="0">
              <a:solidFill>
                <a:schemeClr val="accent1"/>
              </a:solidFill>
            </a:endParaRPr>
          </a:p>
          <a:p>
            <a:pPr marL="285750" indent="-285750">
              <a:buFont typeface="Arial" panose="020B0604020202020204" pitchFamily="34" charset="0"/>
              <a:buChar char="•"/>
            </a:pPr>
            <a:r>
              <a:rPr lang="en-US" b="1" dirty="0">
                <a:solidFill>
                  <a:schemeClr val="accent1"/>
                </a:solidFill>
              </a:rPr>
              <a:t>Backup Vehicle Odometer or Hubodometer Reading Reporting. </a:t>
            </a:r>
          </a:p>
          <a:p>
            <a:pPr marL="285750" indent="-285750">
              <a:buFont typeface="Arial" panose="020B0604020202020204" pitchFamily="34" charset="0"/>
              <a:buChar char="•"/>
            </a:pPr>
            <a:endParaRPr lang="en-US" b="1" dirty="0">
              <a:solidFill>
                <a:schemeClr val="accent1"/>
              </a:solidFill>
            </a:endParaRPr>
          </a:p>
          <a:p>
            <a:pPr marL="742950" lvl="1" indent="-285750">
              <a:buFont typeface="Arial" panose="020B0604020202020204" pitchFamily="34" charset="0"/>
              <a:buChar char="•"/>
            </a:pPr>
            <a:r>
              <a:rPr lang="en-US" dirty="0">
                <a:solidFill>
                  <a:schemeClr val="accent1"/>
                </a:solidFill>
              </a:rPr>
              <a:t>Odometer Readings. Report annually the odometer reading from January 1 of the current calendar year and the date the reading was recorded from a properly functioning odometer or hubodometer.</a:t>
            </a:r>
          </a:p>
          <a:p>
            <a:pPr marL="742950" lvl="1" indent="-285750">
              <a:buFont typeface="Arial" panose="020B0604020202020204" pitchFamily="34" charset="0"/>
              <a:buChar char="•"/>
            </a:pPr>
            <a:endParaRPr lang="en-US" dirty="0">
              <a:solidFill>
                <a:schemeClr val="accent1"/>
              </a:solidFill>
            </a:endParaRPr>
          </a:p>
          <a:p>
            <a:pPr marL="742950" lvl="1" indent="-285750">
              <a:buFont typeface="Arial" panose="020B0604020202020204" pitchFamily="34" charset="0"/>
              <a:buChar char="•"/>
            </a:pPr>
            <a:r>
              <a:rPr lang="en-US" dirty="0">
                <a:solidFill>
                  <a:schemeClr val="accent1"/>
                </a:solidFill>
              </a:rPr>
              <a:t>Odometer Failure and Replacement. If the vehicle’s originally equipped odometer has failed and is replaced, report the following information within 30 calendar days of the date the original </a:t>
            </a:r>
            <a:r>
              <a:rPr lang="en-US" b="1" dirty="0">
                <a:solidFill>
                  <a:srgbClr val="FF0000"/>
                </a:solidFill>
              </a:rPr>
              <a:t>odometer failed or was replaced</a:t>
            </a:r>
            <a:r>
              <a:rPr lang="en-US" dirty="0">
                <a:solidFill>
                  <a:schemeClr val="bg2">
                    <a:lumMod val="50000"/>
                  </a:schemeClr>
                </a:solidFill>
              </a:rPr>
              <a:t>, </a:t>
            </a:r>
            <a:r>
              <a:rPr lang="en-US" dirty="0">
                <a:solidFill>
                  <a:schemeClr val="accent1"/>
                </a:solidFill>
              </a:rPr>
              <a:t>whichever comes first: the original odometer’s final reading, the new odometer’s initial reading, and the date of replacement.</a:t>
            </a:r>
          </a:p>
          <a:p>
            <a:pPr marL="742950" lvl="1" indent="-285750">
              <a:buFont typeface="Arial" panose="020B0604020202020204" pitchFamily="34" charset="0"/>
              <a:buChar char="•"/>
            </a:pPr>
            <a:endParaRPr lang="en-US" dirty="0">
              <a:solidFill>
                <a:schemeClr val="accent1"/>
              </a:solidFill>
            </a:endParaRPr>
          </a:p>
          <a:p>
            <a:pPr marL="1200150" lvl="2" indent="-285750">
              <a:buFont typeface="Arial" panose="020B0604020202020204" pitchFamily="34" charset="0"/>
              <a:buChar char="•"/>
            </a:pPr>
            <a:r>
              <a:rPr lang="en-US" dirty="0">
                <a:solidFill>
                  <a:schemeClr val="accent1"/>
                </a:solidFill>
              </a:rPr>
              <a:t>Hubodometers. If the vehicle’s originally equipped odometer has failed and is not being replaced, the fleet owner must equip the vehicle with a hubodometer. Fleet owners </a:t>
            </a:r>
            <a:r>
              <a:rPr lang="en-US" b="1" dirty="0">
                <a:solidFill>
                  <a:srgbClr val="FF0000"/>
                </a:solidFill>
              </a:rPr>
              <a:t>must report the serial number of the hubodometer within 30 calendar days</a:t>
            </a:r>
            <a:r>
              <a:rPr lang="en-US" b="1" dirty="0">
                <a:solidFill>
                  <a:schemeClr val="bg2">
                    <a:lumMod val="50000"/>
                  </a:schemeClr>
                </a:solidFill>
              </a:rPr>
              <a:t> </a:t>
            </a:r>
            <a:r>
              <a:rPr lang="en-US" dirty="0">
                <a:solidFill>
                  <a:schemeClr val="accent1"/>
                </a:solidFill>
              </a:rPr>
              <a:t>of the date the hubodometer was installed.</a:t>
            </a:r>
          </a:p>
          <a:p>
            <a:pPr lvl="1"/>
            <a:endParaRPr lang="en-US" dirty="0">
              <a:solidFill>
                <a:schemeClr val="bg2">
                  <a:lumMod val="50000"/>
                </a:schemeClr>
              </a:solidFill>
            </a:endParaRPr>
          </a:p>
          <a:p>
            <a:pPr lvl="1"/>
            <a:endParaRPr lang="en-US" b="1" dirty="0">
              <a:solidFill>
                <a:schemeClr val="bg2">
                  <a:lumMod val="50000"/>
                </a:schemeClr>
              </a:solidFill>
            </a:endParaRPr>
          </a:p>
          <a:p>
            <a:endParaRPr lang="en-US" b="1" dirty="0">
              <a:solidFill>
                <a:srgbClr val="FF0000"/>
              </a:solidFill>
            </a:endParaRPr>
          </a:p>
        </p:txBody>
      </p:sp>
    </p:spTree>
    <p:extLst>
      <p:ext uri="{BB962C8B-B14F-4D97-AF65-F5344CB8AC3E}">
        <p14:creationId xmlns:p14="http://schemas.microsoft.com/office/powerpoint/2010/main" val="188702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3FE7A68-4FE8-989A-6629-02FB96C96AF4}"/>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Regulatory Language and Reference Documentation</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E41BF6E4-DB28-E7A4-2312-DB8D13703C38}"/>
              </a:ext>
            </a:extLst>
          </p:cNvPr>
          <p:cNvSpPr txBox="1"/>
          <p:nvPr/>
        </p:nvSpPr>
        <p:spPr>
          <a:xfrm>
            <a:off x="792259" y="1158272"/>
            <a:ext cx="10607479" cy="3277820"/>
          </a:xfrm>
          <a:prstGeom prst="rect">
            <a:avLst/>
          </a:prstGeom>
          <a:noFill/>
        </p:spPr>
        <p:txBody>
          <a:bodyPr wrap="square">
            <a:spAutoFit/>
          </a:bodyPr>
          <a:lstStyle/>
          <a:p>
            <a:pPr lvl="1">
              <a:lnSpc>
                <a:spcPct val="150000"/>
              </a:lnSpc>
            </a:pPr>
            <a:r>
              <a:rPr lang="en-US" b="1" dirty="0">
                <a:solidFill>
                  <a:schemeClr val="accent1"/>
                </a:solidFill>
              </a:rPr>
              <a:t>CARB ACF Regulatory Language Website</a:t>
            </a:r>
          </a:p>
          <a:p>
            <a:pPr marL="742950" lvl="1" indent="-285750">
              <a:lnSpc>
                <a:spcPct val="150000"/>
              </a:lnSpc>
              <a:buFont typeface="Arial" panose="020B0604020202020204" pitchFamily="34" charset="0"/>
              <a:buChar char="•"/>
            </a:pPr>
            <a:r>
              <a:rPr lang="en-US" b="1" dirty="0">
                <a:solidFill>
                  <a:schemeClr val="accent1"/>
                </a:solidFill>
              </a:rPr>
              <a:t>Main website</a:t>
            </a:r>
          </a:p>
          <a:p>
            <a:pPr marL="1200150" lvl="2" indent="-285750">
              <a:lnSpc>
                <a:spcPct val="150000"/>
              </a:lnSpc>
              <a:buFont typeface="Arial" panose="020B0604020202020204" pitchFamily="34" charset="0"/>
              <a:buChar char="•"/>
            </a:pPr>
            <a:r>
              <a:rPr lang="en-US" b="1" dirty="0">
                <a:hlinkClick r:id="rId2"/>
              </a:rPr>
              <a:t>https://ww2.arb.ca.gov/our-work/programs/advanced-clean-fleets</a:t>
            </a:r>
            <a:endParaRPr lang="en-US" b="1" dirty="0">
              <a:solidFill>
                <a:schemeClr val="bg2">
                  <a:lumMod val="50000"/>
                </a:schemeClr>
              </a:solidFill>
            </a:endParaRPr>
          </a:p>
          <a:p>
            <a:pPr marL="742950" lvl="1" indent="-285750">
              <a:lnSpc>
                <a:spcPct val="150000"/>
              </a:lnSpc>
              <a:buFont typeface="Arial" panose="020B0604020202020204" pitchFamily="34" charset="0"/>
              <a:buChar char="•"/>
            </a:pPr>
            <a:r>
              <a:rPr lang="en-US" b="1" dirty="0">
                <a:solidFill>
                  <a:schemeClr val="accent1"/>
                </a:solidFill>
              </a:rPr>
              <a:t>Final Regulation Order: State and Local Government Agency Fleet Requirements Document</a:t>
            </a:r>
          </a:p>
          <a:p>
            <a:pPr marL="1200150" lvl="2" indent="-285750">
              <a:lnSpc>
                <a:spcPct val="150000"/>
              </a:lnSpc>
              <a:buFont typeface="Arial" panose="020B0604020202020204" pitchFamily="34" charset="0"/>
              <a:buChar char="•"/>
            </a:pPr>
            <a:r>
              <a:rPr lang="en-US" b="1" dirty="0">
                <a:solidFill>
                  <a:schemeClr val="bg2">
                    <a:lumMod val="50000"/>
                  </a:schemeClr>
                </a:solidFill>
                <a:hlinkClick r:id="rId3"/>
              </a:rPr>
              <a:t>https://ww2.arb.ca.gov/sites/default/files/barcu/regact/2022/acf22/acffroa1.pdf</a:t>
            </a:r>
            <a:endParaRPr lang="en-US" b="1" dirty="0">
              <a:solidFill>
                <a:schemeClr val="bg2">
                  <a:lumMod val="50000"/>
                </a:schemeClr>
              </a:solidFill>
            </a:endParaRPr>
          </a:p>
          <a:p>
            <a:pPr marL="742950" lvl="1" indent="-285750">
              <a:lnSpc>
                <a:spcPct val="150000"/>
              </a:lnSpc>
              <a:buFont typeface="Arial" panose="020B0604020202020204" pitchFamily="34" charset="0"/>
              <a:buChar char="•"/>
            </a:pPr>
            <a:r>
              <a:rPr lang="en-US" b="1" dirty="0">
                <a:solidFill>
                  <a:schemeClr val="accent1"/>
                </a:solidFill>
              </a:rPr>
              <a:t>Final Regulation Order: High Priority and Federal Fleet Requirements</a:t>
            </a:r>
          </a:p>
          <a:p>
            <a:pPr marL="1200150" lvl="2" indent="-285750">
              <a:lnSpc>
                <a:spcPct val="150000"/>
              </a:lnSpc>
              <a:buFont typeface="Arial" panose="020B0604020202020204" pitchFamily="34" charset="0"/>
              <a:buChar char="•"/>
            </a:pPr>
            <a:r>
              <a:rPr lang="en-US" b="1" dirty="0">
                <a:solidFill>
                  <a:schemeClr val="bg2">
                    <a:lumMod val="50000"/>
                  </a:schemeClr>
                </a:solidFill>
                <a:hlinkClick r:id="rId4"/>
              </a:rPr>
              <a:t>https://ww2.arb.ca.gov/sites/default/files/barcu/regact/2022/acf22/acffroa2.pdf</a:t>
            </a:r>
            <a:endParaRPr lang="en-US" b="1" dirty="0">
              <a:solidFill>
                <a:schemeClr val="bg2">
                  <a:lumMod val="50000"/>
                </a:schemeClr>
              </a:solidFill>
            </a:endParaRPr>
          </a:p>
          <a:p>
            <a:endParaRPr lang="en-US" b="1" dirty="0">
              <a:solidFill>
                <a:srgbClr val="FF0000"/>
              </a:solidFill>
            </a:endParaRPr>
          </a:p>
        </p:txBody>
      </p:sp>
    </p:spTree>
    <p:extLst>
      <p:ext uri="{BB962C8B-B14F-4D97-AF65-F5344CB8AC3E}">
        <p14:creationId xmlns:p14="http://schemas.microsoft.com/office/powerpoint/2010/main" val="63457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CC30B9DD-5CFE-3B7E-8BBA-653072C428B1}"/>
              </a:ext>
            </a:extLst>
          </p:cNvPr>
          <p:cNvSpPr txBox="1">
            <a:spLocks/>
          </p:cNvSpPr>
          <p:nvPr/>
        </p:nvSpPr>
        <p:spPr>
          <a:xfrm>
            <a:off x="4138491" y="325135"/>
            <a:ext cx="3915017"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More Information</a:t>
            </a:r>
          </a:p>
        </p:txBody>
      </p:sp>
      <p:sp>
        <p:nvSpPr>
          <p:cNvPr id="5" name="TextBox 4">
            <a:extLst>
              <a:ext uri="{FF2B5EF4-FFF2-40B4-BE49-F238E27FC236}">
                <a16:creationId xmlns:a16="http://schemas.microsoft.com/office/drawing/2014/main" xmlns="" id="{C3C1EBF0-C674-0436-1F8C-5907434B6FB4}"/>
              </a:ext>
            </a:extLst>
          </p:cNvPr>
          <p:cNvSpPr txBox="1"/>
          <p:nvPr/>
        </p:nvSpPr>
        <p:spPr>
          <a:xfrm>
            <a:off x="368979" y="1048629"/>
            <a:ext cx="11295016" cy="1015663"/>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accent1"/>
                </a:solidFill>
              </a:rPr>
              <a:t>Sign up for emails for the latest news about the CARB ACF regulation</a:t>
            </a:r>
          </a:p>
          <a:p>
            <a:pPr marL="800100" lvl="1" indent="-342900">
              <a:buFont typeface="Arial" panose="020B0604020202020204" pitchFamily="34" charset="0"/>
              <a:buChar char="•"/>
            </a:pPr>
            <a:r>
              <a:rPr lang="en-US" sz="2000" dirty="0">
                <a:hlinkClick r:id="rId2"/>
              </a:rPr>
              <a:t>https://ww2.arb.ca.gov/our-work/programs/advanced-clean-fleets</a:t>
            </a:r>
            <a:endParaRPr lang="en-US" sz="2000" b="1" dirty="0">
              <a:solidFill>
                <a:schemeClr val="bg2">
                  <a:lumMod val="50000"/>
                </a:schemeClr>
              </a:solidFill>
            </a:endParaRPr>
          </a:p>
          <a:p>
            <a:pPr marL="342900" indent="-342900">
              <a:buFont typeface="Arial" panose="020B0604020202020204" pitchFamily="34" charset="0"/>
              <a:buChar char="•"/>
            </a:pPr>
            <a:endParaRPr lang="en-US" sz="2000" b="1" dirty="0">
              <a:solidFill>
                <a:schemeClr val="bg2">
                  <a:lumMod val="50000"/>
                </a:schemeClr>
              </a:solidFill>
            </a:endParaRPr>
          </a:p>
        </p:txBody>
      </p:sp>
      <p:pic>
        <p:nvPicPr>
          <p:cNvPr id="6" name="Picture 5">
            <a:extLst>
              <a:ext uri="{FF2B5EF4-FFF2-40B4-BE49-F238E27FC236}">
                <a16:creationId xmlns:a16="http://schemas.microsoft.com/office/drawing/2014/main" xmlns="" id="{7E3747C3-5C29-F788-FFC4-5528154018EF}"/>
              </a:ext>
            </a:extLst>
          </p:cNvPr>
          <p:cNvPicPr>
            <a:picLocks noChangeAspect="1"/>
          </p:cNvPicPr>
          <p:nvPr/>
        </p:nvPicPr>
        <p:blipFill>
          <a:blip r:embed="rId3"/>
          <a:stretch>
            <a:fillRect/>
          </a:stretch>
        </p:blipFill>
        <p:spPr>
          <a:xfrm>
            <a:off x="1706879" y="1927133"/>
            <a:ext cx="9048207" cy="4128794"/>
          </a:xfrm>
          <a:prstGeom prst="rect">
            <a:avLst/>
          </a:prstGeom>
        </p:spPr>
      </p:pic>
      <p:sp>
        <p:nvSpPr>
          <p:cNvPr id="7" name="Arrow: Left 6">
            <a:extLst>
              <a:ext uri="{FF2B5EF4-FFF2-40B4-BE49-F238E27FC236}">
                <a16:creationId xmlns:a16="http://schemas.microsoft.com/office/drawing/2014/main" xmlns="" id="{731EF075-83B7-5E57-2386-64C3507E2788}"/>
              </a:ext>
            </a:extLst>
          </p:cNvPr>
          <p:cNvSpPr/>
          <p:nvPr/>
        </p:nvSpPr>
        <p:spPr>
          <a:xfrm>
            <a:off x="10485121" y="5202283"/>
            <a:ext cx="853440" cy="447067"/>
          </a:xfrm>
          <a:prstGeom prst="leftArrow">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ectangle 7">
            <a:extLst>
              <a:ext uri="{FF2B5EF4-FFF2-40B4-BE49-F238E27FC236}">
                <a16:creationId xmlns:a16="http://schemas.microsoft.com/office/drawing/2014/main" xmlns="" id="{C3C4FAD7-E09F-0CDB-4206-545051781674}"/>
              </a:ext>
            </a:extLst>
          </p:cNvPr>
          <p:cNvSpPr/>
          <p:nvPr/>
        </p:nvSpPr>
        <p:spPr>
          <a:xfrm>
            <a:off x="8053508" y="5042263"/>
            <a:ext cx="2083269" cy="7671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424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75531FAD-9841-4CB1-F6F7-001E5F3426DA}"/>
              </a:ext>
            </a:extLst>
          </p:cNvPr>
          <p:cNvSpPr txBox="1">
            <a:spLocks/>
          </p:cNvSpPr>
          <p:nvPr/>
        </p:nvSpPr>
        <p:spPr>
          <a:xfrm>
            <a:off x="2952947" y="325135"/>
            <a:ext cx="6286106"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Compliance Option Pathways</a:t>
            </a:r>
          </a:p>
        </p:txBody>
      </p:sp>
      <p:sp>
        <p:nvSpPr>
          <p:cNvPr id="5" name="TextBox 4">
            <a:extLst>
              <a:ext uri="{FF2B5EF4-FFF2-40B4-BE49-F238E27FC236}">
                <a16:creationId xmlns:a16="http://schemas.microsoft.com/office/drawing/2014/main" xmlns="" id="{3129A574-197F-77F5-44F2-B0278917F612}"/>
              </a:ext>
            </a:extLst>
          </p:cNvPr>
          <p:cNvSpPr txBox="1"/>
          <p:nvPr/>
        </p:nvSpPr>
        <p:spPr>
          <a:xfrm>
            <a:off x="746113" y="909639"/>
            <a:ext cx="10044526" cy="5370701"/>
          </a:xfrm>
          <a:prstGeom prst="rect">
            <a:avLst/>
          </a:prstGeom>
          <a:noFill/>
        </p:spPr>
        <p:txBody>
          <a:bodyPr wrap="square">
            <a:spAutoFit/>
          </a:bodyPr>
          <a:lstStyle/>
          <a:p>
            <a:r>
              <a:rPr lang="en-US" sz="2200" b="1" dirty="0">
                <a:solidFill>
                  <a:schemeClr val="accent1"/>
                </a:solidFill>
              </a:rPr>
              <a:t>ZEV Milestone Phase-In Option vs ZEV Purchase Percentage Requirements as Part of Normal Vehicle Replacement Planning</a:t>
            </a:r>
          </a:p>
          <a:p>
            <a:endParaRPr lang="en-US" sz="1900" b="1" dirty="0">
              <a:solidFill>
                <a:schemeClr val="accent1"/>
              </a:solidFill>
            </a:endParaRPr>
          </a:p>
          <a:p>
            <a:pPr marL="342900" indent="-342900">
              <a:buFont typeface="Arial" panose="020B0604020202020204" pitchFamily="34" charset="0"/>
              <a:buChar char="•"/>
            </a:pPr>
            <a:r>
              <a:rPr lang="en-US" sz="2000" b="1" dirty="0">
                <a:solidFill>
                  <a:schemeClr val="accent1"/>
                </a:solidFill>
              </a:rPr>
              <a:t>ZEV Milestone Phase-In Option</a:t>
            </a:r>
          </a:p>
          <a:p>
            <a:pPr marL="800100" lvl="1" indent="-342900">
              <a:buFont typeface="Arial" panose="020B0604020202020204" pitchFamily="34" charset="0"/>
              <a:buChar char="•"/>
            </a:pPr>
            <a:r>
              <a:rPr lang="en-US" sz="2000" dirty="0">
                <a:solidFill>
                  <a:schemeClr val="accent1"/>
                </a:solidFill>
              </a:rPr>
              <a:t>Allows fleets to purchase ICE vehicle replacements provided the overall ZEV fleet percentage requirement is met each year.</a:t>
            </a:r>
          </a:p>
          <a:p>
            <a:pPr marL="800100" lvl="1" indent="-342900">
              <a:buFont typeface="Arial" panose="020B0604020202020204" pitchFamily="34" charset="0"/>
              <a:buChar char="•"/>
            </a:pPr>
            <a:r>
              <a:rPr lang="en-US" sz="2000" b="1" dirty="0">
                <a:solidFill>
                  <a:schemeClr val="accent1"/>
                </a:solidFill>
              </a:rPr>
              <a:t>Advantages</a:t>
            </a:r>
          </a:p>
          <a:p>
            <a:pPr marL="1257300" lvl="2" indent="-342900">
              <a:buFont typeface="Arial" panose="020B0604020202020204" pitchFamily="34" charset="0"/>
              <a:buChar char="•"/>
            </a:pPr>
            <a:r>
              <a:rPr lang="en-US" sz="2000" dirty="0">
                <a:solidFill>
                  <a:schemeClr val="accent1"/>
                </a:solidFill>
              </a:rPr>
              <a:t>More time to purchase and have refueling infrastructure in place for certain Groups of vehicles designs </a:t>
            </a:r>
          </a:p>
          <a:p>
            <a:pPr marL="800100" lvl="1" indent="-342900">
              <a:buFont typeface="Arial" panose="020B0604020202020204" pitchFamily="34" charset="0"/>
              <a:buChar char="•"/>
            </a:pPr>
            <a:r>
              <a:rPr lang="en-US" sz="2000" b="1" dirty="0">
                <a:solidFill>
                  <a:schemeClr val="accent1"/>
                </a:solidFill>
              </a:rPr>
              <a:t>Challenges</a:t>
            </a:r>
          </a:p>
          <a:p>
            <a:pPr marL="1257300" lvl="2" indent="-342900">
              <a:buFont typeface="Arial" panose="020B0604020202020204" pitchFamily="34" charset="0"/>
              <a:buChar char="•"/>
            </a:pPr>
            <a:r>
              <a:rPr lang="en-US" sz="2000" dirty="0">
                <a:solidFill>
                  <a:schemeClr val="accent1"/>
                </a:solidFill>
              </a:rPr>
              <a:t>The management of different Groups of vehicle designs that have different compliance percentage requirements on different dates.</a:t>
            </a:r>
          </a:p>
          <a:p>
            <a:pPr marL="1257300" lvl="2" indent="-342900">
              <a:buFont typeface="Arial" panose="020B0604020202020204" pitchFamily="34" charset="0"/>
              <a:buChar char="•"/>
            </a:pPr>
            <a:r>
              <a:rPr lang="en-US" sz="2000" dirty="0">
                <a:solidFill>
                  <a:schemeClr val="accent1"/>
                </a:solidFill>
              </a:rPr>
              <a:t>Less flexibility due overall fleet percentage requirements.</a:t>
            </a:r>
          </a:p>
          <a:p>
            <a:pPr marL="1257300" lvl="2" indent="-342900">
              <a:buFont typeface="Arial" panose="020B0604020202020204" pitchFamily="34" charset="0"/>
              <a:buChar char="•"/>
            </a:pPr>
            <a:r>
              <a:rPr lang="en-US" sz="2000" dirty="0">
                <a:solidFill>
                  <a:schemeClr val="accent1"/>
                </a:solidFill>
              </a:rPr>
              <a:t>Increasing fleet size in the early compliance years will require the purchase of ZEVs to maintain compliance percentage ratios.</a:t>
            </a:r>
          </a:p>
          <a:p>
            <a:pPr marL="1257300" lvl="2" indent="-342900">
              <a:buFont typeface="Arial" panose="020B0604020202020204" pitchFamily="34" charset="0"/>
              <a:buChar char="•"/>
            </a:pPr>
            <a:r>
              <a:rPr lang="en-US" sz="2000" dirty="0">
                <a:solidFill>
                  <a:schemeClr val="accent1"/>
                </a:solidFill>
              </a:rPr>
              <a:t>Cannot extend the life of ICE vehicles due to compliance percentage ratios.</a:t>
            </a:r>
          </a:p>
          <a:p>
            <a:pPr marL="1257300" lvl="2" indent="-342900">
              <a:buFont typeface="Arial" panose="020B0604020202020204" pitchFamily="34" charset="0"/>
              <a:buChar char="•"/>
            </a:pPr>
            <a:r>
              <a:rPr lang="en-US" sz="2000" dirty="0">
                <a:solidFill>
                  <a:schemeClr val="accent1"/>
                </a:solidFill>
              </a:rPr>
              <a:t>“Useful Life” uses SB-1 definition. 18 years or 800,000 miles whichever comes first.</a:t>
            </a:r>
          </a:p>
        </p:txBody>
      </p:sp>
    </p:spTree>
    <p:extLst>
      <p:ext uri="{BB962C8B-B14F-4D97-AF65-F5344CB8AC3E}">
        <p14:creationId xmlns:p14="http://schemas.microsoft.com/office/powerpoint/2010/main" val="14533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algn="r" defTabSz="609585"/>
            <a:fld id="{84A8D1A5-E984-9C49-B1D7-89FE98CF5B82}" type="slidenum">
              <a:rPr lang="en-US" sz="1700" b="1">
                <a:solidFill>
                  <a:prstClr val="white"/>
                </a:solidFill>
                <a:latin typeface="Calibri"/>
              </a:rPr>
              <a:pPr algn="r" defTabSz="609585"/>
              <a:t>4</a:t>
            </a:fld>
            <a:endParaRPr lang="en-US" sz="1700" b="1" dirty="0">
              <a:solidFill>
                <a:prstClr val="white"/>
              </a:solidFill>
              <a:latin typeface="Calibri"/>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700" b="1" dirty="0">
              <a:solidFill>
                <a:prstClr val="white"/>
              </a:solidFill>
              <a:latin typeface="Calibri"/>
            </a:endParaRPr>
          </a:p>
        </p:txBody>
      </p:sp>
      <p:sp>
        <p:nvSpPr>
          <p:cNvPr id="8" name="Title 3">
            <a:extLst>
              <a:ext uri="{FF2B5EF4-FFF2-40B4-BE49-F238E27FC236}">
                <a16:creationId xmlns:a16="http://schemas.microsoft.com/office/drawing/2014/main" xmlns="" id="{8F26A64D-BA11-06E9-3CEE-F6DF26CAD978}"/>
              </a:ext>
            </a:extLst>
          </p:cNvPr>
          <p:cNvSpPr txBox="1">
            <a:spLocks/>
          </p:cNvSpPr>
          <p:nvPr/>
        </p:nvSpPr>
        <p:spPr>
          <a:xfrm>
            <a:off x="609600" y="274639"/>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600" b="1" dirty="0">
                <a:solidFill>
                  <a:srgbClr val="01356D"/>
                </a:solidFill>
                <a:latin typeface="Calibri"/>
              </a:rPr>
              <a:t>Topics – Cont…</a:t>
            </a:r>
            <a:endParaRPr lang="en-US" sz="3600" dirty="0">
              <a:solidFill>
                <a:srgbClr val="01356D"/>
              </a:solidFill>
              <a:latin typeface="Calibri"/>
            </a:endParaRPr>
          </a:p>
        </p:txBody>
      </p:sp>
      <p:sp>
        <p:nvSpPr>
          <p:cNvPr id="9" name="Content Placeholder 2">
            <a:extLst>
              <a:ext uri="{FF2B5EF4-FFF2-40B4-BE49-F238E27FC236}">
                <a16:creationId xmlns:a16="http://schemas.microsoft.com/office/drawing/2014/main" xmlns="" id="{898E8D5D-F90F-2F96-5E1A-F9C7AE0BDFAA}"/>
              </a:ext>
            </a:extLst>
          </p:cNvPr>
          <p:cNvSpPr txBox="1">
            <a:spLocks/>
          </p:cNvSpPr>
          <p:nvPr/>
        </p:nvSpPr>
        <p:spPr>
          <a:xfrm>
            <a:off x="2013528" y="1295400"/>
            <a:ext cx="8312728" cy="426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Clr>
                <a:srgbClr val="4F81BD"/>
              </a:buClr>
              <a:buNone/>
            </a:pPr>
            <a:r>
              <a:rPr lang="en-US" sz="2600" b="1" dirty="0">
                <a:solidFill>
                  <a:schemeClr val="accent1"/>
                </a:solidFill>
                <a:latin typeface="Calibri"/>
              </a:rPr>
              <a:t>Budgetary Cost Examples</a:t>
            </a:r>
          </a:p>
          <a:p>
            <a:pPr lvl="1" defTabSz="609585">
              <a:buClr>
                <a:srgbClr val="4F81BD"/>
              </a:buClr>
              <a:buFont typeface="Arial" panose="020B0604020202020204" pitchFamily="34" charset="0"/>
              <a:buChar char="•"/>
            </a:pPr>
            <a:r>
              <a:rPr lang="en-US" sz="2200" b="1" dirty="0">
                <a:solidFill>
                  <a:schemeClr val="accent1"/>
                </a:solidFill>
                <a:latin typeface="Calibri"/>
              </a:rPr>
              <a:t>Cost Reduction Example</a:t>
            </a:r>
          </a:p>
          <a:p>
            <a:pPr lvl="1" defTabSz="609585">
              <a:buClr>
                <a:srgbClr val="4F81BD"/>
              </a:buClr>
              <a:buFont typeface="Arial" panose="020B0604020202020204" pitchFamily="34" charset="0"/>
              <a:buChar char="•"/>
            </a:pPr>
            <a:r>
              <a:rPr lang="en-US" sz="2200" b="1" dirty="0">
                <a:solidFill>
                  <a:schemeClr val="accent1"/>
                </a:solidFill>
                <a:latin typeface="Calibri"/>
              </a:rPr>
              <a:t>Overall Transition Cost Example</a:t>
            </a:r>
          </a:p>
          <a:p>
            <a:pPr marL="0" indent="0" defTabSz="609585">
              <a:buClr>
                <a:srgbClr val="4F81BD"/>
              </a:buClr>
              <a:buNone/>
            </a:pPr>
            <a:r>
              <a:rPr lang="en-US" sz="2667" b="1" dirty="0">
                <a:solidFill>
                  <a:schemeClr val="accent1"/>
                </a:solidFill>
                <a:latin typeface="Calibri"/>
                <a:cs typeface="Arial" panose="020B0604020202020204" pitchFamily="34" charset="0"/>
              </a:rPr>
              <a:t>Questions &amp; Answers</a:t>
            </a:r>
          </a:p>
          <a:p>
            <a:pPr marL="457189" indent="-457189" defTabSz="609585">
              <a:buClr>
                <a:srgbClr val="4F81BD"/>
              </a:buClr>
            </a:pPr>
            <a:endParaRPr lang="en-US" sz="2667" b="1" dirty="0">
              <a:solidFill>
                <a:srgbClr val="4F81BD">
                  <a:lumMod val="75000"/>
                </a:srgbClr>
              </a:solidFill>
              <a:latin typeface="Calibri"/>
            </a:endParaRPr>
          </a:p>
        </p:txBody>
      </p:sp>
      <p:sp>
        <p:nvSpPr>
          <p:cNvPr id="2" name="Content Placeholder 2">
            <a:extLst>
              <a:ext uri="{FF2B5EF4-FFF2-40B4-BE49-F238E27FC236}">
                <a16:creationId xmlns:a16="http://schemas.microsoft.com/office/drawing/2014/main" xmlns="" id="{2B571C74-7E8A-430E-5C8E-00D92E8121AE}"/>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
                <a:schemeClr val="bg1">
                  <a:lumMod val="50000"/>
                </a:schemeClr>
              </a:buClr>
              <a:buNone/>
            </a:pPr>
            <a:r>
              <a:rPr lang="en-US" sz="1800" dirty="0">
                <a:solidFill>
                  <a:schemeClr val="bg1">
                    <a:lumMod val="95000"/>
                  </a:schemeClr>
                </a:solidFill>
                <a:latin typeface="Calibri" panose="020F0502020204030204" pitchFamily="34" charset="0"/>
                <a:cs typeface="Calibri" panose="020F0502020204030204" pitchFamily="34" charset="0"/>
              </a:rPr>
              <a:t>10-19-2023</a:t>
            </a:r>
            <a:endParaRPr lang="en-US" sz="18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85B765D2-886B-0DE3-A921-D5BBA90E63B2}"/>
              </a:ext>
            </a:extLst>
          </p:cNvPr>
          <p:cNvSpPr txBox="1"/>
          <p:nvPr/>
        </p:nvSpPr>
        <p:spPr>
          <a:xfrm>
            <a:off x="2365862" y="6440985"/>
            <a:ext cx="7460273" cy="369332"/>
          </a:xfrm>
          <a:prstGeom prst="rect">
            <a:avLst/>
          </a:prstGeom>
          <a:noFill/>
        </p:spPr>
        <p:txBody>
          <a:bodyPr wrap="square">
            <a:spAutoFit/>
          </a:bodyPr>
          <a:lstStyle/>
          <a:p>
            <a:pPr algn="ctr"/>
            <a:r>
              <a:rPr lang="en-US" sz="1800" b="1" dirty="0">
                <a:solidFill>
                  <a:schemeClr val="bg2"/>
                </a:solidFill>
                <a:latin typeface="Calibri" panose="020F0502020204030204" pitchFamily="34" charset="0"/>
                <a:cs typeface="Calibri" panose="020F0502020204030204" pitchFamily="34" charset="0"/>
              </a:rPr>
              <a:t>STRATEGIES FOR ZEV TRANSITION PLANNING &amp; REGULATORY COMPLIANCE</a:t>
            </a:r>
            <a:endParaRPr lang="en-US" sz="14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4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F1FA2497-83B5-9378-A049-FD75EFECAF60}"/>
              </a:ext>
            </a:extLst>
          </p:cNvPr>
          <p:cNvSpPr txBox="1"/>
          <p:nvPr/>
        </p:nvSpPr>
        <p:spPr>
          <a:xfrm>
            <a:off x="751520" y="1393449"/>
            <a:ext cx="10044526" cy="5047536"/>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accent1"/>
                </a:solidFill>
              </a:rPr>
              <a:t>ZEV Purchase Percentage Requirements as Part of Normal Vehicle Replacement Planning Option</a:t>
            </a:r>
          </a:p>
          <a:p>
            <a:pPr marL="800100" lvl="1" indent="-342900">
              <a:buFont typeface="Arial" panose="020B0604020202020204" pitchFamily="34" charset="0"/>
              <a:buChar char="•"/>
            </a:pPr>
            <a:r>
              <a:rPr lang="en-US" sz="2000" dirty="0">
                <a:solidFill>
                  <a:schemeClr val="accent1"/>
                </a:solidFill>
              </a:rPr>
              <a:t>Allows fleets to purchase ZEVs during normal vehicle replacement cycle planning.</a:t>
            </a:r>
          </a:p>
          <a:p>
            <a:pPr marL="800100" lvl="1" indent="-342900">
              <a:buFont typeface="Arial" panose="020B0604020202020204" pitchFamily="34" charset="0"/>
              <a:buChar char="•"/>
            </a:pPr>
            <a:r>
              <a:rPr lang="en-US" sz="2000" b="1" dirty="0">
                <a:solidFill>
                  <a:schemeClr val="accent1"/>
                </a:solidFill>
              </a:rPr>
              <a:t>Advantages</a:t>
            </a:r>
          </a:p>
          <a:p>
            <a:pPr marL="1257300" lvl="2" indent="-342900">
              <a:buFont typeface="Arial" panose="020B0604020202020204" pitchFamily="34" charset="0"/>
              <a:buChar char="•"/>
            </a:pPr>
            <a:r>
              <a:rPr lang="en-US" dirty="0">
                <a:solidFill>
                  <a:schemeClr val="accent1"/>
                </a:solidFill>
              </a:rPr>
              <a:t>More flexibility on which ICE vehicles are replaced with ZEVs from </a:t>
            </a:r>
            <a:r>
              <a:rPr lang="en-US" b="1" dirty="0">
                <a:solidFill>
                  <a:srgbClr val="FF0000"/>
                </a:solidFill>
              </a:rPr>
              <a:t>1/1/2024 to 12/31/2026</a:t>
            </a:r>
            <a:r>
              <a:rPr lang="en-US" dirty="0">
                <a:solidFill>
                  <a:schemeClr val="bg2">
                    <a:lumMod val="50000"/>
                  </a:schemeClr>
                </a:solidFill>
              </a:rPr>
              <a:t>.</a:t>
            </a:r>
          </a:p>
          <a:p>
            <a:pPr marL="1714500" lvl="3" indent="-342900">
              <a:buFont typeface="Arial" panose="020B0604020202020204" pitchFamily="34" charset="0"/>
              <a:buChar char="•"/>
            </a:pPr>
            <a:r>
              <a:rPr lang="en-US" b="1" dirty="0">
                <a:solidFill>
                  <a:srgbClr val="FF0000"/>
                </a:solidFill>
              </a:rPr>
              <a:t>50% of vehicle purchases </a:t>
            </a:r>
            <a:r>
              <a:rPr lang="en-US" dirty="0">
                <a:solidFill>
                  <a:schemeClr val="accent1"/>
                </a:solidFill>
              </a:rPr>
              <a:t>need to be ZEVs during these years.</a:t>
            </a:r>
          </a:p>
          <a:p>
            <a:pPr marL="1257300" lvl="2" indent="-342900">
              <a:buFont typeface="Arial" panose="020B0604020202020204" pitchFamily="34" charset="0"/>
              <a:buChar char="•"/>
            </a:pPr>
            <a:r>
              <a:rPr lang="en-US" dirty="0">
                <a:solidFill>
                  <a:schemeClr val="accent1"/>
                </a:solidFill>
              </a:rPr>
              <a:t>Can extend the life of an ICE vehicle while waiting for applicable ZEVs to be available or refueling infrastructure to already be in place.</a:t>
            </a:r>
          </a:p>
          <a:p>
            <a:pPr marL="1257300" lvl="2" indent="-342900">
              <a:buFont typeface="Arial" panose="020B0604020202020204" pitchFamily="34" charset="0"/>
              <a:buChar char="•"/>
            </a:pPr>
            <a:r>
              <a:rPr lang="en-US" dirty="0">
                <a:solidFill>
                  <a:schemeClr val="accent1"/>
                </a:solidFill>
              </a:rPr>
              <a:t>The management of individual groups of vehicle designs is not necessary</a:t>
            </a:r>
          </a:p>
          <a:p>
            <a:pPr marL="1257300" lvl="2" indent="-342900">
              <a:buFont typeface="Arial" panose="020B0604020202020204" pitchFamily="34" charset="0"/>
              <a:buChar char="•"/>
            </a:pPr>
            <a:r>
              <a:rPr lang="en-US" dirty="0">
                <a:solidFill>
                  <a:schemeClr val="accent1"/>
                </a:solidFill>
              </a:rPr>
              <a:t>Fleet size can be increased in the early years using a combination of ZEV and ICE vehicles provided the </a:t>
            </a:r>
            <a:r>
              <a:rPr lang="en-US" b="1" dirty="0">
                <a:solidFill>
                  <a:srgbClr val="FF0000"/>
                </a:solidFill>
              </a:rPr>
              <a:t>50% purchase ratio </a:t>
            </a:r>
            <a:r>
              <a:rPr lang="en-US" dirty="0">
                <a:solidFill>
                  <a:schemeClr val="accent1"/>
                </a:solidFill>
              </a:rPr>
              <a:t>is maintained.</a:t>
            </a:r>
          </a:p>
          <a:p>
            <a:pPr marL="800100" lvl="1" indent="-342900">
              <a:buFont typeface="Arial" panose="020B0604020202020204" pitchFamily="34" charset="0"/>
              <a:buChar char="•"/>
            </a:pPr>
            <a:r>
              <a:rPr lang="en-US" sz="2000" b="1" dirty="0">
                <a:solidFill>
                  <a:schemeClr val="accent1"/>
                </a:solidFill>
              </a:rPr>
              <a:t>Challenges</a:t>
            </a:r>
          </a:p>
          <a:p>
            <a:pPr marL="1257300" lvl="2" indent="-342900">
              <a:buFont typeface="Arial" panose="020B0604020202020204" pitchFamily="34" charset="0"/>
              <a:buChar char="•"/>
            </a:pPr>
            <a:r>
              <a:rPr lang="en-US" dirty="0">
                <a:solidFill>
                  <a:schemeClr val="accent1"/>
                </a:solidFill>
              </a:rPr>
              <a:t>Cannot easily prepurchase current EPA certified engine vehicles in bulk prior to the </a:t>
            </a:r>
            <a:r>
              <a:rPr lang="en-US" b="1" dirty="0">
                <a:solidFill>
                  <a:srgbClr val="FF0000"/>
                </a:solidFill>
              </a:rPr>
              <a:t>100% </a:t>
            </a:r>
            <a:r>
              <a:rPr lang="en-US" dirty="0">
                <a:solidFill>
                  <a:schemeClr val="accent1"/>
                </a:solidFill>
              </a:rPr>
              <a:t>ZEV purchase requirement beginning on </a:t>
            </a:r>
            <a:r>
              <a:rPr lang="en-US" b="1" dirty="0">
                <a:solidFill>
                  <a:srgbClr val="FF0000"/>
                </a:solidFill>
              </a:rPr>
              <a:t>1/1/2027.</a:t>
            </a:r>
          </a:p>
          <a:p>
            <a:pPr marL="1257300" lvl="2" indent="-342900">
              <a:buFont typeface="Arial" panose="020B0604020202020204" pitchFamily="34" charset="0"/>
              <a:buChar char="•"/>
            </a:pPr>
            <a:r>
              <a:rPr lang="en-US" dirty="0">
                <a:solidFill>
                  <a:schemeClr val="accent1"/>
                </a:solidFill>
              </a:rPr>
              <a:t>Some vehicles will be replaced earlier with ZEVs because they have reached the end of service sooner and the </a:t>
            </a:r>
            <a:r>
              <a:rPr lang="en-US" b="1" dirty="0">
                <a:solidFill>
                  <a:srgbClr val="FF0000"/>
                </a:solidFill>
              </a:rPr>
              <a:t>100%</a:t>
            </a:r>
            <a:r>
              <a:rPr lang="en-US" dirty="0">
                <a:solidFill>
                  <a:schemeClr val="bg2">
                    <a:lumMod val="50000"/>
                  </a:schemeClr>
                </a:solidFill>
              </a:rPr>
              <a:t> </a:t>
            </a:r>
            <a:r>
              <a:rPr lang="en-US" dirty="0">
                <a:solidFill>
                  <a:schemeClr val="accent1"/>
                </a:solidFill>
              </a:rPr>
              <a:t>purchase requirement is in place from </a:t>
            </a:r>
            <a:r>
              <a:rPr lang="en-US" b="1" dirty="0">
                <a:solidFill>
                  <a:srgbClr val="FF0000"/>
                </a:solidFill>
              </a:rPr>
              <a:t>1/1/2027 and on.</a:t>
            </a:r>
          </a:p>
          <a:p>
            <a:pPr marL="1257300" lvl="2" indent="-342900">
              <a:buFont typeface="Arial" panose="020B0604020202020204" pitchFamily="34" charset="0"/>
              <a:buChar char="•"/>
            </a:pPr>
            <a:endParaRPr lang="en-US" sz="2400" dirty="0">
              <a:solidFill>
                <a:schemeClr val="bg2">
                  <a:lumMod val="50000"/>
                </a:schemeClr>
              </a:solidFill>
            </a:endParaRPr>
          </a:p>
        </p:txBody>
      </p:sp>
      <p:sp>
        <p:nvSpPr>
          <p:cNvPr id="5" name="Title 1">
            <a:extLst>
              <a:ext uri="{FF2B5EF4-FFF2-40B4-BE49-F238E27FC236}">
                <a16:creationId xmlns:a16="http://schemas.microsoft.com/office/drawing/2014/main" xmlns="" id="{13D7565F-2573-F88B-87BA-A847515F9418}"/>
              </a:ext>
            </a:extLst>
          </p:cNvPr>
          <p:cNvSpPr txBox="1">
            <a:spLocks/>
          </p:cNvSpPr>
          <p:nvPr/>
        </p:nvSpPr>
        <p:spPr>
          <a:xfrm>
            <a:off x="853440" y="325135"/>
            <a:ext cx="9840686"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ACF State and Local Government Compliance Option Pathways Example</a:t>
            </a:r>
          </a:p>
        </p:txBody>
      </p:sp>
    </p:spTree>
    <p:extLst>
      <p:ext uri="{BB962C8B-B14F-4D97-AF65-F5344CB8AC3E}">
        <p14:creationId xmlns:p14="http://schemas.microsoft.com/office/powerpoint/2010/main" val="20925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7E6DBD41-86B7-4A79-0FB7-5ABE8731409D}"/>
              </a:ext>
            </a:extLst>
          </p:cNvPr>
          <p:cNvSpPr txBox="1">
            <a:spLocks/>
          </p:cNvSpPr>
          <p:nvPr/>
        </p:nvSpPr>
        <p:spPr>
          <a:xfrm>
            <a:off x="566057" y="325135"/>
            <a:ext cx="10755086"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ACF State and Local Government Compliance Strategies Example Cont…</a:t>
            </a:r>
          </a:p>
        </p:txBody>
      </p:sp>
      <p:sp>
        <p:nvSpPr>
          <p:cNvPr id="5" name="TextBox 4">
            <a:extLst>
              <a:ext uri="{FF2B5EF4-FFF2-40B4-BE49-F238E27FC236}">
                <a16:creationId xmlns:a16="http://schemas.microsoft.com/office/drawing/2014/main" xmlns="" id="{686CEE0F-2EC3-BE53-56D0-BE5DB0DA546B}"/>
              </a:ext>
            </a:extLst>
          </p:cNvPr>
          <p:cNvSpPr txBox="1"/>
          <p:nvPr/>
        </p:nvSpPr>
        <p:spPr>
          <a:xfrm>
            <a:off x="752103" y="1605051"/>
            <a:ext cx="10044526" cy="4647426"/>
          </a:xfrm>
          <a:prstGeom prst="rect">
            <a:avLst/>
          </a:prstGeom>
          <a:noFill/>
        </p:spPr>
        <p:txBody>
          <a:bodyPr wrap="square">
            <a:spAutoFit/>
          </a:bodyPr>
          <a:lstStyle/>
          <a:p>
            <a:pPr marL="342900" indent="-342900">
              <a:buFont typeface="Arial" panose="020B0604020202020204" pitchFamily="34" charset="0"/>
              <a:buChar char="•"/>
            </a:pPr>
            <a:r>
              <a:rPr lang="en-US" sz="1900" b="1" dirty="0">
                <a:solidFill>
                  <a:schemeClr val="accent1"/>
                </a:solidFill>
              </a:rPr>
              <a:t>ZEV models are currently available to replace fleet vehicles</a:t>
            </a:r>
          </a:p>
          <a:p>
            <a:pPr marL="800100" lvl="1" indent="-342900">
              <a:buFont typeface="Arial" panose="020B0604020202020204" pitchFamily="34" charset="0"/>
              <a:buChar char="•"/>
            </a:pPr>
            <a:r>
              <a:rPr lang="en-US" dirty="0">
                <a:solidFill>
                  <a:schemeClr val="accent1"/>
                </a:solidFill>
              </a:rPr>
              <a:t>Order vehicles to coincide with charging station infrastructure in place to support them</a:t>
            </a:r>
          </a:p>
          <a:p>
            <a:pPr marL="800100" lvl="1" indent="-342900">
              <a:buFont typeface="Arial" panose="020B0604020202020204" pitchFamily="34" charset="0"/>
              <a:buChar char="•"/>
            </a:pPr>
            <a:r>
              <a:rPr lang="en-US" dirty="0">
                <a:solidFill>
                  <a:schemeClr val="accent1"/>
                </a:solidFill>
              </a:rPr>
              <a:t>Allows an equal number of vehicles to be ordered with an Internal Combustion Engine (ICE)</a:t>
            </a:r>
          </a:p>
          <a:p>
            <a:pPr marL="1257300" lvl="2" indent="-342900">
              <a:buFont typeface="Arial" panose="020B0604020202020204" pitchFamily="34" charset="0"/>
              <a:buChar char="•"/>
            </a:pPr>
            <a:r>
              <a:rPr lang="en-US" b="1" dirty="0">
                <a:solidFill>
                  <a:srgbClr val="FF0000"/>
                </a:solidFill>
              </a:rPr>
              <a:t>50% </a:t>
            </a:r>
            <a:r>
              <a:rPr lang="en-US" dirty="0">
                <a:solidFill>
                  <a:schemeClr val="accent1"/>
                </a:solidFill>
              </a:rPr>
              <a:t>ZEV purchase requirement from </a:t>
            </a:r>
            <a:r>
              <a:rPr lang="en-US" b="1" dirty="0">
                <a:solidFill>
                  <a:srgbClr val="FF0000"/>
                </a:solidFill>
              </a:rPr>
              <a:t>1/1/2024 to 12/31/2026</a:t>
            </a:r>
          </a:p>
          <a:p>
            <a:pPr marL="1257300" lvl="2" indent="-342900">
              <a:buFont typeface="Arial" panose="020B0604020202020204" pitchFamily="34" charset="0"/>
              <a:buChar char="•"/>
            </a:pPr>
            <a:endParaRPr lang="en-US" sz="1900" b="1" dirty="0">
              <a:solidFill>
                <a:schemeClr val="accent1"/>
              </a:solidFill>
            </a:endParaRPr>
          </a:p>
          <a:p>
            <a:pPr marL="342900" indent="-342900">
              <a:buFont typeface="Arial" panose="020B0604020202020204" pitchFamily="34" charset="0"/>
              <a:buChar char="•"/>
            </a:pPr>
            <a:r>
              <a:rPr lang="en-US" sz="1900" b="1" dirty="0">
                <a:solidFill>
                  <a:schemeClr val="accent1"/>
                </a:solidFill>
              </a:rPr>
              <a:t>ZEV models are currently available to replace a fleet vehicle, but the infrastructure will </a:t>
            </a:r>
            <a:r>
              <a:rPr lang="en-US" sz="1900" b="1" dirty="0">
                <a:solidFill>
                  <a:srgbClr val="FF0000"/>
                </a:solidFill>
              </a:rPr>
              <a:t>not</a:t>
            </a:r>
            <a:r>
              <a:rPr lang="en-US" sz="1900" b="1" dirty="0">
                <a:solidFill>
                  <a:schemeClr val="bg2">
                    <a:lumMod val="50000"/>
                  </a:schemeClr>
                </a:solidFill>
              </a:rPr>
              <a:t> </a:t>
            </a:r>
            <a:r>
              <a:rPr lang="en-US" sz="1900" b="1" dirty="0">
                <a:solidFill>
                  <a:schemeClr val="accent1"/>
                </a:solidFill>
              </a:rPr>
              <a:t>be available for more than three years</a:t>
            </a:r>
          </a:p>
          <a:p>
            <a:pPr marL="800100" lvl="1" indent="-342900">
              <a:buFont typeface="Arial" panose="020B0604020202020204" pitchFamily="34" charset="0"/>
              <a:buChar char="•"/>
            </a:pPr>
            <a:r>
              <a:rPr lang="en-US" dirty="0">
                <a:solidFill>
                  <a:schemeClr val="accent1"/>
                </a:solidFill>
              </a:rPr>
              <a:t>Delay replacement and extend the life of the vehicle </a:t>
            </a:r>
            <a:endParaRPr lang="en-US" dirty="0" smtClean="0">
              <a:solidFill>
                <a:schemeClr val="accent1"/>
              </a:solidFill>
            </a:endParaRPr>
          </a:p>
          <a:p>
            <a:pPr marL="800100" lvl="1" indent="-342900">
              <a:buFont typeface="Arial" panose="020B0604020202020204" pitchFamily="34" charset="0"/>
              <a:buChar char="•"/>
            </a:pPr>
            <a:r>
              <a:rPr lang="en-US" dirty="0" smtClean="0">
                <a:solidFill>
                  <a:schemeClr val="accent1"/>
                </a:solidFill>
              </a:rPr>
              <a:t>Order ZEV</a:t>
            </a:r>
            <a:endParaRPr lang="en-US" dirty="0">
              <a:solidFill>
                <a:schemeClr val="accent1"/>
              </a:solidFill>
            </a:endParaRPr>
          </a:p>
          <a:p>
            <a:pPr marL="1257300" lvl="2" indent="-342900">
              <a:buFont typeface="Arial" panose="020B0604020202020204" pitchFamily="34" charset="0"/>
              <a:buChar char="•"/>
            </a:pPr>
            <a:r>
              <a:rPr lang="en-US" dirty="0">
                <a:solidFill>
                  <a:schemeClr val="accent1"/>
                </a:solidFill>
              </a:rPr>
              <a:t>Submit an infrastructure delay request for 2 years</a:t>
            </a:r>
          </a:p>
          <a:p>
            <a:pPr marL="342900" indent="-342900">
              <a:buFont typeface="Arial" panose="020B0604020202020204" pitchFamily="34" charset="0"/>
              <a:buChar char="•"/>
            </a:pPr>
            <a:endParaRPr lang="en-US" sz="1900" b="1" dirty="0">
              <a:solidFill>
                <a:schemeClr val="accent1"/>
              </a:solidFill>
            </a:endParaRPr>
          </a:p>
          <a:p>
            <a:pPr marL="342900" indent="-342900">
              <a:buFont typeface="Arial" panose="020B0604020202020204" pitchFamily="34" charset="0"/>
              <a:buChar char="•"/>
            </a:pPr>
            <a:r>
              <a:rPr lang="en-US" sz="1900" b="1" dirty="0">
                <a:solidFill>
                  <a:schemeClr val="accent1"/>
                </a:solidFill>
              </a:rPr>
              <a:t>ZEV models are currently available, but the replacement of a current vehicle </a:t>
            </a:r>
            <a:r>
              <a:rPr lang="en-US" sz="1900" b="1" dirty="0">
                <a:solidFill>
                  <a:srgbClr val="FF0000"/>
                </a:solidFill>
              </a:rPr>
              <a:t>cannot be delayed </a:t>
            </a:r>
            <a:r>
              <a:rPr lang="en-US" sz="1900" b="1" dirty="0">
                <a:solidFill>
                  <a:schemeClr val="accent1"/>
                </a:solidFill>
              </a:rPr>
              <a:t>by two years waiting for the fueling infrastructure to be installed</a:t>
            </a:r>
          </a:p>
          <a:p>
            <a:pPr marL="800100" lvl="1" indent="-342900">
              <a:buFont typeface="Arial" panose="020B0604020202020204" pitchFamily="34" charset="0"/>
              <a:buChar char="•"/>
            </a:pPr>
            <a:r>
              <a:rPr lang="en-US" dirty="0">
                <a:solidFill>
                  <a:schemeClr val="accent1"/>
                </a:solidFill>
              </a:rPr>
              <a:t>Match it up with a vehicle that can be replaced by a ZEV to meet the </a:t>
            </a:r>
            <a:r>
              <a:rPr lang="en-US" b="1" dirty="0">
                <a:solidFill>
                  <a:srgbClr val="FF0000"/>
                </a:solidFill>
              </a:rPr>
              <a:t>50% purchase requirement up to 12/31/2026</a:t>
            </a:r>
          </a:p>
          <a:p>
            <a:pPr marL="342900" indent="-342900">
              <a:buFont typeface="Arial" panose="020B0604020202020204" pitchFamily="34" charset="0"/>
              <a:buChar char="•"/>
            </a:pPr>
            <a:endParaRPr lang="en-US" sz="1900" b="1" dirty="0">
              <a:solidFill>
                <a:schemeClr val="bg2">
                  <a:lumMod val="50000"/>
                </a:schemeClr>
              </a:solidFill>
            </a:endParaRPr>
          </a:p>
        </p:txBody>
      </p:sp>
    </p:spTree>
    <p:extLst>
      <p:ext uri="{BB962C8B-B14F-4D97-AF65-F5344CB8AC3E}">
        <p14:creationId xmlns:p14="http://schemas.microsoft.com/office/powerpoint/2010/main" val="14868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828DE8E-6EED-E0C0-CD0F-56F07FAA86D6}"/>
              </a:ext>
            </a:extLst>
          </p:cNvPr>
          <p:cNvSpPr txBox="1">
            <a:spLocks/>
          </p:cNvSpPr>
          <p:nvPr/>
        </p:nvSpPr>
        <p:spPr>
          <a:xfrm>
            <a:off x="661851" y="325135"/>
            <a:ext cx="10990218"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ACF State and Local Government Compliance Strategies Example Cont…</a:t>
            </a:r>
          </a:p>
        </p:txBody>
      </p:sp>
      <p:sp>
        <p:nvSpPr>
          <p:cNvPr id="5" name="TextBox 4">
            <a:extLst>
              <a:ext uri="{FF2B5EF4-FFF2-40B4-BE49-F238E27FC236}">
                <a16:creationId xmlns:a16="http://schemas.microsoft.com/office/drawing/2014/main" xmlns="" id="{4A1C5568-53FF-511A-1E56-5F98BB265B53}"/>
              </a:ext>
            </a:extLst>
          </p:cNvPr>
          <p:cNvSpPr txBox="1"/>
          <p:nvPr/>
        </p:nvSpPr>
        <p:spPr>
          <a:xfrm>
            <a:off x="806354" y="1470470"/>
            <a:ext cx="10044526" cy="4308872"/>
          </a:xfrm>
          <a:prstGeom prst="rect">
            <a:avLst/>
          </a:prstGeom>
          <a:noFill/>
        </p:spPr>
        <p:txBody>
          <a:bodyPr wrap="square">
            <a:spAutoFit/>
          </a:bodyPr>
          <a:lstStyle/>
          <a:p>
            <a:pPr marL="342900" indent="-342900">
              <a:buFont typeface="Arial" panose="020B0604020202020204" pitchFamily="34" charset="0"/>
              <a:buChar char="•"/>
            </a:pPr>
            <a:r>
              <a:rPr lang="en-US" sz="1900" b="1" dirty="0">
                <a:solidFill>
                  <a:schemeClr val="accent1"/>
                </a:solidFill>
              </a:rPr>
              <a:t>ZEV models are </a:t>
            </a:r>
            <a:r>
              <a:rPr lang="en-US" sz="1900" b="1" dirty="0">
                <a:solidFill>
                  <a:srgbClr val="FF0000"/>
                </a:solidFill>
              </a:rPr>
              <a:t>not</a:t>
            </a:r>
            <a:r>
              <a:rPr lang="en-US" sz="1900" b="1" dirty="0">
                <a:solidFill>
                  <a:schemeClr val="bg2">
                    <a:lumMod val="50000"/>
                  </a:schemeClr>
                </a:solidFill>
              </a:rPr>
              <a:t> </a:t>
            </a:r>
            <a:r>
              <a:rPr lang="en-US" sz="1900" b="1" dirty="0">
                <a:solidFill>
                  <a:schemeClr val="accent1"/>
                </a:solidFill>
              </a:rPr>
              <a:t>currently available, but will be available within 5 years</a:t>
            </a:r>
          </a:p>
          <a:p>
            <a:pPr marL="800100" lvl="1" indent="-342900">
              <a:buFont typeface="Arial" panose="020B0604020202020204" pitchFamily="34" charset="0"/>
              <a:buChar char="•"/>
            </a:pPr>
            <a:r>
              <a:rPr lang="en-US" dirty="0">
                <a:solidFill>
                  <a:schemeClr val="accent1"/>
                </a:solidFill>
              </a:rPr>
              <a:t>Submit an exemption request to CARB for approval to purchase an ICE vehicle</a:t>
            </a:r>
          </a:p>
          <a:p>
            <a:pPr marL="800100" lvl="1" indent="-342900">
              <a:buFont typeface="Arial" panose="020B0604020202020204" pitchFamily="34" charset="0"/>
              <a:buChar char="•"/>
            </a:pPr>
            <a:endParaRPr lang="en-US" dirty="0">
              <a:solidFill>
                <a:schemeClr val="bg2">
                  <a:lumMod val="50000"/>
                </a:schemeClr>
              </a:solidFill>
            </a:endParaRPr>
          </a:p>
          <a:p>
            <a:pPr marL="342900" indent="-342900">
              <a:buFont typeface="Arial" panose="020B0604020202020204" pitchFamily="34" charset="0"/>
              <a:buChar char="•"/>
            </a:pPr>
            <a:r>
              <a:rPr lang="en-US" sz="1900" b="1" dirty="0">
                <a:solidFill>
                  <a:schemeClr val="accent1"/>
                </a:solidFill>
              </a:rPr>
              <a:t>ZEV Manufacturer Support Challenges</a:t>
            </a:r>
          </a:p>
          <a:p>
            <a:pPr marL="800100" lvl="1" indent="-342900">
              <a:buFont typeface="Arial" panose="020B0604020202020204" pitchFamily="34" charset="0"/>
              <a:buChar char="•"/>
            </a:pPr>
            <a:r>
              <a:rPr lang="en-US" sz="1900" b="1" dirty="0">
                <a:solidFill>
                  <a:srgbClr val="FF0000"/>
                </a:solidFill>
              </a:rPr>
              <a:t>Focus on ZEV manufacturers that have local dealerships or contracted warranty/repair stations </a:t>
            </a:r>
          </a:p>
          <a:p>
            <a:pPr marL="800100" lvl="1" indent="-342900">
              <a:buFont typeface="Arial" panose="020B0604020202020204" pitchFamily="34" charset="0"/>
              <a:buChar char="•"/>
            </a:pPr>
            <a:r>
              <a:rPr lang="en-US" dirty="0">
                <a:solidFill>
                  <a:schemeClr val="accent1"/>
                </a:solidFill>
              </a:rPr>
              <a:t>Dealerships for warranty or repair work may be located anywhere in California</a:t>
            </a:r>
          </a:p>
          <a:p>
            <a:pPr marL="1257300" lvl="2" indent="-342900">
              <a:buFont typeface="Arial" panose="020B0604020202020204" pitchFamily="34" charset="0"/>
              <a:buChar char="•"/>
            </a:pPr>
            <a:r>
              <a:rPr lang="en-US" dirty="0">
                <a:solidFill>
                  <a:schemeClr val="accent1"/>
                </a:solidFill>
              </a:rPr>
              <a:t>The regulation does not allow for an exemption if there are no local dealership or warranty repair stations.</a:t>
            </a:r>
          </a:p>
          <a:p>
            <a:pPr marL="1257300" lvl="2" indent="-342900">
              <a:buFont typeface="Arial" panose="020B0604020202020204" pitchFamily="34" charset="0"/>
              <a:buChar char="•"/>
            </a:pPr>
            <a:r>
              <a:rPr lang="en-US" dirty="0">
                <a:solidFill>
                  <a:schemeClr val="accent1"/>
                </a:solidFill>
              </a:rPr>
              <a:t>If there is </a:t>
            </a:r>
            <a:r>
              <a:rPr lang="en-US" b="1" dirty="0">
                <a:solidFill>
                  <a:srgbClr val="FF0000"/>
                </a:solidFill>
              </a:rPr>
              <a:t>one ZEV manufacturer selling vehicles in California </a:t>
            </a:r>
            <a:r>
              <a:rPr lang="en-US" dirty="0">
                <a:solidFill>
                  <a:schemeClr val="accent1"/>
                </a:solidFill>
              </a:rPr>
              <a:t>and it meets vehicle body design and duty cycles requirements, then </a:t>
            </a:r>
            <a:r>
              <a:rPr lang="en-US" b="1" dirty="0">
                <a:solidFill>
                  <a:srgbClr val="FF0000"/>
                </a:solidFill>
              </a:rPr>
              <a:t>a vehicle exemption will not be approved by CARB staff.</a:t>
            </a:r>
          </a:p>
          <a:p>
            <a:pPr marL="1257300" lvl="2" indent="-342900">
              <a:buFont typeface="Arial" panose="020B0604020202020204" pitchFamily="34" charset="0"/>
              <a:buChar char="•"/>
            </a:pPr>
            <a:r>
              <a:rPr lang="en-US" dirty="0">
                <a:solidFill>
                  <a:schemeClr val="accent1"/>
                </a:solidFill>
              </a:rPr>
              <a:t>A lack of ZEV dealerships will reduce competition and increase purchase costs</a:t>
            </a:r>
          </a:p>
          <a:p>
            <a:pPr marL="1714500" lvl="3" indent="-342900">
              <a:buFont typeface="Arial" panose="020B0604020202020204" pitchFamily="34" charset="0"/>
              <a:buChar char="•"/>
            </a:pPr>
            <a:r>
              <a:rPr lang="en-US" dirty="0">
                <a:solidFill>
                  <a:schemeClr val="accent1"/>
                </a:solidFill>
              </a:rPr>
              <a:t>The regulation does not allow for an exemption based on the cost differential between a conventional ICE vehicle or a ZEV</a:t>
            </a:r>
            <a:endParaRPr lang="en-US" sz="2000" b="1" dirty="0">
              <a:solidFill>
                <a:schemeClr val="accent1"/>
              </a:solidFill>
            </a:endParaRPr>
          </a:p>
        </p:txBody>
      </p:sp>
    </p:spTree>
    <p:extLst>
      <p:ext uri="{BB962C8B-B14F-4D97-AF65-F5344CB8AC3E}">
        <p14:creationId xmlns:p14="http://schemas.microsoft.com/office/powerpoint/2010/main" val="122666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3FE7A68-4FE8-989A-6629-02FB96C96AF4}"/>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ZEV Transition Planning</a:t>
            </a:r>
          </a:p>
          <a:p>
            <a:pPr algn="ctr"/>
            <a:endParaRPr lang="en-US" sz="32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E41BF6E4-DB28-E7A4-2312-DB8D13703C38}"/>
              </a:ext>
            </a:extLst>
          </p:cNvPr>
          <p:cNvSpPr txBox="1"/>
          <p:nvPr/>
        </p:nvSpPr>
        <p:spPr>
          <a:xfrm>
            <a:off x="792259" y="1158272"/>
            <a:ext cx="10607479" cy="5909310"/>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b="1" dirty="0">
                <a:solidFill>
                  <a:schemeClr val="accent1"/>
                </a:solidFill>
              </a:rPr>
              <a:t>What ZEVs are available for purchase in the near term?  </a:t>
            </a:r>
          </a:p>
          <a:p>
            <a:pPr marL="742950" lvl="1" indent="-285750">
              <a:lnSpc>
                <a:spcPct val="150000"/>
              </a:lnSpc>
              <a:buFont typeface="Arial" panose="020B0604020202020204" pitchFamily="34" charset="0"/>
              <a:buChar char="•"/>
            </a:pPr>
            <a:r>
              <a:rPr lang="en-US" b="1" dirty="0">
                <a:solidFill>
                  <a:schemeClr val="accent1"/>
                </a:solidFill>
              </a:rPr>
              <a:t>What ZEVs are available to order versus be manufactured and delivered within 12 months?</a:t>
            </a:r>
          </a:p>
          <a:p>
            <a:pPr marL="742950" lvl="1" indent="-285750">
              <a:lnSpc>
                <a:spcPct val="150000"/>
              </a:lnSpc>
              <a:buFont typeface="Arial" panose="020B0604020202020204" pitchFamily="34" charset="0"/>
              <a:buChar char="•"/>
            </a:pPr>
            <a:r>
              <a:rPr lang="en-US" b="1" dirty="0">
                <a:solidFill>
                  <a:schemeClr val="accent1"/>
                </a:solidFill>
              </a:rPr>
              <a:t>What charging or hydrogen refueling infrastructure is in place?  Public or Private stations?</a:t>
            </a:r>
          </a:p>
          <a:p>
            <a:pPr marL="1200150" lvl="2" indent="-285750">
              <a:lnSpc>
                <a:spcPct val="150000"/>
              </a:lnSpc>
              <a:buFont typeface="Arial" panose="020B0604020202020204" pitchFamily="34" charset="0"/>
              <a:buChar char="•"/>
            </a:pPr>
            <a:r>
              <a:rPr lang="en-US" b="1" dirty="0">
                <a:solidFill>
                  <a:schemeClr val="accent1"/>
                </a:solidFill>
              </a:rPr>
              <a:t>Can the infrastructure be in place at the time the ZEVs are delivered?</a:t>
            </a:r>
          </a:p>
          <a:p>
            <a:pPr marL="1200150" lvl="2" indent="-285750">
              <a:lnSpc>
                <a:spcPct val="150000"/>
              </a:lnSpc>
              <a:buFont typeface="Arial" panose="020B0604020202020204" pitchFamily="34" charset="0"/>
              <a:buChar char="•"/>
            </a:pPr>
            <a:r>
              <a:rPr lang="en-US" b="1" dirty="0">
                <a:solidFill>
                  <a:schemeClr val="accent1"/>
                </a:solidFill>
              </a:rPr>
              <a:t>Is there sufficient local electric grid capacity to support charging station installations?</a:t>
            </a:r>
          </a:p>
          <a:p>
            <a:pPr marL="1200150" lvl="2" indent="-285750">
              <a:lnSpc>
                <a:spcPct val="150000"/>
              </a:lnSpc>
              <a:buFont typeface="Arial" panose="020B0604020202020204" pitchFamily="34" charset="0"/>
              <a:buChar char="•"/>
            </a:pPr>
            <a:r>
              <a:rPr lang="en-US" b="1" dirty="0">
                <a:solidFill>
                  <a:schemeClr val="accent1"/>
                </a:solidFill>
              </a:rPr>
              <a:t>Will the regional electric grid capacity be exceeded due to multiple fleets installing charging infrastructure?</a:t>
            </a:r>
          </a:p>
          <a:p>
            <a:pPr marL="742950" lvl="1" indent="-285750">
              <a:lnSpc>
                <a:spcPct val="150000"/>
              </a:lnSpc>
              <a:buFont typeface="Arial" panose="020B0604020202020204" pitchFamily="34" charset="0"/>
              <a:buChar char="•"/>
            </a:pPr>
            <a:r>
              <a:rPr lang="en-US" b="1" dirty="0">
                <a:solidFill>
                  <a:schemeClr val="accent1"/>
                </a:solidFill>
              </a:rPr>
              <a:t>Where is the nearest ZEV dealership located?  10 miles or 500 miles away?</a:t>
            </a:r>
          </a:p>
          <a:p>
            <a:pPr marL="742950" lvl="1" indent="-285750">
              <a:lnSpc>
                <a:spcPct val="150000"/>
              </a:lnSpc>
              <a:buFont typeface="Arial" panose="020B0604020202020204" pitchFamily="34" charset="0"/>
              <a:buChar char="•"/>
            </a:pPr>
            <a:r>
              <a:rPr lang="en-US" b="1" dirty="0">
                <a:solidFill>
                  <a:schemeClr val="accent1"/>
                </a:solidFill>
              </a:rPr>
              <a:t>Can you perform ZEV warranty work in house?</a:t>
            </a:r>
          </a:p>
          <a:p>
            <a:pPr marL="742950" lvl="1" indent="-285750">
              <a:lnSpc>
                <a:spcPct val="150000"/>
              </a:lnSpc>
              <a:buFont typeface="Arial" panose="020B0604020202020204" pitchFamily="34" charset="0"/>
              <a:buChar char="•"/>
            </a:pPr>
            <a:r>
              <a:rPr lang="en-US" b="1" dirty="0">
                <a:solidFill>
                  <a:schemeClr val="accent1"/>
                </a:solidFill>
              </a:rPr>
              <a:t>Will your maintenance and </a:t>
            </a:r>
            <a:r>
              <a:rPr lang="en-US" b="1" dirty="0" smtClean="0">
                <a:solidFill>
                  <a:schemeClr val="accent1"/>
                </a:solidFill>
              </a:rPr>
              <a:t>repair </a:t>
            </a:r>
            <a:r>
              <a:rPr lang="en-US" b="1" dirty="0">
                <a:solidFill>
                  <a:schemeClr val="accent1"/>
                </a:solidFill>
              </a:rPr>
              <a:t>facility need to be remodeled, extended, or replaced to meet OSHA and safety requirements to work on high voltage </a:t>
            </a:r>
            <a:r>
              <a:rPr lang="en-US" b="1" dirty="0" smtClean="0">
                <a:solidFill>
                  <a:schemeClr val="accent1"/>
                </a:solidFill>
              </a:rPr>
              <a:t>amperage batteries and control systems?</a:t>
            </a:r>
            <a:endParaRPr lang="en-US" b="1" dirty="0">
              <a:solidFill>
                <a:schemeClr val="accent1"/>
              </a:solidFill>
            </a:endParaRPr>
          </a:p>
          <a:p>
            <a:pPr marL="742950" lvl="1" indent="-285750">
              <a:lnSpc>
                <a:spcPct val="150000"/>
              </a:lnSpc>
              <a:buFont typeface="Arial" panose="020B0604020202020204" pitchFamily="34" charset="0"/>
              <a:buChar char="•"/>
            </a:pPr>
            <a:endParaRPr lang="en-US" b="1" dirty="0">
              <a:solidFill>
                <a:schemeClr val="accent1"/>
              </a:solidFill>
            </a:endParaRPr>
          </a:p>
          <a:p>
            <a:pPr marL="742950" lvl="1" indent="-285750">
              <a:lnSpc>
                <a:spcPct val="150000"/>
              </a:lnSpc>
              <a:buFont typeface="Arial" panose="020B0604020202020204" pitchFamily="34" charset="0"/>
              <a:buChar char="•"/>
            </a:pPr>
            <a:endParaRPr lang="en-US" b="1" dirty="0">
              <a:solidFill>
                <a:schemeClr val="accent1"/>
              </a:solidFill>
            </a:endParaRPr>
          </a:p>
          <a:p>
            <a:pPr lvl="1">
              <a:lnSpc>
                <a:spcPct val="150000"/>
              </a:lnSpc>
            </a:pPr>
            <a:endParaRPr lang="en-US" b="1" dirty="0">
              <a:solidFill>
                <a:srgbClr val="FF0000"/>
              </a:solidFill>
            </a:endParaRPr>
          </a:p>
        </p:txBody>
      </p:sp>
    </p:spTree>
    <p:extLst>
      <p:ext uri="{BB962C8B-B14F-4D97-AF65-F5344CB8AC3E}">
        <p14:creationId xmlns:p14="http://schemas.microsoft.com/office/powerpoint/2010/main" val="3126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3FE7A68-4FE8-989A-6629-02FB96C96AF4}"/>
              </a:ext>
            </a:extLst>
          </p:cNvPr>
          <p:cNvSpPr txBox="1">
            <a:spLocks/>
          </p:cNvSpPr>
          <p:nvPr/>
        </p:nvSpPr>
        <p:spPr>
          <a:xfrm>
            <a:off x="383177" y="308067"/>
            <a:ext cx="11321143"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ZEV Transition Planning Cont…</a:t>
            </a:r>
          </a:p>
          <a:p>
            <a:pPr algn="ctr"/>
            <a:endParaRPr lang="en-US" sz="32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E41BF6E4-DB28-E7A4-2312-DB8D13703C38}"/>
              </a:ext>
            </a:extLst>
          </p:cNvPr>
          <p:cNvSpPr txBox="1"/>
          <p:nvPr/>
        </p:nvSpPr>
        <p:spPr>
          <a:xfrm>
            <a:off x="792259" y="1158272"/>
            <a:ext cx="10607479" cy="5078313"/>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b="1" dirty="0">
                <a:solidFill>
                  <a:schemeClr val="accent1"/>
                </a:solidFill>
              </a:rPr>
              <a:t>Will your local fire marshal approve modifications to your maintenance and repair facility to work on hydrogen fuel cell electric vehicles (FCEV)?</a:t>
            </a:r>
          </a:p>
          <a:p>
            <a:pPr marL="1200150" lvl="2" indent="-285750">
              <a:lnSpc>
                <a:spcPct val="150000"/>
              </a:lnSpc>
              <a:buFont typeface="Arial" panose="020B0604020202020204" pitchFamily="34" charset="0"/>
              <a:buChar char="•"/>
            </a:pPr>
            <a:r>
              <a:rPr lang="en-US" b="1" dirty="0">
                <a:solidFill>
                  <a:schemeClr val="accent1"/>
                </a:solidFill>
              </a:rPr>
              <a:t>Will FCEVs need to be parked outside the facility overnight?</a:t>
            </a:r>
          </a:p>
          <a:p>
            <a:pPr marL="742950" lvl="1" indent="-285750">
              <a:lnSpc>
                <a:spcPct val="150000"/>
              </a:lnSpc>
              <a:buFont typeface="Arial" panose="020B0604020202020204" pitchFamily="34" charset="0"/>
              <a:buChar char="•"/>
            </a:pPr>
            <a:r>
              <a:rPr lang="en-US" b="1" dirty="0">
                <a:solidFill>
                  <a:schemeClr val="accent1"/>
                </a:solidFill>
              </a:rPr>
              <a:t>What volume of work can the nearest ZEV dealership </a:t>
            </a:r>
            <a:r>
              <a:rPr lang="en-US" b="1" dirty="0" smtClean="0">
                <a:solidFill>
                  <a:schemeClr val="accent1"/>
                </a:solidFill>
              </a:rPr>
              <a:t>perform?</a:t>
            </a:r>
            <a:endParaRPr lang="en-US" b="1" dirty="0">
              <a:solidFill>
                <a:schemeClr val="accent1"/>
              </a:solidFill>
            </a:endParaRPr>
          </a:p>
          <a:p>
            <a:pPr marL="1200150" lvl="2" indent="-285750">
              <a:lnSpc>
                <a:spcPct val="150000"/>
              </a:lnSpc>
              <a:buFont typeface="Arial" panose="020B0604020202020204" pitchFamily="34" charset="0"/>
              <a:buChar char="•"/>
            </a:pPr>
            <a:r>
              <a:rPr lang="en-US" b="1" dirty="0">
                <a:solidFill>
                  <a:schemeClr val="accent1"/>
                </a:solidFill>
              </a:rPr>
              <a:t>Will they need to modified their dealership to work on ZEVs?  </a:t>
            </a:r>
          </a:p>
          <a:p>
            <a:pPr marL="1657350" lvl="3" indent="-285750">
              <a:lnSpc>
                <a:spcPct val="150000"/>
              </a:lnSpc>
              <a:buFont typeface="Arial" panose="020B0604020202020204" pitchFamily="34" charset="0"/>
              <a:buChar char="•"/>
            </a:pPr>
            <a:r>
              <a:rPr lang="en-US" b="1" dirty="0">
                <a:solidFill>
                  <a:schemeClr val="accent1"/>
                </a:solidFill>
              </a:rPr>
              <a:t>Will this limit their parking capacity and volume of work that can be </a:t>
            </a:r>
            <a:r>
              <a:rPr lang="en-US" b="1" dirty="0" smtClean="0">
                <a:solidFill>
                  <a:schemeClr val="accent1"/>
                </a:solidFill>
              </a:rPr>
              <a:t>perform?</a:t>
            </a:r>
            <a:endParaRPr lang="en-US" b="1" dirty="0">
              <a:solidFill>
                <a:schemeClr val="accent1"/>
              </a:solidFill>
            </a:endParaRPr>
          </a:p>
          <a:p>
            <a:pPr marL="742950" lvl="1" indent="-285750">
              <a:lnSpc>
                <a:spcPct val="150000"/>
              </a:lnSpc>
              <a:buFont typeface="Arial" panose="020B0604020202020204" pitchFamily="34" charset="0"/>
              <a:buChar char="•"/>
            </a:pPr>
            <a:r>
              <a:rPr lang="en-US" b="1" dirty="0">
                <a:solidFill>
                  <a:schemeClr val="accent1"/>
                </a:solidFill>
              </a:rPr>
              <a:t>Are local collision repair facilities certified to work on the ZEV manufacturer and models you plan on purchasing?</a:t>
            </a:r>
          </a:p>
          <a:p>
            <a:pPr marL="742950" lvl="1" indent="-285750">
              <a:lnSpc>
                <a:spcPct val="150000"/>
              </a:lnSpc>
              <a:buFont typeface="Arial" panose="020B0604020202020204" pitchFamily="34" charset="0"/>
              <a:buChar char="•"/>
            </a:pPr>
            <a:r>
              <a:rPr lang="en-US" b="1" dirty="0">
                <a:solidFill>
                  <a:schemeClr val="accent1"/>
                </a:solidFill>
              </a:rPr>
              <a:t>Will leased facility owners allow charging stations to be installed either at their expense or yours?</a:t>
            </a:r>
          </a:p>
          <a:p>
            <a:pPr marL="742950" lvl="1" indent="-285750">
              <a:lnSpc>
                <a:spcPct val="150000"/>
              </a:lnSpc>
              <a:buFont typeface="Arial" panose="020B0604020202020204" pitchFamily="34" charset="0"/>
              <a:buChar char="•"/>
            </a:pPr>
            <a:r>
              <a:rPr lang="en-US" b="1" dirty="0">
                <a:solidFill>
                  <a:schemeClr val="accent1"/>
                </a:solidFill>
              </a:rPr>
              <a:t>Will the ZEV manufacturers delay battery warranty start dates if vehicles cannot be placed into service due to refueling infrastructure installation delays?</a:t>
            </a:r>
          </a:p>
          <a:p>
            <a:pPr marL="742950" lvl="1" indent="-285750">
              <a:lnSpc>
                <a:spcPct val="150000"/>
              </a:lnSpc>
              <a:buFont typeface="Arial" panose="020B0604020202020204" pitchFamily="34" charset="0"/>
              <a:buChar char="•"/>
            </a:pPr>
            <a:r>
              <a:rPr lang="en-US" b="1" dirty="0">
                <a:solidFill>
                  <a:schemeClr val="accent1"/>
                </a:solidFill>
              </a:rPr>
              <a:t>Do you have or can acquire the necessary funding for vehicle acquisitions and refueling infrastructure? </a:t>
            </a:r>
            <a:endParaRPr lang="en-US" b="1" dirty="0">
              <a:solidFill>
                <a:srgbClr val="FF0000"/>
              </a:solidFill>
            </a:endParaRPr>
          </a:p>
        </p:txBody>
      </p:sp>
    </p:spTree>
    <p:extLst>
      <p:ext uri="{BB962C8B-B14F-4D97-AF65-F5344CB8AC3E}">
        <p14:creationId xmlns:p14="http://schemas.microsoft.com/office/powerpoint/2010/main" val="149998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xmlns="" id="{8C9DD4BA-CFA3-443B-82F1-EE25E6173E32}"/>
              </a:ext>
            </a:extLst>
          </p:cNvPr>
          <p:cNvSpPr txBox="1"/>
          <p:nvPr/>
        </p:nvSpPr>
        <p:spPr>
          <a:xfrm>
            <a:off x="917771" y="289324"/>
            <a:ext cx="10190045" cy="646331"/>
          </a:xfrm>
          <a:prstGeom prst="rect">
            <a:avLst/>
          </a:prstGeom>
          <a:noFill/>
        </p:spPr>
        <p:txBody>
          <a:bodyPr wrap="square">
            <a:spAutoFit/>
          </a:bodyPr>
          <a:lstStyle/>
          <a:p>
            <a:pPr algn="ctr"/>
            <a:r>
              <a:rPr lang="en-US" sz="3600" b="1" dirty="0">
                <a:solidFill>
                  <a:schemeClr val="tx2"/>
                </a:solidFill>
              </a:rPr>
              <a:t>Vehicle Challenges</a:t>
            </a:r>
          </a:p>
        </p:txBody>
      </p:sp>
      <p:sp>
        <p:nvSpPr>
          <p:cNvPr id="9" name="TextBox 8">
            <a:extLst>
              <a:ext uri="{FF2B5EF4-FFF2-40B4-BE49-F238E27FC236}">
                <a16:creationId xmlns:a16="http://schemas.microsoft.com/office/drawing/2014/main" xmlns="" id="{DC093E6A-ED40-57F2-37A6-F210B1684033}"/>
              </a:ext>
            </a:extLst>
          </p:cNvPr>
          <p:cNvSpPr txBox="1"/>
          <p:nvPr/>
        </p:nvSpPr>
        <p:spPr>
          <a:xfrm>
            <a:off x="611143" y="1212468"/>
            <a:ext cx="10651125" cy="3785652"/>
          </a:xfrm>
          <a:prstGeom prst="rect">
            <a:avLst/>
          </a:prstGeom>
          <a:noFill/>
        </p:spPr>
        <p:txBody>
          <a:bodyPr wrap="square">
            <a:spAutoFit/>
          </a:bodyPr>
          <a:lstStyle/>
          <a:p>
            <a:r>
              <a:rPr lang="en-US" sz="2000" b="1" dirty="0">
                <a:solidFill>
                  <a:schemeClr val="accent1"/>
                </a:solidFill>
              </a:rPr>
              <a:t>Vehicle Manufacturers are Currently Focused on Producing “Low Hanging Fruit” Classes </a:t>
            </a:r>
          </a:p>
          <a:p>
            <a:pPr marL="914400" lvl="1" indent="-457200">
              <a:buFont typeface="Arial" panose="020B0604020202020204" pitchFamily="34" charset="0"/>
              <a:buChar char="•"/>
            </a:pPr>
            <a:r>
              <a:rPr lang="en-US" sz="2000" b="1" dirty="0">
                <a:solidFill>
                  <a:schemeClr val="accent1"/>
                </a:solidFill>
              </a:rPr>
              <a:t>Delivery Vans</a:t>
            </a:r>
          </a:p>
          <a:p>
            <a:pPr marL="914400" lvl="1" indent="-457200">
              <a:buFont typeface="Arial" panose="020B0604020202020204" pitchFamily="34" charset="0"/>
              <a:buChar char="•"/>
            </a:pPr>
            <a:r>
              <a:rPr lang="en-US" sz="2000" b="1" dirty="0">
                <a:solidFill>
                  <a:schemeClr val="accent1"/>
                </a:solidFill>
              </a:rPr>
              <a:t>Mini Buses</a:t>
            </a:r>
          </a:p>
          <a:p>
            <a:pPr marL="914400" lvl="1" indent="-457200">
              <a:buFont typeface="Arial" panose="020B0604020202020204" pitchFamily="34" charset="0"/>
              <a:buChar char="•"/>
            </a:pPr>
            <a:r>
              <a:rPr lang="en-US" sz="2000" b="1" dirty="0">
                <a:solidFill>
                  <a:schemeClr val="accent1"/>
                </a:solidFill>
              </a:rPr>
              <a:t>Cargo Trucks</a:t>
            </a:r>
          </a:p>
          <a:p>
            <a:pPr marL="914400" lvl="1" indent="-457200">
              <a:buFont typeface="Arial" panose="020B0604020202020204" pitchFamily="34" charset="0"/>
              <a:buChar char="•"/>
            </a:pPr>
            <a:r>
              <a:rPr lang="en-US" sz="2000" b="1" dirty="0">
                <a:solidFill>
                  <a:schemeClr val="accent1"/>
                </a:solidFill>
              </a:rPr>
              <a:t>Transit Buses</a:t>
            </a:r>
          </a:p>
          <a:p>
            <a:pPr marL="914400" lvl="1" indent="-457200">
              <a:buFont typeface="Arial" panose="020B0604020202020204" pitchFamily="34" charset="0"/>
              <a:buChar char="•"/>
            </a:pPr>
            <a:r>
              <a:rPr lang="en-US" sz="2000" b="1" dirty="0">
                <a:solidFill>
                  <a:schemeClr val="accent1"/>
                </a:solidFill>
              </a:rPr>
              <a:t>Trucks for Intrastate Commerce</a:t>
            </a:r>
          </a:p>
          <a:p>
            <a:pPr marL="914400" lvl="1" indent="-457200">
              <a:buFont typeface="Arial" panose="020B0604020202020204" pitchFamily="34" charset="0"/>
              <a:buChar char="•"/>
            </a:pPr>
            <a:endParaRPr lang="en-US" sz="2000" b="1" dirty="0">
              <a:solidFill>
                <a:schemeClr val="accent1"/>
              </a:solidFill>
            </a:endParaRPr>
          </a:p>
          <a:p>
            <a:pPr marL="914400" lvl="1" indent="-457200">
              <a:buFont typeface="Arial" panose="020B0604020202020204" pitchFamily="34" charset="0"/>
              <a:buChar char="•"/>
            </a:pPr>
            <a:endParaRPr lang="en-US" sz="2000" b="1" dirty="0">
              <a:solidFill>
                <a:schemeClr val="accent1"/>
              </a:solidFill>
            </a:endParaRPr>
          </a:p>
          <a:p>
            <a:pPr marL="914400" lvl="1" indent="-457200">
              <a:buFont typeface="Arial" panose="020B0604020202020204" pitchFamily="34" charset="0"/>
              <a:buChar char="•"/>
            </a:pPr>
            <a:endParaRPr lang="en-US" sz="2000" b="1" dirty="0">
              <a:solidFill>
                <a:schemeClr val="accent1"/>
              </a:solidFill>
            </a:endParaRPr>
          </a:p>
          <a:p>
            <a:pPr marL="914400" lvl="1" indent="-457200">
              <a:buFont typeface="Arial" panose="020B0604020202020204" pitchFamily="34" charset="0"/>
              <a:buChar char="•"/>
            </a:pPr>
            <a:endParaRPr lang="en-US" sz="2000" b="1" dirty="0">
              <a:solidFill>
                <a:schemeClr val="accent1"/>
              </a:solidFill>
            </a:endParaRPr>
          </a:p>
          <a:p>
            <a:r>
              <a:rPr lang="en-US" sz="2000" b="1" dirty="0">
                <a:solidFill>
                  <a:schemeClr val="accent1"/>
                </a:solidFill>
              </a:rPr>
              <a:t>Vocational (work) Truck Designs are Forecast to be Available Beginning in 2026</a:t>
            </a:r>
          </a:p>
          <a:p>
            <a:pPr marL="914400" lvl="1" indent="-457200">
              <a:buFont typeface="Arial" panose="020B0604020202020204" pitchFamily="34" charset="0"/>
              <a:buChar char="•"/>
            </a:pPr>
            <a:endParaRPr lang="en-US" sz="2000" b="1" dirty="0">
              <a:solidFill>
                <a:schemeClr val="bg2">
                  <a:lumMod val="50000"/>
                </a:schemeClr>
              </a:solidFill>
            </a:endParaRPr>
          </a:p>
        </p:txBody>
      </p:sp>
      <p:pic>
        <p:nvPicPr>
          <p:cNvPr id="10" name="Picture 9">
            <a:extLst>
              <a:ext uri="{FF2B5EF4-FFF2-40B4-BE49-F238E27FC236}">
                <a16:creationId xmlns:a16="http://schemas.microsoft.com/office/drawing/2014/main" xmlns="" id="{4C6A6BAF-6388-C707-5B7C-C83EB5F8C5D6}"/>
              </a:ext>
            </a:extLst>
          </p:cNvPr>
          <p:cNvPicPr>
            <a:picLocks noChangeAspect="1"/>
          </p:cNvPicPr>
          <p:nvPr/>
        </p:nvPicPr>
        <p:blipFill>
          <a:blip r:embed="rId2"/>
          <a:stretch>
            <a:fillRect/>
          </a:stretch>
        </p:blipFill>
        <p:spPr>
          <a:xfrm>
            <a:off x="5084946" y="1656142"/>
            <a:ext cx="2022104" cy="1094508"/>
          </a:xfrm>
          <a:prstGeom prst="rect">
            <a:avLst/>
          </a:prstGeom>
        </p:spPr>
      </p:pic>
      <p:pic>
        <p:nvPicPr>
          <p:cNvPr id="12" name="Picture 11">
            <a:extLst>
              <a:ext uri="{FF2B5EF4-FFF2-40B4-BE49-F238E27FC236}">
                <a16:creationId xmlns:a16="http://schemas.microsoft.com/office/drawing/2014/main" xmlns="" id="{02E9F559-52B3-E487-4F55-450B0909DE72}"/>
              </a:ext>
            </a:extLst>
          </p:cNvPr>
          <p:cNvPicPr>
            <a:picLocks noChangeAspect="1"/>
          </p:cNvPicPr>
          <p:nvPr/>
        </p:nvPicPr>
        <p:blipFill>
          <a:blip r:embed="rId3"/>
          <a:stretch>
            <a:fillRect/>
          </a:stretch>
        </p:blipFill>
        <p:spPr>
          <a:xfrm>
            <a:off x="7355277" y="1699652"/>
            <a:ext cx="2079947" cy="1050998"/>
          </a:xfrm>
          <a:prstGeom prst="rect">
            <a:avLst/>
          </a:prstGeom>
        </p:spPr>
      </p:pic>
      <p:pic>
        <p:nvPicPr>
          <p:cNvPr id="6" name="Picture 5"/>
          <p:cNvPicPr>
            <a:picLocks noChangeAspect="1"/>
          </p:cNvPicPr>
          <p:nvPr/>
        </p:nvPicPr>
        <p:blipFill>
          <a:blip r:embed="rId4"/>
          <a:stretch>
            <a:fillRect/>
          </a:stretch>
        </p:blipFill>
        <p:spPr>
          <a:xfrm>
            <a:off x="9580721" y="1696414"/>
            <a:ext cx="2339748" cy="1424625"/>
          </a:xfrm>
          <a:prstGeom prst="rect">
            <a:avLst/>
          </a:prstGeom>
        </p:spPr>
      </p:pic>
      <p:pic>
        <p:nvPicPr>
          <p:cNvPr id="7" name="Picture 6"/>
          <p:cNvPicPr>
            <a:picLocks noChangeAspect="1"/>
          </p:cNvPicPr>
          <p:nvPr/>
        </p:nvPicPr>
        <p:blipFill>
          <a:blip r:embed="rId5"/>
          <a:stretch>
            <a:fillRect/>
          </a:stretch>
        </p:blipFill>
        <p:spPr>
          <a:xfrm>
            <a:off x="7340899" y="2920098"/>
            <a:ext cx="2094325" cy="1149484"/>
          </a:xfrm>
          <a:prstGeom prst="rect">
            <a:avLst/>
          </a:prstGeom>
        </p:spPr>
      </p:pic>
      <p:pic>
        <p:nvPicPr>
          <p:cNvPr id="13" name="Picture 12"/>
          <p:cNvPicPr>
            <a:picLocks noChangeAspect="1"/>
          </p:cNvPicPr>
          <p:nvPr/>
        </p:nvPicPr>
        <p:blipFill>
          <a:blip r:embed="rId6"/>
          <a:stretch>
            <a:fillRect/>
          </a:stretch>
        </p:blipFill>
        <p:spPr>
          <a:xfrm>
            <a:off x="5015183" y="2830913"/>
            <a:ext cx="2269353" cy="1238669"/>
          </a:xfrm>
          <a:prstGeom prst="rect">
            <a:avLst/>
          </a:prstGeom>
        </p:spPr>
      </p:pic>
      <p:pic>
        <p:nvPicPr>
          <p:cNvPr id="14" name="Picture 13"/>
          <p:cNvPicPr>
            <a:picLocks noChangeAspect="1"/>
          </p:cNvPicPr>
          <p:nvPr/>
        </p:nvPicPr>
        <p:blipFill>
          <a:blip r:embed="rId7"/>
          <a:stretch>
            <a:fillRect/>
          </a:stretch>
        </p:blipFill>
        <p:spPr>
          <a:xfrm>
            <a:off x="9580721" y="4548159"/>
            <a:ext cx="2300708" cy="1597015"/>
          </a:xfrm>
          <a:prstGeom prst="rect">
            <a:avLst/>
          </a:prstGeom>
        </p:spPr>
      </p:pic>
      <p:pic>
        <p:nvPicPr>
          <p:cNvPr id="15" name="Picture 14"/>
          <p:cNvPicPr>
            <a:picLocks noChangeAspect="1"/>
          </p:cNvPicPr>
          <p:nvPr/>
        </p:nvPicPr>
        <p:blipFill>
          <a:blip r:embed="rId8"/>
          <a:stretch>
            <a:fillRect/>
          </a:stretch>
        </p:blipFill>
        <p:spPr>
          <a:xfrm>
            <a:off x="6410849" y="4806435"/>
            <a:ext cx="2884347" cy="1357737"/>
          </a:xfrm>
          <a:prstGeom prst="rect">
            <a:avLst/>
          </a:prstGeom>
        </p:spPr>
      </p:pic>
      <p:pic>
        <p:nvPicPr>
          <p:cNvPr id="17" name="Picture 16"/>
          <p:cNvPicPr>
            <a:picLocks noChangeAspect="1"/>
          </p:cNvPicPr>
          <p:nvPr/>
        </p:nvPicPr>
        <p:blipFill>
          <a:blip r:embed="rId9"/>
          <a:stretch>
            <a:fillRect/>
          </a:stretch>
        </p:blipFill>
        <p:spPr>
          <a:xfrm>
            <a:off x="3668071" y="4806434"/>
            <a:ext cx="2457253" cy="1338739"/>
          </a:xfrm>
          <a:prstGeom prst="rect">
            <a:avLst/>
          </a:prstGeom>
        </p:spPr>
      </p:pic>
      <p:pic>
        <p:nvPicPr>
          <p:cNvPr id="18" name="Picture 17"/>
          <p:cNvPicPr>
            <a:picLocks noChangeAspect="1"/>
          </p:cNvPicPr>
          <p:nvPr/>
        </p:nvPicPr>
        <p:blipFill>
          <a:blip r:embed="rId10"/>
          <a:stretch>
            <a:fillRect/>
          </a:stretch>
        </p:blipFill>
        <p:spPr>
          <a:xfrm>
            <a:off x="142668" y="4800999"/>
            <a:ext cx="3497853" cy="1258157"/>
          </a:xfrm>
          <a:prstGeom prst="rect">
            <a:avLst/>
          </a:prstGeom>
        </p:spPr>
      </p:pic>
    </p:spTree>
    <p:extLst>
      <p:ext uri="{BB962C8B-B14F-4D97-AF65-F5344CB8AC3E}">
        <p14:creationId xmlns:p14="http://schemas.microsoft.com/office/powerpoint/2010/main" val="33586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3016971-C91F-D227-45F2-26BBC03FE2FC}"/>
              </a:ext>
            </a:extLst>
          </p:cNvPr>
          <p:cNvSpPr txBox="1">
            <a:spLocks/>
          </p:cNvSpPr>
          <p:nvPr/>
        </p:nvSpPr>
        <p:spPr>
          <a:xfrm>
            <a:off x="1356215" y="393786"/>
            <a:ext cx="9479570" cy="123471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Vehicle Design Challenges - Upfitting</a:t>
            </a:r>
            <a:endParaRPr lang="en-US" sz="3600" dirty="0">
              <a:solidFill>
                <a:schemeClr val="tx2"/>
              </a:solidFill>
              <a:latin typeface="+mn-lt"/>
            </a:endParaRPr>
          </a:p>
        </p:txBody>
      </p:sp>
      <p:sp>
        <p:nvSpPr>
          <p:cNvPr id="5" name="Content Placeholder 2">
            <a:extLst>
              <a:ext uri="{FF2B5EF4-FFF2-40B4-BE49-F238E27FC236}">
                <a16:creationId xmlns:a16="http://schemas.microsoft.com/office/drawing/2014/main" xmlns="" id="{CA076EE8-43B3-7D46-99EB-1C96B027EA1D}"/>
              </a:ext>
            </a:extLst>
          </p:cNvPr>
          <p:cNvSpPr txBox="1">
            <a:spLocks/>
          </p:cNvSpPr>
          <p:nvPr/>
        </p:nvSpPr>
        <p:spPr>
          <a:xfrm>
            <a:off x="1089832" y="1294457"/>
            <a:ext cx="10222602" cy="473630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0050" indent="-200025">
              <a:buClr>
                <a:schemeClr val="bg2">
                  <a:lumMod val="50000"/>
                </a:schemeClr>
              </a:buClr>
              <a:buFont typeface="Arial" panose="020B0604020202020204" pitchFamily="34" charset="0"/>
              <a:buChar char="•"/>
            </a:pPr>
            <a:r>
              <a:rPr lang="en-US" b="1" dirty="0">
                <a:solidFill>
                  <a:schemeClr val="accent1"/>
                </a:solidFill>
              </a:rPr>
              <a:t>Upfitting limitations depending on vehicle trim level package?</a:t>
            </a:r>
          </a:p>
          <a:p>
            <a:pPr marL="400050" indent="-200025">
              <a:buClrTx/>
              <a:buFont typeface="Arial" panose="020B0604020202020204" pitchFamily="34" charset="0"/>
              <a:buChar char="•"/>
            </a:pPr>
            <a:r>
              <a:rPr lang="en-US" b="1" dirty="0">
                <a:solidFill>
                  <a:schemeClr val="accent1"/>
                </a:solidFill>
              </a:rPr>
              <a:t>Can additional pieces of equipment be grounded to the frame?</a:t>
            </a:r>
          </a:p>
          <a:p>
            <a:pPr marL="400050" indent="-200025">
              <a:buClrTx/>
              <a:buFont typeface="Arial" panose="020B0604020202020204" pitchFamily="34" charset="0"/>
              <a:buChar char="•"/>
            </a:pPr>
            <a:r>
              <a:rPr lang="en-US" b="1" dirty="0">
                <a:solidFill>
                  <a:schemeClr val="accent1"/>
                </a:solidFill>
              </a:rPr>
              <a:t>Are there amperage restrictions on what additional electrical load can be added to truck?</a:t>
            </a:r>
          </a:p>
          <a:p>
            <a:pPr marL="400050" indent="-200025">
              <a:buClrTx/>
              <a:buFont typeface="Arial" panose="020B0604020202020204" pitchFamily="34" charset="0"/>
              <a:buChar char="•"/>
            </a:pPr>
            <a:r>
              <a:rPr lang="en-US" b="1" dirty="0">
                <a:solidFill>
                  <a:schemeClr val="accent1"/>
                </a:solidFill>
              </a:rPr>
              <a:t>Are there restrictions on where electrical equipment can be connected to the truck’s 12-volt system?</a:t>
            </a:r>
          </a:p>
          <a:p>
            <a:pPr marL="400050" indent="-200025">
              <a:buClrTx/>
              <a:buFont typeface="Arial" panose="020B0604020202020204" pitchFamily="34" charset="0"/>
              <a:buChar char="•"/>
            </a:pPr>
            <a:r>
              <a:rPr lang="en-US" b="1" dirty="0">
                <a:solidFill>
                  <a:schemeClr val="accent1"/>
                </a:solidFill>
              </a:rPr>
              <a:t>Can auxiliary 12-volt batteries be added to the truck?</a:t>
            </a:r>
          </a:p>
          <a:p>
            <a:pPr marL="582930" lvl="2" indent="-200025">
              <a:buClrTx/>
              <a:buFont typeface="Arial" panose="020B0604020202020204" pitchFamily="34" charset="0"/>
              <a:buChar char="•"/>
            </a:pPr>
            <a:r>
              <a:rPr lang="en-US" sz="1600" dirty="0">
                <a:solidFill>
                  <a:schemeClr val="accent1"/>
                </a:solidFill>
              </a:rPr>
              <a:t>Where and how can they be added?</a:t>
            </a:r>
          </a:p>
          <a:p>
            <a:pPr marL="400050" indent="-200025">
              <a:buClrTx/>
              <a:buFont typeface="Arial" panose="020B0604020202020204" pitchFamily="34" charset="0"/>
              <a:buChar char="•"/>
            </a:pPr>
            <a:r>
              <a:rPr lang="en-US" b="1" dirty="0">
                <a:solidFill>
                  <a:schemeClr val="accent1"/>
                </a:solidFill>
              </a:rPr>
              <a:t>Where can equipment be mounted?</a:t>
            </a:r>
          </a:p>
          <a:p>
            <a:pPr marL="582930" lvl="2" indent="-200025">
              <a:buClrTx/>
              <a:buFont typeface="Arial" panose="020B0604020202020204" pitchFamily="34" charset="0"/>
              <a:buChar char="•"/>
            </a:pPr>
            <a:r>
              <a:rPr lang="en-US" sz="1600" dirty="0">
                <a:solidFill>
                  <a:schemeClr val="accent1"/>
                </a:solidFill>
              </a:rPr>
              <a:t>What panels can be drilled through?</a:t>
            </a:r>
          </a:p>
          <a:p>
            <a:pPr marL="400050" indent="-200025">
              <a:buClrTx/>
              <a:buFont typeface="Arial" panose="020B0604020202020204" pitchFamily="34" charset="0"/>
              <a:buChar char="•"/>
            </a:pPr>
            <a:r>
              <a:rPr lang="en-US" b="1" dirty="0">
                <a:solidFill>
                  <a:schemeClr val="accent1"/>
                </a:solidFill>
              </a:rPr>
              <a:t>What happens when the 12-volt battery is discharged?</a:t>
            </a:r>
          </a:p>
          <a:p>
            <a:pPr marL="582930" lvl="2" indent="-200025">
              <a:buClrTx/>
              <a:buFont typeface="Arial" panose="020B0604020202020204" pitchFamily="34" charset="0"/>
              <a:buChar char="•"/>
            </a:pPr>
            <a:r>
              <a:rPr lang="en-US" sz="1600" dirty="0">
                <a:solidFill>
                  <a:schemeClr val="accent1"/>
                </a:solidFill>
              </a:rPr>
              <a:t>Does the powertrain system lock up like a smart phone in a “brick” mode?</a:t>
            </a:r>
          </a:p>
          <a:p>
            <a:pPr marL="582930" lvl="2" indent="-200025">
              <a:buClrTx/>
              <a:buFont typeface="Arial" panose="020B0604020202020204" pitchFamily="34" charset="0"/>
              <a:buChar char="•"/>
            </a:pPr>
            <a:r>
              <a:rPr lang="en-US" sz="1600" dirty="0">
                <a:solidFill>
                  <a:schemeClr val="accent1"/>
                </a:solidFill>
              </a:rPr>
              <a:t>Does the truck need to be towed on dollies only?</a:t>
            </a:r>
          </a:p>
          <a:p>
            <a:pPr marL="0" indent="0">
              <a:buFont typeface="Calibri" panose="020F0502020204030204" pitchFamily="34" charset="0"/>
              <a:buNone/>
            </a:pPr>
            <a:endParaRPr lang="en-US" dirty="0"/>
          </a:p>
        </p:txBody>
      </p:sp>
      <p:pic>
        <p:nvPicPr>
          <p:cNvPr id="6" name="Picture 5">
            <a:extLst>
              <a:ext uri="{FF2B5EF4-FFF2-40B4-BE49-F238E27FC236}">
                <a16:creationId xmlns:a16="http://schemas.microsoft.com/office/drawing/2014/main" xmlns="" id="{0355F962-EA37-5123-A59B-713F7F04A506}"/>
              </a:ext>
            </a:extLst>
          </p:cNvPr>
          <p:cNvPicPr>
            <a:picLocks noChangeAspect="1"/>
          </p:cNvPicPr>
          <p:nvPr/>
        </p:nvPicPr>
        <p:blipFill>
          <a:blip r:embed="rId2"/>
          <a:stretch>
            <a:fillRect/>
          </a:stretch>
        </p:blipFill>
        <p:spPr>
          <a:xfrm>
            <a:off x="8807455" y="3275880"/>
            <a:ext cx="2186006" cy="2896180"/>
          </a:xfrm>
          <a:prstGeom prst="rect">
            <a:avLst/>
          </a:prstGeom>
        </p:spPr>
      </p:pic>
    </p:spTree>
    <p:extLst>
      <p:ext uri="{BB962C8B-B14F-4D97-AF65-F5344CB8AC3E}">
        <p14:creationId xmlns:p14="http://schemas.microsoft.com/office/powerpoint/2010/main" val="108625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ACAB27B7-9349-9AC3-D127-8469E7A119EE}"/>
              </a:ext>
            </a:extLst>
          </p:cNvPr>
          <p:cNvSpPr txBox="1">
            <a:spLocks/>
          </p:cNvSpPr>
          <p:nvPr/>
        </p:nvSpPr>
        <p:spPr>
          <a:xfrm>
            <a:off x="851027" y="456754"/>
            <a:ext cx="11181028"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Vehicle Battery Module Replacement</a:t>
            </a:r>
          </a:p>
        </p:txBody>
      </p:sp>
      <p:sp>
        <p:nvSpPr>
          <p:cNvPr id="5" name="Content Placeholder 2">
            <a:extLst>
              <a:ext uri="{FF2B5EF4-FFF2-40B4-BE49-F238E27FC236}">
                <a16:creationId xmlns:a16="http://schemas.microsoft.com/office/drawing/2014/main" xmlns="" id="{52D4D621-B463-DFBC-B8CD-43E68B15624C}"/>
              </a:ext>
            </a:extLst>
          </p:cNvPr>
          <p:cNvSpPr txBox="1">
            <a:spLocks/>
          </p:cNvSpPr>
          <p:nvPr/>
        </p:nvSpPr>
        <p:spPr>
          <a:xfrm>
            <a:off x="968721" y="1331539"/>
            <a:ext cx="10529180" cy="195027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39725" indent="-339725">
              <a:buClr>
                <a:schemeClr val="bg2">
                  <a:lumMod val="50000"/>
                </a:schemeClr>
              </a:buClr>
              <a:buFont typeface="Arial" panose="020B0604020202020204" pitchFamily="34" charset="0"/>
              <a:buChar char="•"/>
            </a:pPr>
            <a:r>
              <a:rPr lang="en-US" sz="2200" b="1" dirty="0">
                <a:solidFill>
                  <a:schemeClr val="accent1"/>
                </a:solidFill>
                <a:latin typeface="Calibri" panose="020F0502020204030204" pitchFamily="34" charset="0"/>
                <a:cs typeface="Calibri" panose="020F0502020204030204" pitchFamily="34" charset="0"/>
              </a:rPr>
              <a:t>Will future replacement battery modules be backwards compatible?</a:t>
            </a:r>
          </a:p>
          <a:p>
            <a:pPr marL="339725" indent="-339725">
              <a:buClr>
                <a:schemeClr val="bg2">
                  <a:lumMod val="50000"/>
                </a:schemeClr>
              </a:buClr>
              <a:buFont typeface="Arial" panose="020B0604020202020204" pitchFamily="34" charset="0"/>
              <a:buChar char="•"/>
            </a:pPr>
            <a:r>
              <a:rPr lang="en-US" sz="2200" b="1" dirty="0">
                <a:solidFill>
                  <a:schemeClr val="accent1"/>
                </a:solidFill>
                <a:latin typeface="Calibri" panose="020F0502020204030204" pitchFamily="34" charset="0"/>
                <a:cs typeface="Calibri" panose="020F0502020204030204" pitchFamily="34" charset="0"/>
              </a:rPr>
              <a:t>Will vehicles need to be replaced because battery modules and control systems are not backwards compatible or cannot be retrofitted?</a:t>
            </a:r>
          </a:p>
          <a:p>
            <a:pPr marL="339725" indent="-339725">
              <a:buClr>
                <a:schemeClr val="bg2">
                  <a:lumMod val="50000"/>
                </a:schemeClr>
              </a:buClr>
              <a:buFont typeface="Arial" panose="020B0604020202020204" pitchFamily="34" charset="0"/>
              <a:buChar char="•"/>
            </a:pPr>
            <a:r>
              <a:rPr lang="en-US" sz="2200" b="1" dirty="0">
                <a:solidFill>
                  <a:schemeClr val="accent1"/>
                </a:solidFill>
                <a:latin typeface="Calibri" panose="020F0502020204030204" pitchFamily="34" charset="0"/>
                <a:cs typeface="Calibri" panose="020F0502020204030204" pitchFamily="34" charset="0"/>
              </a:rPr>
              <a:t>Battery cost per kWh reduction advancements may not decrease older battery module replacement costs</a:t>
            </a:r>
          </a:p>
        </p:txBody>
      </p:sp>
      <p:pic>
        <p:nvPicPr>
          <p:cNvPr id="6" name="Picture 5">
            <a:extLst>
              <a:ext uri="{FF2B5EF4-FFF2-40B4-BE49-F238E27FC236}">
                <a16:creationId xmlns:a16="http://schemas.microsoft.com/office/drawing/2014/main" xmlns="" id="{02931DCA-1420-96F1-4449-BE7B0E93D328}"/>
              </a:ext>
            </a:extLst>
          </p:cNvPr>
          <p:cNvPicPr>
            <a:picLocks noChangeAspect="1"/>
          </p:cNvPicPr>
          <p:nvPr/>
        </p:nvPicPr>
        <p:blipFill>
          <a:blip r:embed="rId2"/>
          <a:stretch>
            <a:fillRect/>
          </a:stretch>
        </p:blipFill>
        <p:spPr>
          <a:xfrm>
            <a:off x="128918" y="3378277"/>
            <a:ext cx="5967082" cy="2482216"/>
          </a:xfrm>
          <a:prstGeom prst="rect">
            <a:avLst/>
          </a:prstGeom>
        </p:spPr>
      </p:pic>
      <p:pic>
        <p:nvPicPr>
          <p:cNvPr id="7" name="Picture 6">
            <a:extLst>
              <a:ext uri="{FF2B5EF4-FFF2-40B4-BE49-F238E27FC236}">
                <a16:creationId xmlns:a16="http://schemas.microsoft.com/office/drawing/2014/main" xmlns="" id="{4F16E7EA-9883-8A0D-62E6-FC4644F54913}"/>
              </a:ext>
            </a:extLst>
          </p:cNvPr>
          <p:cNvPicPr>
            <a:picLocks noChangeAspect="1"/>
          </p:cNvPicPr>
          <p:nvPr/>
        </p:nvPicPr>
        <p:blipFill>
          <a:blip r:embed="rId3"/>
          <a:stretch>
            <a:fillRect/>
          </a:stretch>
        </p:blipFill>
        <p:spPr>
          <a:xfrm>
            <a:off x="6233311" y="3378277"/>
            <a:ext cx="5744359" cy="2419964"/>
          </a:xfrm>
          <a:prstGeom prst="rect">
            <a:avLst/>
          </a:prstGeom>
        </p:spPr>
      </p:pic>
      <p:sp>
        <p:nvSpPr>
          <p:cNvPr id="8" name="Content Placeholder 2">
            <a:extLst>
              <a:ext uri="{FF2B5EF4-FFF2-40B4-BE49-F238E27FC236}">
                <a16:creationId xmlns:a16="http://schemas.microsoft.com/office/drawing/2014/main" xmlns="" id="{59BA8FD8-3BEA-0E47-A5CE-07870BEEC754}"/>
              </a:ext>
            </a:extLst>
          </p:cNvPr>
          <p:cNvSpPr txBox="1">
            <a:spLocks/>
          </p:cNvSpPr>
          <p:nvPr/>
        </p:nvSpPr>
        <p:spPr>
          <a:xfrm>
            <a:off x="383602" y="5894900"/>
            <a:ext cx="5085406" cy="37475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bg2">
                  <a:lumMod val="50000"/>
                </a:schemeClr>
              </a:buClr>
              <a:buFont typeface="Calibri" panose="020F0502020204030204" pitchFamily="34" charset="0"/>
              <a:buNone/>
            </a:pPr>
            <a:r>
              <a:rPr lang="en-US" sz="1800" b="1" dirty="0">
                <a:solidFill>
                  <a:schemeClr val="accent1"/>
                </a:solidFill>
                <a:latin typeface="Calibri" panose="020F0502020204030204" pitchFamily="34" charset="0"/>
                <a:cs typeface="Calibri" panose="020F0502020204030204" pitchFamily="34" charset="0"/>
              </a:rPr>
              <a:t>8/2012 – Battery Module Replacement Cost</a:t>
            </a:r>
            <a:endParaRPr lang="en-US" sz="2400" b="1" dirty="0">
              <a:solidFill>
                <a:schemeClr val="accent1"/>
              </a:solidFill>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xmlns="" id="{51F3DFF6-C2B0-53EE-5752-9EF76DB03127}"/>
              </a:ext>
            </a:extLst>
          </p:cNvPr>
          <p:cNvSpPr txBox="1">
            <a:spLocks/>
          </p:cNvSpPr>
          <p:nvPr/>
        </p:nvSpPr>
        <p:spPr>
          <a:xfrm>
            <a:off x="6412495" y="5909047"/>
            <a:ext cx="5085406" cy="42113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bg2">
                  <a:lumMod val="50000"/>
                </a:schemeClr>
              </a:buClr>
              <a:buFont typeface="Calibri" panose="020F0502020204030204" pitchFamily="34" charset="0"/>
              <a:buNone/>
            </a:pPr>
            <a:r>
              <a:rPr lang="en-US" sz="1800" b="1" dirty="0">
                <a:solidFill>
                  <a:schemeClr val="accent1"/>
                </a:solidFill>
                <a:latin typeface="Calibri" panose="020F0502020204030204" pitchFamily="34" charset="0"/>
                <a:cs typeface="Calibri" panose="020F0502020204030204" pitchFamily="34" charset="0"/>
              </a:rPr>
              <a:t>11/2022 – Battery Module Replacement Cost</a:t>
            </a:r>
          </a:p>
        </p:txBody>
      </p:sp>
    </p:spTree>
    <p:extLst>
      <p:ext uri="{BB962C8B-B14F-4D97-AF65-F5344CB8AC3E}">
        <p14:creationId xmlns:p14="http://schemas.microsoft.com/office/powerpoint/2010/main" val="32232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DD84321A-802E-6873-1ED1-13B0AEF512AF}"/>
              </a:ext>
            </a:extLst>
          </p:cNvPr>
          <p:cNvSpPr txBox="1">
            <a:spLocks/>
          </p:cNvSpPr>
          <p:nvPr/>
        </p:nvSpPr>
        <p:spPr>
          <a:xfrm>
            <a:off x="2550254" y="417232"/>
            <a:ext cx="6491110"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EV Accident Damage</a:t>
            </a:r>
            <a:endParaRPr lang="en-US" sz="3600" dirty="0">
              <a:solidFill>
                <a:schemeClr val="tx2"/>
              </a:solidFill>
              <a:latin typeface="+mn-lt"/>
            </a:endParaRPr>
          </a:p>
        </p:txBody>
      </p:sp>
      <p:sp>
        <p:nvSpPr>
          <p:cNvPr id="5" name="Content Placeholder 2">
            <a:extLst>
              <a:ext uri="{FF2B5EF4-FFF2-40B4-BE49-F238E27FC236}">
                <a16:creationId xmlns:a16="http://schemas.microsoft.com/office/drawing/2014/main" xmlns="" id="{72D2DE52-741B-F0B6-FCD0-C621EE4317FD}"/>
              </a:ext>
            </a:extLst>
          </p:cNvPr>
          <p:cNvSpPr txBox="1">
            <a:spLocks/>
          </p:cNvSpPr>
          <p:nvPr/>
        </p:nvSpPr>
        <p:spPr>
          <a:xfrm>
            <a:off x="570368" y="1286332"/>
            <a:ext cx="11425474" cy="4884179"/>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spcBef>
                <a:spcPts val="0"/>
              </a:spcBef>
              <a:spcAft>
                <a:spcPts val="600"/>
              </a:spcAft>
              <a:buClrTx/>
              <a:buFont typeface="Arial" panose="020B0604020202020204" pitchFamily="34" charset="0"/>
              <a:buChar char="•"/>
            </a:pPr>
            <a:r>
              <a:rPr lang="en-US" sz="2600" dirty="0">
                <a:solidFill>
                  <a:schemeClr val="accent1"/>
                </a:solidFill>
              </a:rPr>
              <a:t>   </a:t>
            </a:r>
            <a:r>
              <a:rPr lang="en-US" sz="2600" b="1" dirty="0">
                <a:solidFill>
                  <a:schemeClr val="accent1"/>
                </a:solidFill>
              </a:rPr>
              <a:t>California Vehicle Registrations – 2022 Data</a:t>
            </a:r>
          </a:p>
          <a:p>
            <a:pPr lvl="2">
              <a:lnSpc>
                <a:spcPct val="120000"/>
              </a:lnSpc>
              <a:spcBef>
                <a:spcPts val="0"/>
              </a:spcBef>
              <a:spcAft>
                <a:spcPts val="600"/>
              </a:spcAft>
              <a:buClrTx/>
              <a:buFont typeface="Arial" panose="020B0604020202020204" pitchFamily="34" charset="0"/>
              <a:buChar char="•"/>
            </a:pPr>
            <a:r>
              <a:rPr lang="en-US" sz="2300" dirty="0">
                <a:solidFill>
                  <a:schemeClr val="accent1"/>
                </a:solidFill>
              </a:rPr>
              <a:t>  36,229,205 Vehicle Registered</a:t>
            </a:r>
          </a:p>
          <a:p>
            <a:pPr lvl="2">
              <a:lnSpc>
                <a:spcPct val="120000"/>
              </a:lnSpc>
              <a:spcBef>
                <a:spcPts val="0"/>
              </a:spcBef>
              <a:spcAft>
                <a:spcPts val="600"/>
              </a:spcAft>
              <a:buClrTx/>
              <a:buFont typeface="Arial" panose="020B0604020202020204" pitchFamily="34" charset="0"/>
              <a:buChar char="•"/>
            </a:pPr>
            <a:r>
              <a:rPr lang="en-US" sz="2300" dirty="0">
                <a:solidFill>
                  <a:schemeClr val="accent1"/>
                </a:solidFill>
              </a:rPr>
              <a:t>  425,300 EVs Registered</a:t>
            </a:r>
          </a:p>
          <a:p>
            <a:pPr lvl="3">
              <a:lnSpc>
                <a:spcPct val="120000"/>
              </a:lnSpc>
              <a:spcBef>
                <a:spcPts val="0"/>
              </a:spcBef>
              <a:spcAft>
                <a:spcPts val="600"/>
              </a:spcAft>
              <a:buClrTx/>
              <a:buFont typeface="Arial" panose="020B0604020202020204" pitchFamily="34" charset="0"/>
              <a:buChar char="•"/>
            </a:pPr>
            <a:r>
              <a:rPr lang="en-US" sz="2300" dirty="0">
                <a:solidFill>
                  <a:schemeClr val="accent1"/>
                </a:solidFill>
              </a:rPr>
              <a:t>  1.01% of Vehicles Registered are EVs</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Vehicle Fire Data </a:t>
            </a:r>
          </a:p>
          <a:p>
            <a:pPr lvl="2">
              <a:lnSpc>
                <a:spcPct val="120000"/>
              </a:lnSpc>
              <a:spcBef>
                <a:spcPts val="0"/>
              </a:spcBef>
              <a:spcAft>
                <a:spcPts val="600"/>
              </a:spcAft>
              <a:buClrTx/>
              <a:buFont typeface="Arial" panose="020B0604020202020204" pitchFamily="34" charset="0"/>
              <a:buChar char="•"/>
            </a:pPr>
            <a:r>
              <a:rPr lang="en-US" sz="2300" dirty="0">
                <a:solidFill>
                  <a:schemeClr val="accent1"/>
                </a:solidFill>
              </a:rPr>
              <a:t>1 in 1,500 chance of a vehicle catching fire in the United States</a:t>
            </a:r>
          </a:p>
          <a:p>
            <a:pPr lvl="2">
              <a:lnSpc>
                <a:spcPct val="120000"/>
              </a:lnSpc>
              <a:spcBef>
                <a:spcPts val="0"/>
              </a:spcBef>
              <a:spcAft>
                <a:spcPts val="600"/>
              </a:spcAft>
              <a:buClrTx/>
              <a:buFont typeface="Arial" panose="020B0604020202020204" pitchFamily="34" charset="0"/>
              <a:buChar char="•"/>
            </a:pPr>
            <a:r>
              <a:rPr lang="en-US" sz="2300" dirty="0">
                <a:solidFill>
                  <a:schemeClr val="accent1"/>
                </a:solidFill>
              </a:rPr>
              <a:t>1 in 20,000 chance of a Tesla EV catching fire in Europe</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Current EV fire data is insufficient to determine proper safety protocols for every scenario</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A single EV on fire can need as much as 40,000 gallons of water to extinguish it</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EV fires can require a Haz Mat response – You may be billed for the costs - $5K to $20K+</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Dedicated containment systems may be necessary to store damaged EVs as a safety precaution</a:t>
            </a:r>
          </a:p>
          <a:p>
            <a:pPr>
              <a:lnSpc>
                <a:spcPct val="120000"/>
              </a:lnSpc>
              <a:spcBef>
                <a:spcPts val="0"/>
              </a:spcBef>
              <a:spcAft>
                <a:spcPts val="600"/>
              </a:spcAft>
              <a:buClrTx/>
              <a:buFont typeface="Arial" panose="020B0604020202020204" pitchFamily="34" charset="0"/>
              <a:buChar char="•"/>
            </a:pPr>
            <a:r>
              <a:rPr lang="en-US" sz="2600" b="1" dirty="0">
                <a:solidFill>
                  <a:schemeClr val="accent1"/>
                </a:solidFill>
              </a:rPr>
              <a:t>  Simple accident damage may require battery module/box replacement, effectively “totaling” the vehicle</a:t>
            </a:r>
            <a:endParaRPr lang="en-US" dirty="0">
              <a:solidFill>
                <a:schemeClr val="accent1"/>
              </a:solidFill>
            </a:endParaRPr>
          </a:p>
        </p:txBody>
      </p:sp>
    </p:spTree>
    <p:extLst>
      <p:ext uri="{BB962C8B-B14F-4D97-AF65-F5344CB8AC3E}">
        <p14:creationId xmlns:p14="http://schemas.microsoft.com/office/powerpoint/2010/main" val="99160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101EAF71-B4C0-D6FF-D103-4F16A9B1195B}"/>
              </a:ext>
            </a:extLst>
          </p:cNvPr>
          <p:cNvSpPr txBox="1">
            <a:spLocks/>
          </p:cNvSpPr>
          <p:nvPr/>
        </p:nvSpPr>
        <p:spPr>
          <a:xfrm>
            <a:off x="2550254" y="417232"/>
            <a:ext cx="6491110"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EV Battery Fires</a:t>
            </a:r>
            <a:endParaRPr lang="en-US" sz="3600" dirty="0">
              <a:solidFill>
                <a:schemeClr val="tx2"/>
              </a:solidFill>
              <a:latin typeface="+mn-lt"/>
            </a:endParaRPr>
          </a:p>
        </p:txBody>
      </p:sp>
      <p:pic>
        <p:nvPicPr>
          <p:cNvPr id="5" name="Picture 4" descr="A truck on fire&#10;&#10;Description automatically generated with medium confidence">
            <a:extLst>
              <a:ext uri="{FF2B5EF4-FFF2-40B4-BE49-F238E27FC236}">
                <a16:creationId xmlns:a16="http://schemas.microsoft.com/office/drawing/2014/main" xmlns="" id="{A5954AC3-880A-B5F5-BD00-75EE30E02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4" y="1280991"/>
            <a:ext cx="3687355" cy="2065691"/>
          </a:xfrm>
          <a:prstGeom prst="rect">
            <a:avLst/>
          </a:prstGeom>
        </p:spPr>
      </p:pic>
      <p:pic>
        <p:nvPicPr>
          <p:cNvPr id="6" name="Picture 5" descr="A picture containing outdoor, truck, transport, parked&#10;&#10;Description automatically generated">
            <a:extLst>
              <a:ext uri="{FF2B5EF4-FFF2-40B4-BE49-F238E27FC236}">
                <a16:creationId xmlns:a16="http://schemas.microsoft.com/office/drawing/2014/main" xmlns="" id="{1E3EC347-5F89-1487-8978-371B1129E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008" y="1280990"/>
            <a:ext cx="3658399" cy="2065692"/>
          </a:xfrm>
          <a:prstGeom prst="rect">
            <a:avLst/>
          </a:prstGeom>
        </p:spPr>
      </p:pic>
      <p:pic>
        <p:nvPicPr>
          <p:cNvPr id="7" name="Picture 6" descr="A picture containing old, power shovel, dirty&#10;&#10;Description automatically generated">
            <a:extLst>
              <a:ext uri="{FF2B5EF4-FFF2-40B4-BE49-F238E27FC236}">
                <a16:creationId xmlns:a16="http://schemas.microsoft.com/office/drawing/2014/main" xmlns="" id="{0552A720-E00A-D3DE-75D3-7424F2E21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376" y="1280990"/>
            <a:ext cx="3658399" cy="2053132"/>
          </a:xfrm>
          <a:prstGeom prst="rect">
            <a:avLst/>
          </a:prstGeom>
        </p:spPr>
      </p:pic>
      <p:pic>
        <p:nvPicPr>
          <p:cNvPr id="8" name="Picture 7">
            <a:extLst>
              <a:ext uri="{FF2B5EF4-FFF2-40B4-BE49-F238E27FC236}">
                <a16:creationId xmlns:a16="http://schemas.microsoft.com/office/drawing/2014/main" xmlns="" id="{3F730B38-A402-662D-EF85-AE7809853474}"/>
              </a:ext>
            </a:extLst>
          </p:cNvPr>
          <p:cNvPicPr>
            <a:picLocks noChangeAspect="1"/>
          </p:cNvPicPr>
          <p:nvPr/>
        </p:nvPicPr>
        <p:blipFill>
          <a:blip r:embed="rId5"/>
          <a:stretch>
            <a:fillRect/>
          </a:stretch>
        </p:blipFill>
        <p:spPr>
          <a:xfrm>
            <a:off x="215040" y="3857996"/>
            <a:ext cx="4744317" cy="1927073"/>
          </a:xfrm>
          <a:prstGeom prst="rect">
            <a:avLst/>
          </a:prstGeom>
        </p:spPr>
      </p:pic>
      <p:pic>
        <p:nvPicPr>
          <p:cNvPr id="9" name="Picture 8">
            <a:extLst>
              <a:ext uri="{FF2B5EF4-FFF2-40B4-BE49-F238E27FC236}">
                <a16:creationId xmlns:a16="http://schemas.microsoft.com/office/drawing/2014/main" xmlns="" id="{BA08E3A5-DFBE-B94B-2B51-65731F7CA68A}"/>
              </a:ext>
            </a:extLst>
          </p:cNvPr>
          <p:cNvPicPr>
            <a:picLocks noChangeAspect="1"/>
          </p:cNvPicPr>
          <p:nvPr/>
        </p:nvPicPr>
        <p:blipFill>
          <a:blip r:embed="rId6"/>
          <a:stretch>
            <a:fillRect/>
          </a:stretch>
        </p:blipFill>
        <p:spPr>
          <a:xfrm>
            <a:off x="5143097" y="3857995"/>
            <a:ext cx="3177837" cy="1927073"/>
          </a:xfrm>
          <a:prstGeom prst="rect">
            <a:avLst/>
          </a:prstGeom>
        </p:spPr>
      </p:pic>
      <p:sp>
        <p:nvSpPr>
          <p:cNvPr id="10" name="TextBox 9">
            <a:extLst>
              <a:ext uri="{FF2B5EF4-FFF2-40B4-BE49-F238E27FC236}">
                <a16:creationId xmlns:a16="http://schemas.microsoft.com/office/drawing/2014/main" xmlns="" id="{1D74451F-1295-4C51-835C-67F81482971E}"/>
              </a:ext>
            </a:extLst>
          </p:cNvPr>
          <p:cNvSpPr txBox="1"/>
          <p:nvPr/>
        </p:nvSpPr>
        <p:spPr>
          <a:xfrm>
            <a:off x="178095" y="3408039"/>
            <a:ext cx="11428091" cy="307777"/>
          </a:xfrm>
          <a:prstGeom prst="rect">
            <a:avLst/>
          </a:prstGeom>
          <a:noFill/>
        </p:spPr>
        <p:txBody>
          <a:bodyPr wrap="square">
            <a:spAutoFit/>
          </a:bodyPr>
          <a:lstStyle/>
          <a:p>
            <a:pPr algn="ctr"/>
            <a:r>
              <a:rPr lang="en-US" sz="1400" b="1" dirty="0">
                <a:solidFill>
                  <a:schemeClr val="accent1"/>
                </a:solidFill>
                <a:latin typeface="Calibri" panose="020F0502020204030204" pitchFamily="34" charset="0"/>
                <a:cs typeface="Calibri" panose="020F0502020204030204" pitchFamily="34" charset="0"/>
              </a:rPr>
              <a:t>An Electric Scooter Taken On Board the Bus Caught Fire and Spread to the Rest of the Bus.  The Bus Hybrid Electric Battery was Intact After the Fire</a:t>
            </a:r>
          </a:p>
        </p:txBody>
      </p:sp>
      <p:pic>
        <p:nvPicPr>
          <p:cNvPr id="12" name="Picture 11">
            <a:extLst>
              <a:ext uri="{FF2B5EF4-FFF2-40B4-BE49-F238E27FC236}">
                <a16:creationId xmlns:a16="http://schemas.microsoft.com/office/drawing/2014/main" xmlns="" id="{19C35E9D-38F7-F637-2D69-76460F0C34A4}"/>
              </a:ext>
            </a:extLst>
          </p:cNvPr>
          <p:cNvPicPr>
            <a:picLocks noChangeAspect="1"/>
          </p:cNvPicPr>
          <p:nvPr/>
        </p:nvPicPr>
        <p:blipFill>
          <a:blip r:embed="rId7"/>
          <a:stretch>
            <a:fillRect/>
          </a:stretch>
        </p:blipFill>
        <p:spPr>
          <a:xfrm>
            <a:off x="8504674" y="3882060"/>
            <a:ext cx="3006107" cy="2004071"/>
          </a:xfrm>
          <a:prstGeom prst="rect">
            <a:avLst/>
          </a:prstGeom>
        </p:spPr>
      </p:pic>
      <p:sp>
        <p:nvSpPr>
          <p:cNvPr id="13" name="TextBox 12">
            <a:extLst>
              <a:ext uri="{FF2B5EF4-FFF2-40B4-BE49-F238E27FC236}">
                <a16:creationId xmlns:a16="http://schemas.microsoft.com/office/drawing/2014/main" xmlns="" id="{8EFEDA17-3F68-6A9F-3396-063F035A48AD}"/>
              </a:ext>
            </a:extLst>
          </p:cNvPr>
          <p:cNvSpPr txBox="1"/>
          <p:nvPr/>
        </p:nvSpPr>
        <p:spPr>
          <a:xfrm>
            <a:off x="105630" y="5782731"/>
            <a:ext cx="4744317" cy="307777"/>
          </a:xfrm>
          <a:prstGeom prst="rect">
            <a:avLst/>
          </a:prstGeom>
          <a:noFill/>
        </p:spPr>
        <p:txBody>
          <a:bodyPr wrap="square">
            <a:spAutoFit/>
          </a:bodyPr>
          <a:lstStyle/>
          <a:p>
            <a:pPr algn="ctr"/>
            <a:r>
              <a:rPr lang="en-US" sz="1400" b="1" dirty="0">
                <a:solidFill>
                  <a:schemeClr val="accent1"/>
                </a:solidFill>
                <a:latin typeface="Calibri" panose="020F0502020204030204" pitchFamily="34" charset="0"/>
                <a:cs typeface="Calibri" panose="020F0502020204030204" pitchFamily="34" charset="0"/>
              </a:rPr>
              <a:t>An EV Bus Caught Fire and It Spread to Adjacent Buses</a:t>
            </a:r>
          </a:p>
        </p:txBody>
      </p:sp>
      <p:sp>
        <p:nvSpPr>
          <p:cNvPr id="14" name="TextBox 13">
            <a:extLst>
              <a:ext uri="{FF2B5EF4-FFF2-40B4-BE49-F238E27FC236}">
                <a16:creationId xmlns:a16="http://schemas.microsoft.com/office/drawing/2014/main" xmlns="" id="{CECFF224-AC90-7474-2886-A6E0129D3811}"/>
              </a:ext>
            </a:extLst>
          </p:cNvPr>
          <p:cNvSpPr txBox="1"/>
          <p:nvPr/>
        </p:nvSpPr>
        <p:spPr>
          <a:xfrm>
            <a:off x="4882681" y="5782731"/>
            <a:ext cx="3589260" cy="523220"/>
          </a:xfrm>
          <a:prstGeom prst="rect">
            <a:avLst/>
          </a:prstGeom>
          <a:noFill/>
        </p:spPr>
        <p:txBody>
          <a:bodyPr wrap="square">
            <a:spAutoFit/>
          </a:bodyPr>
          <a:lstStyle/>
          <a:p>
            <a:pPr algn="ctr"/>
            <a:r>
              <a:rPr lang="en-US" sz="1400" b="1" i="0" dirty="0">
                <a:solidFill>
                  <a:schemeClr val="accent1"/>
                </a:solidFill>
                <a:effectLst/>
                <a:latin typeface="Calibri" panose="020F0502020204030204" pitchFamily="34" charset="0"/>
                <a:cs typeface="Calibri" panose="020F0502020204030204" pitchFamily="34" charset="0"/>
              </a:rPr>
              <a:t>Firefighters Utilized Dry Chemical </a:t>
            </a:r>
          </a:p>
          <a:p>
            <a:pPr algn="ctr"/>
            <a:r>
              <a:rPr lang="en-US" sz="1400" b="1" i="0" dirty="0">
                <a:solidFill>
                  <a:schemeClr val="accent1"/>
                </a:solidFill>
                <a:effectLst/>
                <a:latin typeface="Calibri" panose="020F0502020204030204" pitchFamily="34" charset="0"/>
                <a:cs typeface="Calibri" panose="020F0502020204030204" pitchFamily="34" charset="0"/>
              </a:rPr>
              <a:t>Extinguisher and Foam to Put Out this Fire</a:t>
            </a:r>
            <a:endParaRPr lang="en-US" sz="1400" b="1" dirty="0">
              <a:solidFill>
                <a:schemeClr val="accent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14A95A9A-3732-E9A3-AE07-663042084AF2}"/>
              </a:ext>
            </a:extLst>
          </p:cNvPr>
          <p:cNvSpPr txBox="1"/>
          <p:nvPr/>
        </p:nvSpPr>
        <p:spPr>
          <a:xfrm>
            <a:off x="9003081" y="5898486"/>
            <a:ext cx="2209402" cy="307777"/>
          </a:xfrm>
          <a:prstGeom prst="rect">
            <a:avLst/>
          </a:prstGeom>
          <a:noFill/>
        </p:spPr>
        <p:txBody>
          <a:bodyPr wrap="square">
            <a:spAutoFit/>
          </a:bodyPr>
          <a:lstStyle/>
          <a:p>
            <a:pPr algn="ctr"/>
            <a:r>
              <a:rPr lang="en-US" sz="1400" b="1" i="0" dirty="0">
                <a:solidFill>
                  <a:schemeClr val="accent1"/>
                </a:solidFill>
                <a:effectLst/>
                <a:latin typeface="Calibri" panose="020F0502020204030204" pitchFamily="34" charset="0"/>
                <a:cs typeface="Calibri" panose="020F0502020204030204" pitchFamily="34" charset="0"/>
              </a:rPr>
              <a:t>EV Bus Fire Damages Depot</a:t>
            </a:r>
            <a:endParaRPr lang="en-US" sz="14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FD1BA8D8-9702-4578-D5B9-6766760AAD5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Advanced Clean Trucks Regulation – Companion to ACF</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E243699F-8A4F-8B29-D351-78BC9519F90A}"/>
              </a:ext>
            </a:extLst>
          </p:cNvPr>
          <p:cNvSpPr txBox="1"/>
          <p:nvPr/>
        </p:nvSpPr>
        <p:spPr>
          <a:xfrm>
            <a:off x="222638" y="1438641"/>
            <a:ext cx="3625794" cy="4278094"/>
          </a:xfrm>
          <a:prstGeom prst="rect">
            <a:avLst/>
          </a:prstGeom>
          <a:noFill/>
        </p:spPr>
        <p:txBody>
          <a:bodyPr wrap="square">
            <a:spAutoFit/>
          </a:bodyPr>
          <a:lstStyle/>
          <a:p>
            <a:r>
              <a:rPr lang="en-US" sz="1600" b="1" dirty="0">
                <a:solidFill>
                  <a:schemeClr val="accent1"/>
                </a:solidFill>
              </a:rPr>
              <a:t>Enacted Prior to ACF Regulation</a:t>
            </a:r>
          </a:p>
          <a:p>
            <a:endParaRPr lang="en-US" sz="1600" b="1" dirty="0">
              <a:solidFill>
                <a:schemeClr val="accent1"/>
              </a:solidFill>
            </a:endParaRPr>
          </a:p>
          <a:p>
            <a:pPr marL="285750" indent="-285750">
              <a:buFont typeface="Arial" panose="020B0604020202020204" pitchFamily="34" charset="0"/>
              <a:buChar char="•"/>
            </a:pPr>
            <a:r>
              <a:rPr lang="en-US" sz="1600" b="1" dirty="0">
                <a:solidFill>
                  <a:schemeClr val="accent1"/>
                </a:solidFill>
                <a:effectLst/>
                <a:ea typeface="Calibri" panose="020F0502020204030204" pitchFamily="34" charset="0"/>
                <a:cs typeface="Raavi" panose="020B0502040204020203" pitchFamily="34" charset="0"/>
              </a:rPr>
              <a:t>Requires vehicle manufacturers to </a:t>
            </a:r>
            <a:r>
              <a:rPr lang="en-US" sz="1600" b="1" dirty="0">
                <a:solidFill>
                  <a:schemeClr val="accent1"/>
                </a:solidFill>
                <a:ea typeface="Calibri" panose="020F0502020204030204" pitchFamily="34" charset="0"/>
                <a:cs typeface="Raavi" panose="020B0502040204020203" pitchFamily="34" charset="0"/>
              </a:rPr>
              <a:t>sell an increasing percentage of their total sales volume as Zero Emissions Vehicles (ZEVs). </a:t>
            </a:r>
          </a:p>
          <a:p>
            <a:pPr marL="285750" indent="-285750">
              <a:buFont typeface="Arial" panose="020B0604020202020204" pitchFamily="34" charset="0"/>
              <a:buChar char="•"/>
            </a:pPr>
            <a:endParaRPr lang="en-US" sz="1600" b="1" dirty="0">
              <a:solidFill>
                <a:schemeClr val="accent1"/>
              </a:solidFill>
              <a:ea typeface="Calibri" panose="020F0502020204030204" pitchFamily="34" charset="0"/>
              <a:cs typeface="Raavi" panose="020B0502040204020203" pitchFamily="34" charset="0"/>
            </a:endParaRPr>
          </a:p>
          <a:p>
            <a:pPr marL="285750" indent="-285750">
              <a:buFont typeface="Arial" panose="020B0604020202020204" pitchFamily="34" charset="0"/>
              <a:buChar char="•"/>
            </a:pPr>
            <a:r>
              <a:rPr lang="en-US" sz="1600" b="1" dirty="0">
                <a:solidFill>
                  <a:schemeClr val="accent1"/>
                </a:solidFill>
                <a:cs typeface="Raavi" panose="020B0502040204020203" pitchFamily="34" charset="0"/>
              </a:rPr>
              <a:t>Required private and government fleets to submit a fleet report to CARB staff by 3/31/2022</a:t>
            </a:r>
          </a:p>
          <a:p>
            <a:pPr marL="285750" indent="-285750">
              <a:buFont typeface="Arial" panose="020B0604020202020204" pitchFamily="34" charset="0"/>
              <a:buChar char="•"/>
            </a:pPr>
            <a:endParaRPr lang="en-US" sz="1600" b="1" dirty="0">
              <a:solidFill>
                <a:schemeClr val="bg2">
                  <a:lumMod val="50000"/>
                </a:schemeClr>
              </a:solidFill>
              <a:cs typeface="Raavi" panose="020B0502040204020203" pitchFamily="34" charset="0"/>
            </a:endParaRPr>
          </a:p>
          <a:p>
            <a:pPr marL="742950" lvl="1" indent="-285750">
              <a:buFont typeface="Arial" panose="020B0604020202020204" pitchFamily="34" charset="0"/>
              <a:buChar char="•"/>
            </a:pPr>
            <a:r>
              <a:rPr lang="en-US" sz="1600" b="1" dirty="0">
                <a:solidFill>
                  <a:srgbClr val="FF0000"/>
                </a:solidFill>
                <a:cs typeface="Raavi" panose="020B0502040204020203" pitchFamily="34" charset="0"/>
              </a:rPr>
              <a:t>If you have not reported yet, do so as soon as possible.</a:t>
            </a:r>
          </a:p>
          <a:p>
            <a:pPr marL="742950" lvl="1" indent="-285750">
              <a:buFont typeface="Arial" panose="020B0604020202020204" pitchFamily="34" charset="0"/>
              <a:buChar char="•"/>
            </a:pPr>
            <a:r>
              <a:rPr lang="en-US" sz="1600" b="1" dirty="0">
                <a:solidFill>
                  <a:srgbClr val="FF0000"/>
                </a:solidFill>
                <a:cs typeface="Raavi" panose="020B0502040204020203" pitchFamily="34" charset="0"/>
              </a:rPr>
              <a:t>The ACF reports that must be submitted each year may be compared to your original ACT report submission.</a:t>
            </a:r>
            <a:endParaRPr lang="en-US" sz="1600" b="1" dirty="0">
              <a:solidFill>
                <a:srgbClr val="FF0000"/>
              </a:solidFill>
            </a:endParaRPr>
          </a:p>
        </p:txBody>
      </p:sp>
      <p:pic>
        <p:nvPicPr>
          <p:cNvPr id="6" name="Picture 5">
            <a:extLst>
              <a:ext uri="{FF2B5EF4-FFF2-40B4-BE49-F238E27FC236}">
                <a16:creationId xmlns:a16="http://schemas.microsoft.com/office/drawing/2014/main" xmlns="" id="{5B8520FD-EFDE-CE0F-D8D7-012C55D149E3}"/>
              </a:ext>
            </a:extLst>
          </p:cNvPr>
          <p:cNvPicPr>
            <a:picLocks noChangeAspect="1"/>
          </p:cNvPicPr>
          <p:nvPr/>
        </p:nvPicPr>
        <p:blipFill>
          <a:blip r:embed="rId2"/>
          <a:stretch>
            <a:fillRect/>
          </a:stretch>
        </p:blipFill>
        <p:spPr>
          <a:xfrm>
            <a:off x="4077555" y="1402427"/>
            <a:ext cx="7618056" cy="4275613"/>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xmlns="" id="{81FD2C9F-5F60-E7D3-C544-4B24F31870BB}"/>
              </a:ext>
            </a:extLst>
          </p:cNvPr>
          <p:cNvSpPr txBox="1">
            <a:spLocks/>
          </p:cNvSpPr>
          <p:nvPr/>
        </p:nvSpPr>
        <p:spPr>
          <a:xfrm>
            <a:off x="4765084" y="5887534"/>
            <a:ext cx="6242998" cy="295807"/>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1600" dirty="0">
                <a:solidFill>
                  <a:srgbClr val="00B0F0"/>
                </a:solidFill>
                <a:hlinkClick r:id="rId3"/>
              </a:rPr>
              <a:t>https://ww2.arb.ca.gov/our-work/programs/advanced-clean-trucks</a:t>
            </a:r>
            <a:endParaRPr lang="en-US" dirty="0">
              <a:solidFill>
                <a:srgbClr val="00B0F0"/>
              </a:solidFill>
            </a:endParaRPr>
          </a:p>
        </p:txBody>
      </p:sp>
    </p:spTree>
    <p:extLst>
      <p:ext uri="{BB962C8B-B14F-4D97-AF65-F5344CB8AC3E}">
        <p14:creationId xmlns:p14="http://schemas.microsoft.com/office/powerpoint/2010/main" val="388104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90A17C3B-0132-B24A-EDEB-B74B2704D9B0}"/>
              </a:ext>
            </a:extLst>
          </p:cNvPr>
          <p:cNvSpPr txBox="1">
            <a:spLocks/>
          </p:cNvSpPr>
          <p:nvPr/>
        </p:nvSpPr>
        <p:spPr>
          <a:xfrm>
            <a:off x="625640" y="414396"/>
            <a:ext cx="10940715"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Accident Damage – EV Quarantine</a:t>
            </a:r>
            <a:endParaRPr lang="en-US" sz="3600" dirty="0">
              <a:solidFill>
                <a:schemeClr val="tx2"/>
              </a:solidFill>
              <a:latin typeface="+mn-lt"/>
            </a:endParaRPr>
          </a:p>
        </p:txBody>
      </p:sp>
      <p:pic>
        <p:nvPicPr>
          <p:cNvPr id="5" name="Picture 4">
            <a:extLst>
              <a:ext uri="{FF2B5EF4-FFF2-40B4-BE49-F238E27FC236}">
                <a16:creationId xmlns:a16="http://schemas.microsoft.com/office/drawing/2014/main" xmlns="" id="{95C69220-F7BC-5CB9-6769-B2CA06D1E2A7}"/>
              </a:ext>
            </a:extLst>
          </p:cNvPr>
          <p:cNvPicPr>
            <a:picLocks noChangeAspect="1"/>
          </p:cNvPicPr>
          <p:nvPr/>
        </p:nvPicPr>
        <p:blipFill>
          <a:blip r:embed="rId2"/>
          <a:stretch>
            <a:fillRect/>
          </a:stretch>
        </p:blipFill>
        <p:spPr>
          <a:xfrm>
            <a:off x="1631277" y="1247322"/>
            <a:ext cx="4031339" cy="4767943"/>
          </a:xfrm>
          <a:prstGeom prst="rect">
            <a:avLst/>
          </a:prstGeom>
        </p:spPr>
      </p:pic>
      <p:sp>
        <p:nvSpPr>
          <p:cNvPr id="6" name="TextBox 5">
            <a:extLst>
              <a:ext uri="{FF2B5EF4-FFF2-40B4-BE49-F238E27FC236}">
                <a16:creationId xmlns:a16="http://schemas.microsoft.com/office/drawing/2014/main" xmlns="" id="{306975C0-A1DF-C3C8-C4EA-9C672D97C9FB}"/>
              </a:ext>
            </a:extLst>
          </p:cNvPr>
          <p:cNvSpPr txBox="1"/>
          <p:nvPr/>
        </p:nvSpPr>
        <p:spPr>
          <a:xfrm>
            <a:off x="6021667" y="1306284"/>
            <a:ext cx="5443502" cy="4708981"/>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accent1"/>
                </a:solidFill>
              </a:rPr>
              <a:t>Light Duty EV Trucks require a 50’ radius between the vehicle and the next closest object in case of a fire</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Medium/Heavy Duty Truck radius requirements may be greater</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An EV Truck will need to remain in quarantine for between 48 hours and 2 weeks depending on the manufacturer’s recommended safety protocols</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A majority of towing vendors do not have space to meet manufacturer recommended safety protocols for just one EV sedan</a:t>
            </a:r>
          </a:p>
        </p:txBody>
      </p:sp>
    </p:spTree>
    <p:extLst>
      <p:ext uri="{BB962C8B-B14F-4D97-AF65-F5344CB8AC3E}">
        <p14:creationId xmlns:p14="http://schemas.microsoft.com/office/powerpoint/2010/main" val="16310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19C5FC0-70C0-2D45-EAE2-CCDCB42FA850}"/>
              </a:ext>
            </a:extLst>
          </p:cNvPr>
          <p:cNvSpPr txBox="1">
            <a:spLocks/>
          </p:cNvSpPr>
          <p:nvPr/>
        </p:nvSpPr>
        <p:spPr>
          <a:xfrm>
            <a:off x="705853" y="417232"/>
            <a:ext cx="10940715"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Accident Damage – EV Fire Containment</a:t>
            </a:r>
            <a:endParaRPr lang="en-US" sz="3600" dirty="0">
              <a:solidFill>
                <a:schemeClr val="tx2"/>
              </a:solidFill>
              <a:latin typeface="+mn-lt"/>
            </a:endParaRPr>
          </a:p>
        </p:txBody>
      </p:sp>
      <p:sp>
        <p:nvSpPr>
          <p:cNvPr id="5" name="TextBox 4">
            <a:extLst>
              <a:ext uri="{FF2B5EF4-FFF2-40B4-BE49-F238E27FC236}">
                <a16:creationId xmlns:a16="http://schemas.microsoft.com/office/drawing/2014/main" xmlns="" id="{7FFAB43E-4653-A222-BC45-137D424AADC9}"/>
              </a:ext>
            </a:extLst>
          </p:cNvPr>
          <p:cNvSpPr txBox="1"/>
          <p:nvPr/>
        </p:nvSpPr>
        <p:spPr>
          <a:xfrm>
            <a:off x="6514148" y="1467850"/>
            <a:ext cx="5190816" cy="4247317"/>
          </a:xfrm>
          <a:prstGeom prst="rect">
            <a:avLst/>
          </a:prstGeom>
          <a:noFill/>
        </p:spPr>
        <p:txBody>
          <a:bodyPr wrap="square">
            <a:spAutoFit/>
          </a:bodyPr>
          <a:lstStyle/>
          <a:p>
            <a:pPr marL="342900" indent="-342900">
              <a:buFont typeface="Arial" panose="020B0604020202020204" pitchFamily="34" charset="0"/>
              <a:buChar char="•"/>
            </a:pPr>
            <a:r>
              <a:rPr lang="en-US" b="1" dirty="0">
                <a:solidFill>
                  <a:schemeClr val="accent1"/>
                </a:solidFill>
              </a:rPr>
              <a:t>The EV needs to be parked on concrete, asphalt, or gravel away from combustible material such as grass and weeds</a:t>
            </a: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EV battery fires can reach temperatures of up to 1,400 degrees Fahrenheit</a:t>
            </a: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Surface modifications at this facility will provide a quarantine location for two EVs at a time</a:t>
            </a: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Contracted towing providers will be directed to take all damaged EVs to this location</a:t>
            </a: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EV </a:t>
            </a:r>
            <a:r>
              <a:rPr lang="en-US" b="1" dirty="0" smtClean="0">
                <a:solidFill>
                  <a:schemeClr val="accent1"/>
                </a:solidFill>
              </a:rPr>
              <a:t>accident repair damage costs </a:t>
            </a:r>
            <a:r>
              <a:rPr lang="en-US" b="1" dirty="0">
                <a:solidFill>
                  <a:schemeClr val="accent1"/>
                </a:solidFill>
              </a:rPr>
              <a:t>are 27% to 43% </a:t>
            </a:r>
            <a:r>
              <a:rPr lang="en-US" b="1" dirty="0" smtClean="0">
                <a:solidFill>
                  <a:schemeClr val="accent1"/>
                </a:solidFill>
              </a:rPr>
              <a:t>higher </a:t>
            </a:r>
            <a:r>
              <a:rPr lang="en-US" b="1" dirty="0">
                <a:solidFill>
                  <a:schemeClr val="accent1"/>
                </a:solidFill>
              </a:rPr>
              <a:t>than conventional vehicles</a:t>
            </a:r>
          </a:p>
        </p:txBody>
      </p:sp>
      <p:pic>
        <p:nvPicPr>
          <p:cNvPr id="6" name="Picture 5">
            <a:extLst>
              <a:ext uri="{FF2B5EF4-FFF2-40B4-BE49-F238E27FC236}">
                <a16:creationId xmlns:a16="http://schemas.microsoft.com/office/drawing/2014/main" xmlns="" id="{E9DDC291-CB6F-ECE0-6960-D0A198761EEE}"/>
              </a:ext>
            </a:extLst>
          </p:cNvPr>
          <p:cNvPicPr>
            <a:picLocks noChangeAspect="1"/>
          </p:cNvPicPr>
          <p:nvPr/>
        </p:nvPicPr>
        <p:blipFill>
          <a:blip r:embed="rId2"/>
          <a:stretch>
            <a:fillRect/>
          </a:stretch>
        </p:blipFill>
        <p:spPr>
          <a:xfrm>
            <a:off x="1580186" y="1467851"/>
            <a:ext cx="5437774" cy="4411579"/>
          </a:xfrm>
          <a:prstGeom prst="rect">
            <a:avLst/>
          </a:prstGeom>
        </p:spPr>
      </p:pic>
      <p:sp>
        <p:nvSpPr>
          <p:cNvPr id="7" name="&quot;Not Allowed&quot; Symbol 6">
            <a:extLst>
              <a:ext uri="{FF2B5EF4-FFF2-40B4-BE49-F238E27FC236}">
                <a16:creationId xmlns:a16="http://schemas.microsoft.com/office/drawing/2014/main" xmlns="" id="{6505BFF4-7802-0ABC-F913-B320FA07A0C7}"/>
              </a:ext>
            </a:extLst>
          </p:cNvPr>
          <p:cNvSpPr/>
          <p:nvPr/>
        </p:nvSpPr>
        <p:spPr>
          <a:xfrm>
            <a:off x="4299073" y="2166290"/>
            <a:ext cx="799963" cy="887342"/>
          </a:xfrm>
          <a:prstGeom prst="noSmoking">
            <a:avLst/>
          </a:prstGeom>
          <a:solidFill>
            <a:srgbClr val="FF0000"/>
          </a:solidFill>
          <a:ln w="15875">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8" name="Circle: Hollow 7">
            <a:extLst>
              <a:ext uri="{FF2B5EF4-FFF2-40B4-BE49-F238E27FC236}">
                <a16:creationId xmlns:a16="http://schemas.microsoft.com/office/drawing/2014/main" xmlns="" id="{08421C82-42EE-7713-0D26-A7EC83D622D2}"/>
              </a:ext>
            </a:extLst>
          </p:cNvPr>
          <p:cNvSpPr/>
          <p:nvPr/>
        </p:nvSpPr>
        <p:spPr>
          <a:xfrm>
            <a:off x="4582953" y="3334409"/>
            <a:ext cx="894080" cy="887342"/>
          </a:xfrm>
          <a:prstGeom prst="donut">
            <a:avLst/>
          </a:prstGeom>
          <a:solidFill>
            <a:srgbClr val="00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ircle: Hollow 8">
            <a:extLst>
              <a:ext uri="{FF2B5EF4-FFF2-40B4-BE49-F238E27FC236}">
                <a16:creationId xmlns:a16="http://schemas.microsoft.com/office/drawing/2014/main" xmlns="" id="{813A2DFD-2528-A0D3-0578-C72A442B6444}"/>
              </a:ext>
            </a:extLst>
          </p:cNvPr>
          <p:cNvSpPr/>
          <p:nvPr/>
        </p:nvSpPr>
        <p:spPr>
          <a:xfrm>
            <a:off x="4582953" y="4339634"/>
            <a:ext cx="894080" cy="887342"/>
          </a:xfrm>
          <a:prstGeom prst="donut">
            <a:avLst/>
          </a:prstGeom>
          <a:solidFill>
            <a:srgbClr val="00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806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D452B22F-8BD0-8E28-F2FB-9E270DED4752}"/>
              </a:ext>
            </a:extLst>
          </p:cNvPr>
          <p:cNvSpPr txBox="1">
            <a:spLocks/>
          </p:cNvSpPr>
          <p:nvPr/>
        </p:nvSpPr>
        <p:spPr>
          <a:xfrm>
            <a:off x="769544" y="417232"/>
            <a:ext cx="10683090" cy="101321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Accident Damage – EV Fire Containment</a:t>
            </a:r>
            <a:endParaRPr lang="en-US" sz="3600" dirty="0">
              <a:solidFill>
                <a:schemeClr val="tx2"/>
              </a:solidFill>
              <a:latin typeface="+mn-lt"/>
            </a:endParaRPr>
          </a:p>
        </p:txBody>
      </p:sp>
      <p:pic>
        <p:nvPicPr>
          <p:cNvPr id="5" name="Picture 4">
            <a:extLst>
              <a:ext uri="{FF2B5EF4-FFF2-40B4-BE49-F238E27FC236}">
                <a16:creationId xmlns:a16="http://schemas.microsoft.com/office/drawing/2014/main" xmlns="" id="{9549CE4E-785E-3D8C-73BC-77DF13006D8E}"/>
              </a:ext>
            </a:extLst>
          </p:cNvPr>
          <p:cNvPicPr>
            <a:picLocks noChangeAspect="1"/>
          </p:cNvPicPr>
          <p:nvPr/>
        </p:nvPicPr>
        <p:blipFill>
          <a:blip r:embed="rId2"/>
          <a:stretch>
            <a:fillRect/>
          </a:stretch>
        </p:blipFill>
        <p:spPr>
          <a:xfrm>
            <a:off x="878103" y="1660643"/>
            <a:ext cx="3174592" cy="2321095"/>
          </a:xfrm>
          <a:prstGeom prst="rect">
            <a:avLst/>
          </a:prstGeom>
        </p:spPr>
      </p:pic>
      <p:pic>
        <p:nvPicPr>
          <p:cNvPr id="6" name="Picture 5">
            <a:extLst>
              <a:ext uri="{FF2B5EF4-FFF2-40B4-BE49-F238E27FC236}">
                <a16:creationId xmlns:a16="http://schemas.microsoft.com/office/drawing/2014/main" xmlns="" id="{6A34228E-3275-D214-50DB-EECCA48570EC}"/>
              </a:ext>
            </a:extLst>
          </p:cNvPr>
          <p:cNvPicPr>
            <a:picLocks noChangeAspect="1"/>
          </p:cNvPicPr>
          <p:nvPr/>
        </p:nvPicPr>
        <p:blipFill>
          <a:blip r:embed="rId3"/>
          <a:stretch>
            <a:fillRect/>
          </a:stretch>
        </p:blipFill>
        <p:spPr>
          <a:xfrm>
            <a:off x="4088538" y="1660643"/>
            <a:ext cx="3778526" cy="2321095"/>
          </a:xfrm>
          <a:prstGeom prst="rect">
            <a:avLst/>
          </a:prstGeom>
        </p:spPr>
      </p:pic>
      <p:pic>
        <p:nvPicPr>
          <p:cNvPr id="7" name="Picture 6">
            <a:extLst>
              <a:ext uri="{FF2B5EF4-FFF2-40B4-BE49-F238E27FC236}">
                <a16:creationId xmlns:a16="http://schemas.microsoft.com/office/drawing/2014/main" xmlns="" id="{878D304E-821C-BC78-68F8-669AA8624A58}"/>
              </a:ext>
            </a:extLst>
          </p:cNvPr>
          <p:cNvPicPr>
            <a:picLocks noChangeAspect="1"/>
          </p:cNvPicPr>
          <p:nvPr/>
        </p:nvPicPr>
        <p:blipFill>
          <a:blip r:embed="rId4"/>
          <a:stretch>
            <a:fillRect/>
          </a:stretch>
        </p:blipFill>
        <p:spPr>
          <a:xfrm>
            <a:off x="1899046" y="4076301"/>
            <a:ext cx="3909109" cy="2142493"/>
          </a:xfrm>
          <a:prstGeom prst="rect">
            <a:avLst/>
          </a:prstGeom>
        </p:spPr>
      </p:pic>
      <p:pic>
        <p:nvPicPr>
          <p:cNvPr id="8" name="Picture 7">
            <a:extLst>
              <a:ext uri="{FF2B5EF4-FFF2-40B4-BE49-F238E27FC236}">
                <a16:creationId xmlns:a16="http://schemas.microsoft.com/office/drawing/2014/main" xmlns="" id="{F857D27F-4BA0-3B1A-5682-55E9A179527C}"/>
              </a:ext>
            </a:extLst>
          </p:cNvPr>
          <p:cNvPicPr>
            <a:picLocks noChangeAspect="1"/>
          </p:cNvPicPr>
          <p:nvPr/>
        </p:nvPicPr>
        <p:blipFill>
          <a:blip r:embed="rId5"/>
          <a:stretch>
            <a:fillRect/>
          </a:stretch>
        </p:blipFill>
        <p:spPr>
          <a:xfrm>
            <a:off x="7938751" y="1660643"/>
            <a:ext cx="3574240" cy="2321095"/>
          </a:xfrm>
          <a:prstGeom prst="rect">
            <a:avLst/>
          </a:prstGeom>
        </p:spPr>
      </p:pic>
      <p:sp>
        <p:nvSpPr>
          <p:cNvPr id="9" name="TextBox 8">
            <a:extLst>
              <a:ext uri="{FF2B5EF4-FFF2-40B4-BE49-F238E27FC236}">
                <a16:creationId xmlns:a16="http://schemas.microsoft.com/office/drawing/2014/main" xmlns="" id="{477A6236-3597-6829-778C-F61CB9113B27}"/>
              </a:ext>
            </a:extLst>
          </p:cNvPr>
          <p:cNvSpPr txBox="1"/>
          <p:nvPr/>
        </p:nvSpPr>
        <p:spPr>
          <a:xfrm>
            <a:off x="6322175" y="4076301"/>
            <a:ext cx="5190816" cy="2246769"/>
          </a:xfrm>
          <a:prstGeom prst="rect">
            <a:avLst/>
          </a:prstGeom>
          <a:noFill/>
        </p:spPr>
        <p:txBody>
          <a:bodyPr wrap="square">
            <a:spAutoFit/>
          </a:bodyPr>
          <a:lstStyle/>
          <a:p>
            <a:r>
              <a:rPr lang="en-US" sz="2000" b="1" dirty="0">
                <a:solidFill>
                  <a:schemeClr val="accent1"/>
                </a:solidFill>
              </a:rPr>
              <a:t>Runoff water may contain hazardous chemicals that can trigger a HAZMAT response if the contaminated water threatens to enter a storm drain or Creek</a:t>
            </a:r>
          </a:p>
          <a:p>
            <a:endParaRPr lang="en-US" sz="2000" b="1" dirty="0">
              <a:solidFill>
                <a:schemeClr val="accent1"/>
              </a:solidFill>
            </a:endParaRPr>
          </a:p>
          <a:p>
            <a:r>
              <a:rPr lang="en-US" sz="2000" b="1" dirty="0">
                <a:solidFill>
                  <a:schemeClr val="accent1"/>
                </a:solidFill>
              </a:rPr>
              <a:t>First Responders may decide that letting the EV burn out is the best strategy</a:t>
            </a:r>
          </a:p>
        </p:txBody>
      </p:sp>
    </p:spTree>
    <p:extLst>
      <p:ext uri="{BB962C8B-B14F-4D97-AF65-F5344CB8AC3E}">
        <p14:creationId xmlns:p14="http://schemas.microsoft.com/office/powerpoint/2010/main" val="13117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84010C8-D639-67F4-D7C0-F169ED117BED}"/>
              </a:ext>
            </a:extLst>
          </p:cNvPr>
          <p:cNvSpPr txBox="1">
            <a:spLocks/>
          </p:cNvSpPr>
          <p:nvPr/>
        </p:nvSpPr>
        <p:spPr>
          <a:xfrm>
            <a:off x="2550254" y="417232"/>
            <a:ext cx="6491110"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Operational </a:t>
            </a:r>
            <a:r>
              <a:rPr lang="en-US" sz="3600" b="1" dirty="0">
                <a:solidFill>
                  <a:schemeClr val="tx2"/>
                </a:solidFill>
                <a:latin typeface="+mn-lt"/>
              </a:rPr>
              <a:t>Challenges</a:t>
            </a:r>
            <a:endParaRPr lang="en-US" sz="3600" dirty="0">
              <a:solidFill>
                <a:schemeClr val="tx2"/>
              </a:solidFill>
              <a:latin typeface="+mn-lt"/>
            </a:endParaRPr>
          </a:p>
        </p:txBody>
      </p:sp>
      <p:sp>
        <p:nvSpPr>
          <p:cNvPr id="5" name="Content Placeholder 2">
            <a:extLst>
              <a:ext uri="{FF2B5EF4-FFF2-40B4-BE49-F238E27FC236}">
                <a16:creationId xmlns:a16="http://schemas.microsoft.com/office/drawing/2014/main" xmlns="" id="{F148199A-2614-CC16-195F-CAB355A9707F}"/>
              </a:ext>
            </a:extLst>
          </p:cNvPr>
          <p:cNvSpPr txBox="1">
            <a:spLocks/>
          </p:cNvSpPr>
          <p:nvPr/>
        </p:nvSpPr>
        <p:spPr>
          <a:xfrm>
            <a:off x="1089832" y="1294457"/>
            <a:ext cx="10058400" cy="4605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dirty="0">
                <a:solidFill>
                  <a:schemeClr val="accent1"/>
                </a:solidFill>
              </a:rPr>
              <a:t>Take-Home Trucks</a:t>
            </a:r>
          </a:p>
          <a:p>
            <a:pPr lvl="1">
              <a:buClrTx/>
              <a:buFont typeface="Arial" panose="020B0604020202020204" pitchFamily="34" charset="0"/>
              <a:buChar char="•"/>
            </a:pPr>
            <a:r>
              <a:rPr lang="en-US" b="1" dirty="0">
                <a:solidFill>
                  <a:schemeClr val="accent1"/>
                </a:solidFill>
              </a:rPr>
              <a:t>  Commute mileage uses up battery range</a:t>
            </a:r>
          </a:p>
          <a:p>
            <a:pPr lvl="1">
              <a:buClrTx/>
              <a:buFont typeface="Arial" panose="020B0604020202020204" pitchFamily="34" charset="0"/>
              <a:buChar char="•"/>
            </a:pPr>
            <a:r>
              <a:rPr lang="en-US" b="1" dirty="0">
                <a:solidFill>
                  <a:schemeClr val="accent1"/>
                </a:solidFill>
              </a:rPr>
              <a:t>  Charging at an employee’s residence is not realistic</a:t>
            </a:r>
          </a:p>
          <a:p>
            <a:pPr lvl="1">
              <a:buClrTx/>
              <a:buFont typeface="Arial" panose="020B0604020202020204" pitchFamily="34" charset="0"/>
              <a:buChar char="•"/>
            </a:pPr>
            <a:r>
              <a:rPr lang="en-US" b="1" dirty="0">
                <a:solidFill>
                  <a:schemeClr val="accent1"/>
                </a:solidFill>
              </a:rPr>
              <a:t>  Will your agency/company assume the risk of an EV fire damaging an employee’s home?</a:t>
            </a:r>
          </a:p>
          <a:p>
            <a:pPr lvl="3">
              <a:buClrTx/>
              <a:buFont typeface="Arial" panose="020B0604020202020204" pitchFamily="34" charset="0"/>
              <a:buChar char="•"/>
            </a:pPr>
            <a:r>
              <a:rPr lang="en-US" sz="1800" b="1" dirty="0">
                <a:solidFill>
                  <a:schemeClr val="accent1"/>
                </a:solidFill>
              </a:rPr>
              <a:t>Can you acquire insurance to cover damage to an employee’s home in the event of an EV fire?</a:t>
            </a:r>
          </a:p>
          <a:p>
            <a:pPr lvl="1">
              <a:buClrTx/>
              <a:buFont typeface="Arial" panose="020B0604020202020204" pitchFamily="34" charset="0"/>
              <a:buChar char="•"/>
            </a:pPr>
            <a:r>
              <a:rPr lang="en-US" b="1" dirty="0">
                <a:solidFill>
                  <a:schemeClr val="accent1"/>
                </a:solidFill>
              </a:rPr>
              <a:t>  Emergency operations can be ongoing for days limiting recharging opportunities</a:t>
            </a:r>
          </a:p>
          <a:p>
            <a:pPr marL="0" indent="0">
              <a:buClrTx/>
              <a:buNone/>
            </a:pPr>
            <a:r>
              <a:rPr lang="en-US" b="1" dirty="0">
                <a:solidFill>
                  <a:schemeClr val="accent1"/>
                </a:solidFill>
              </a:rPr>
              <a:t>Charging Session Electricity Interruptions – Restart?</a:t>
            </a:r>
          </a:p>
          <a:p>
            <a:pPr lvl="1">
              <a:buClrTx/>
              <a:buFont typeface="Arial" panose="020B0604020202020204" pitchFamily="34" charset="0"/>
              <a:buChar char="•"/>
            </a:pPr>
            <a:r>
              <a:rPr lang="en-US" b="1" dirty="0">
                <a:solidFill>
                  <a:schemeClr val="accent1"/>
                </a:solidFill>
              </a:rPr>
              <a:t>  Is someone notified via an email of interruptions in power?</a:t>
            </a:r>
          </a:p>
          <a:p>
            <a:pPr>
              <a:buClrTx/>
              <a:buFont typeface="Arial" panose="020B0604020202020204" pitchFamily="34" charset="0"/>
              <a:buChar char="•"/>
            </a:pPr>
            <a:r>
              <a:rPr lang="en-US" b="1" dirty="0">
                <a:solidFill>
                  <a:schemeClr val="accent1"/>
                </a:solidFill>
              </a:rPr>
              <a:t>  Are staff on hand to restart charging stations?</a:t>
            </a:r>
          </a:p>
          <a:p>
            <a:pPr lvl="2">
              <a:buClrTx/>
              <a:buFont typeface="Arial" panose="020B0604020202020204" pitchFamily="34" charset="0"/>
              <a:buChar char="•"/>
            </a:pPr>
            <a:r>
              <a:rPr lang="en-US" sz="1800" b="1" dirty="0">
                <a:solidFill>
                  <a:schemeClr val="accent1"/>
                </a:solidFill>
              </a:rPr>
              <a:t>Does the charging station or vehicle restart a charge sessions automatically when electrical power is restored?</a:t>
            </a:r>
          </a:p>
          <a:p>
            <a:pPr marL="0" indent="0">
              <a:buClrTx/>
              <a:buNone/>
            </a:pPr>
            <a:r>
              <a:rPr lang="en-US" b="1" dirty="0">
                <a:solidFill>
                  <a:schemeClr val="accent1"/>
                </a:solidFill>
              </a:rPr>
              <a:t> Do you have a back-up plan for 3 days of power outages?</a:t>
            </a:r>
          </a:p>
          <a:p>
            <a:pPr lvl="2">
              <a:buClrTx/>
              <a:buFont typeface="Arial" panose="020B0604020202020204" pitchFamily="34" charset="0"/>
              <a:buChar char="•"/>
            </a:pPr>
            <a:r>
              <a:rPr lang="en-US" sz="1800" b="1" dirty="0">
                <a:solidFill>
                  <a:schemeClr val="accent1"/>
                </a:solidFill>
              </a:rPr>
              <a:t>Do you have alternative locations with unaffected localize electrical grids to charge vehicles?</a:t>
            </a:r>
          </a:p>
          <a:p>
            <a:pPr>
              <a:buClrTx/>
              <a:buFont typeface="Arial" panose="020B0604020202020204" pitchFamily="34" charset="0"/>
              <a:buChar char="•"/>
            </a:pPr>
            <a:endParaRPr lang="en-US" sz="2800" dirty="0">
              <a:solidFill>
                <a:schemeClr val="bg2">
                  <a:lumMod val="50000"/>
                </a:schemeClr>
              </a:solidFill>
            </a:endParaRPr>
          </a:p>
          <a:p>
            <a:pPr marL="0" indent="0">
              <a:buFont typeface="Calibri" panose="020F0502020204030204" pitchFamily="34" charset="0"/>
              <a:buNone/>
            </a:pPr>
            <a:endParaRPr lang="en-US" dirty="0"/>
          </a:p>
        </p:txBody>
      </p:sp>
      <p:pic>
        <p:nvPicPr>
          <p:cNvPr id="6" name="Picture 5">
            <a:extLst>
              <a:ext uri="{FF2B5EF4-FFF2-40B4-BE49-F238E27FC236}">
                <a16:creationId xmlns:a16="http://schemas.microsoft.com/office/drawing/2014/main" xmlns="" id="{14B0BFD9-3E53-6504-B8AF-046EFA7FEB15}"/>
              </a:ext>
            </a:extLst>
          </p:cNvPr>
          <p:cNvPicPr>
            <a:picLocks noChangeAspect="1"/>
          </p:cNvPicPr>
          <p:nvPr/>
        </p:nvPicPr>
        <p:blipFill>
          <a:blip r:embed="rId2"/>
          <a:stretch>
            <a:fillRect/>
          </a:stretch>
        </p:blipFill>
        <p:spPr>
          <a:xfrm>
            <a:off x="10030121" y="3213211"/>
            <a:ext cx="1857762" cy="106418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BFA055DC-81FC-9B0B-A395-3EC2FE39BB07}"/>
              </a:ext>
            </a:extLst>
          </p:cNvPr>
          <p:cNvPicPr>
            <a:picLocks noChangeAspect="1"/>
          </p:cNvPicPr>
          <p:nvPr/>
        </p:nvPicPr>
        <p:blipFill>
          <a:blip r:embed="rId3"/>
          <a:stretch>
            <a:fillRect/>
          </a:stretch>
        </p:blipFill>
        <p:spPr>
          <a:xfrm>
            <a:off x="9973556" y="1049620"/>
            <a:ext cx="1970891" cy="106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341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561EFD22-6BF0-8690-A996-6D4E372281AD}"/>
              </a:ext>
            </a:extLst>
          </p:cNvPr>
          <p:cNvSpPr txBox="1">
            <a:spLocks/>
          </p:cNvSpPr>
          <p:nvPr/>
        </p:nvSpPr>
        <p:spPr>
          <a:xfrm>
            <a:off x="2917460" y="349375"/>
            <a:ext cx="6357075"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Operational Challenges - Facilities</a:t>
            </a:r>
          </a:p>
        </p:txBody>
      </p:sp>
      <p:sp>
        <p:nvSpPr>
          <p:cNvPr id="5" name="TextBox 4">
            <a:extLst>
              <a:ext uri="{FF2B5EF4-FFF2-40B4-BE49-F238E27FC236}">
                <a16:creationId xmlns:a16="http://schemas.microsoft.com/office/drawing/2014/main" xmlns="" id="{38D717E2-0D1E-2C04-E65C-943B13063E6D}"/>
              </a:ext>
            </a:extLst>
          </p:cNvPr>
          <p:cNvSpPr txBox="1"/>
          <p:nvPr/>
        </p:nvSpPr>
        <p:spPr>
          <a:xfrm>
            <a:off x="3865320" y="5157388"/>
            <a:ext cx="3938138" cy="584775"/>
          </a:xfrm>
          <a:prstGeom prst="rect">
            <a:avLst/>
          </a:prstGeom>
          <a:noFill/>
        </p:spPr>
        <p:txBody>
          <a:bodyPr wrap="square">
            <a:spAutoFit/>
          </a:bodyPr>
          <a:lstStyle/>
          <a:p>
            <a:pPr algn="ctr"/>
            <a:r>
              <a:rPr lang="en-US" sz="1600" b="1" dirty="0">
                <a:solidFill>
                  <a:schemeClr val="accent1"/>
                </a:solidFill>
                <a:latin typeface="Calibri" panose="020F0502020204030204" pitchFamily="34" charset="0"/>
                <a:cs typeface="Calibri" panose="020F0502020204030204" pitchFamily="34" charset="0"/>
              </a:rPr>
              <a:t>Maintenance Facility - Vehicle to Roof Clearance Sufficient?  </a:t>
            </a:r>
          </a:p>
        </p:txBody>
      </p:sp>
      <p:pic>
        <p:nvPicPr>
          <p:cNvPr id="6" name="Picture 5" descr="A picture containing text, indoor&#10;&#10;Description automatically generated">
            <a:extLst>
              <a:ext uri="{FF2B5EF4-FFF2-40B4-BE49-F238E27FC236}">
                <a16:creationId xmlns:a16="http://schemas.microsoft.com/office/drawing/2014/main" xmlns="" id="{A29EBA7A-2F24-9D6D-3B26-36609B261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592" y="2087235"/>
            <a:ext cx="3182815" cy="238711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floor, indoor&#10;&#10;Description automatically generated">
            <a:extLst>
              <a:ext uri="{FF2B5EF4-FFF2-40B4-BE49-F238E27FC236}">
                <a16:creationId xmlns:a16="http://schemas.microsoft.com/office/drawing/2014/main" xmlns="" id="{2E20A196-0DFF-AAB3-BA07-2345F4587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315" y="2147104"/>
            <a:ext cx="3698141" cy="2452976"/>
          </a:xfrm>
          <a:prstGeom prst="rect">
            <a:avLst/>
          </a:prstGeom>
          <a:ln>
            <a:noFill/>
          </a:ln>
          <a:effectLst>
            <a:outerShdw blurRad="292100" dist="139700" dir="2700000" algn="tl" rotWithShape="0">
              <a:srgbClr val="333333">
                <a:alpha val="65000"/>
              </a:srgbClr>
            </a:outerShdw>
          </a:effectLst>
        </p:spPr>
      </p:pic>
      <p:pic>
        <p:nvPicPr>
          <p:cNvPr id="8" name="Picture 7" descr="A large white truck in a warehouse&#10;&#10;Description automatically generated with low confidence">
            <a:extLst>
              <a:ext uri="{FF2B5EF4-FFF2-40B4-BE49-F238E27FC236}">
                <a16:creationId xmlns:a16="http://schemas.microsoft.com/office/drawing/2014/main" xmlns="" id="{33002A42-FD40-06D5-67FF-81B13E364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796" y="1840496"/>
            <a:ext cx="4144743" cy="310855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DF04FA9B-EA92-E494-D10B-2237610F7053}"/>
              </a:ext>
            </a:extLst>
          </p:cNvPr>
          <p:cNvSpPr txBox="1"/>
          <p:nvPr/>
        </p:nvSpPr>
        <p:spPr>
          <a:xfrm>
            <a:off x="194121" y="4685890"/>
            <a:ext cx="3271087" cy="830997"/>
          </a:xfrm>
          <a:prstGeom prst="rect">
            <a:avLst/>
          </a:prstGeom>
          <a:noFill/>
        </p:spPr>
        <p:txBody>
          <a:bodyPr wrap="square">
            <a:spAutoFit/>
          </a:bodyPr>
          <a:lstStyle/>
          <a:p>
            <a:pPr algn="ctr"/>
            <a:r>
              <a:rPr lang="en-US" sz="1600" b="1" dirty="0">
                <a:solidFill>
                  <a:schemeClr val="accent1"/>
                </a:solidFill>
                <a:latin typeface="Calibri" panose="020F0502020204030204" pitchFamily="34" charset="0"/>
                <a:cs typeface="Calibri" panose="020F0502020204030204" pitchFamily="34" charset="0"/>
              </a:rPr>
              <a:t>Employee Safety - 10’ Clearance Between EV and Closest Metal Object Possible?</a:t>
            </a:r>
          </a:p>
        </p:txBody>
      </p:sp>
      <p:sp>
        <p:nvSpPr>
          <p:cNvPr id="10" name="TextBox 9">
            <a:extLst>
              <a:ext uri="{FF2B5EF4-FFF2-40B4-BE49-F238E27FC236}">
                <a16:creationId xmlns:a16="http://schemas.microsoft.com/office/drawing/2014/main" xmlns="" id="{8ED0EC50-62B2-BB8A-E07B-3052E718D8EA}"/>
              </a:ext>
            </a:extLst>
          </p:cNvPr>
          <p:cNvSpPr txBox="1"/>
          <p:nvPr/>
        </p:nvSpPr>
        <p:spPr>
          <a:xfrm>
            <a:off x="8108981" y="4758667"/>
            <a:ext cx="3938138" cy="830997"/>
          </a:xfrm>
          <a:prstGeom prst="rect">
            <a:avLst/>
          </a:prstGeom>
          <a:noFill/>
        </p:spPr>
        <p:txBody>
          <a:bodyPr wrap="square">
            <a:spAutoFit/>
          </a:bodyPr>
          <a:lstStyle/>
          <a:p>
            <a:pPr algn="ctr"/>
            <a:r>
              <a:rPr lang="en-US" sz="1600" b="1" dirty="0">
                <a:solidFill>
                  <a:schemeClr val="accent1"/>
                </a:solidFill>
                <a:latin typeface="Calibri" panose="020F0502020204030204" pitchFamily="34" charset="0"/>
                <a:cs typeface="Calibri" panose="020F0502020204030204" pitchFamily="34" charset="0"/>
              </a:rPr>
              <a:t>Employee Safety – Additional 10’ of Clearance Between Insulated Fall Protection Work Platforms and Closest Metal Object</a:t>
            </a:r>
          </a:p>
        </p:txBody>
      </p:sp>
    </p:spTree>
    <p:extLst>
      <p:ext uri="{BB962C8B-B14F-4D97-AF65-F5344CB8AC3E}">
        <p14:creationId xmlns:p14="http://schemas.microsoft.com/office/powerpoint/2010/main" val="36697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0AD0401B-8CBC-A6BE-39BB-C9D6476C796F}"/>
              </a:ext>
            </a:extLst>
          </p:cNvPr>
          <p:cNvSpPr txBox="1">
            <a:spLocks/>
          </p:cNvSpPr>
          <p:nvPr/>
        </p:nvSpPr>
        <p:spPr>
          <a:xfrm>
            <a:off x="1682930" y="165567"/>
            <a:ext cx="8826135" cy="814409"/>
          </a:xfrm>
          <a:prstGeom prst="rect">
            <a:avLst/>
          </a:prstGeom>
        </p:spPr>
        <p:txBody>
          <a:bodyP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Operational Challenges - Training </a:t>
            </a:r>
            <a:endParaRPr lang="en-US" sz="3600" b="1" dirty="0">
              <a:solidFill>
                <a:schemeClr val="bg1">
                  <a:lumMod val="50000"/>
                </a:schemeClr>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xmlns="" id="{6CCC64AD-10B0-2529-946E-C0BA21E54BB7}"/>
              </a:ext>
            </a:extLst>
          </p:cNvPr>
          <p:cNvSpPr txBox="1">
            <a:spLocks/>
          </p:cNvSpPr>
          <p:nvPr/>
        </p:nvSpPr>
        <p:spPr>
          <a:xfrm>
            <a:off x="2048386" y="5565877"/>
            <a:ext cx="8095227" cy="703566"/>
          </a:xfrm>
          <a:prstGeom prst="rect">
            <a:avLst/>
          </a:prstGeom>
        </p:spPr>
        <p:txBody>
          <a:bodyPr>
            <a:normAutofit lnSpcReduction="1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10000"/>
              </a:lnSpc>
              <a:spcBef>
                <a:spcPts val="0"/>
              </a:spcBef>
              <a:buClr>
                <a:schemeClr val="bg2">
                  <a:lumMod val="50000"/>
                </a:schemeClr>
              </a:buClr>
              <a:buFont typeface="Arial"/>
              <a:buNone/>
            </a:pPr>
            <a:r>
              <a:rPr lang="en-US" sz="1900" b="1" dirty="0">
                <a:solidFill>
                  <a:schemeClr val="accent1"/>
                </a:solidFill>
                <a:latin typeface="Calibri" panose="020F0502020204030204" pitchFamily="34" charset="0"/>
                <a:cs typeface="Calibri" panose="020F0502020204030204" pitchFamily="34" charset="0"/>
              </a:rPr>
              <a:t>Trainings Costs – Onsite, Out of State, Minimum # of Hours, Etc.  After Training - Mechanics/Technicians Will Still Need High Voltage Arc Flashing Training</a:t>
            </a:r>
          </a:p>
          <a:p>
            <a:pPr lvl="1">
              <a:buClr>
                <a:schemeClr val="bg2">
                  <a:lumMod val="50000"/>
                </a:schemeClr>
              </a:buClr>
            </a:pPr>
            <a:endParaRPr lang="en-US" dirty="0">
              <a:solidFill>
                <a:schemeClr val="bg2">
                  <a:lumMod val="50000"/>
                </a:schemeClr>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9D705BFE-9F04-E47B-2EC0-4881C062ABA6}"/>
              </a:ext>
            </a:extLst>
          </p:cNvPr>
          <p:cNvPicPr>
            <a:picLocks noChangeAspect="1"/>
          </p:cNvPicPr>
          <p:nvPr/>
        </p:nvPicPr>
        <p:blipFill>
          <a:blip r:embed="rId2"/>
          <a:stretch>
            <a:fillRect/>
          </a:stretch>
        </p:blipFill>
        <p:spPr>
          <a:xfrm>
            <a:off x="1292613" y="1151518"/>
            <a:ext cx="9606774" cy="4257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00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D7FC99A0-7A93-3123-BACB-E250043D39DC}"/>
              </a:ext>
            </a:extLst>
          </p:cNvPr>
          <p:cNvSpPr txBox="1">
            <a:spLocks/>
          </p:cNvSpPr>
          <p:nvPr/>
        </p:nvSpPr>
        <p:spPr>
          <a:xfrm>
            <a:off x="721895" y="417232"/>
            <a:ext cx="10467473" cy="81440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mn-lt"/>
              </a:rPr>
              <a:t>EV Accident Damage Safety Training – First Responders</a:t>
            </a:r>
            <a:endParaRPr lang="en-US" sz="3600" dirty="0">
              <a:solidFill>
                <a:schemeClr val="tx2"/>
              </a:solidFill>
              <a:latin typeface="+mn-lt"/>
            </a:endParaRPr>
          </a:p>
        </p:txBody>
      </p:sp>
      <p:sp>
        <p:nvSpPr>
          <p:cNvPr id="5" name="Content Placeholder 2">
            <a:extLst>
              <a:ext uri="{FF2B5EF4-FFF2-40B4-BE49-F238E27FC236}">
                <a16:creationId xmlns:a16="http://schemas.microsoft.com/office/drawing/2014/main" xmlns="" id="{604A4E6A-AFBF-E71B-7113-DCD12F554B12}"/>
              </a:ext>
            </a:extLst>
          </p:cNvPr>
          <p:cNvSpPr txBox="1">
            <a:spLocks/>
          </p:cNvSpPr>
          <p:nvPr/>
        </p:nvSpPr>
        <p:spPr>
          <a:xfrm>
            <a:off x="570368" y="1286332"/>
            <a:ext cx="11425474" cy="488417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600"/>
              </a:spcAft>
              <a:buClrTx/>
              <a:buNone/>
            </a:pPr>
            <a:r>
              <a:rPr lang="en-US" sz="2600" b="1" dirty="0">
                <a:solidFill>
                  <a:schemeClr val="accent1"/>
                </a:solidFill>
              </a:rPr>
              <a:t>First Responders</a:t>
            </a:r>
          </a:p>
          <a:p>
            <a:pPr lvl="1">
              <a:lnSpc>
                <a:spcPct val="120000"/>
              </a:lnSpc>
              <a:spcBef>
                <a:spcPts val="0"/>
              </a:spcBef>
              <a:spcAft>
                <a:spcPts val="600"/>
              </a:spcAft>
              <a:buClrTx/>
              <a:buFont typeface="Arial" panose="020B0604020202020204" pitchFamily="34" charset="0"/>
              <a:buChar char="•"/>
            </a:pPr>
            <a:r>
              <a:rPr lang="en-US" sz="1700" b="1" dirty="0">
                <a:solidFill>
                  <a:schemeClr val="accent1"/>
                </a:solidFill>
              </a:rPr>
              <a:t>Police</a:t>
            </a:r>
          </a:p>
          <a:p>
            <a:pPr lvl="1">
              <a:lnSpc>
                <a:spcPct val="120000"/>
              </a:lnSpc>
              <a:spcBef>
                <a:spcPts val="0"/>
              </a:spcBef>
              <a:spcAft>
                <a:spcPts val="600"/>
              </a:spcAft>
              <a:buClrTx/>
              <a:buFont typeface="Arial" panose="020B0604020202020204" pitchFamily="34" charset="0"/>
              <a:buChar char="•"/>
            </a:pPr>
            <a:r>
              <a:rPr lang="en-US" sz="1700" b="1" dirty="0">
                <a:solidFill>
                  <a:schemeClr val="accent1"/>
                </a:solidFill>
              </a:rPr>
              <a:t>Fire</a:t>
            </a:r>
          </a:p>
          <a:p>
            <a:pPr lvl="1">
              <a:lnSpc>
                <a:spcPct val="120000"/>
              </a:lnSpc>
              <a:spcBef>
                <a:spcPts val="0"/>
              </a:spcBef>
              <a:spcAft>
                <a:spcPts val="600"/>
              </a:spcAft>
              <a:buClrTx/>
              <a:buFont typeface="Arial" panose="020B0604020202020204" pitchFamily="34" charset="0"/>
              <a:buChar char="•"/>
            </a:pPr>
            <a:r>
              <a:rPr lang="en-US" sz="1700" b="1" dirty="0">
                <a:solidFill>
                  <a:schemeClr val="accent1"/>
                </a:solidFill>
              </a:rPr>
              <a:t>Tow Truck Drivers</a:t>
            </a:r>
          </a:p>
          <a:p>
            <a:pPr lvl="1">
              <a:lnSpc>
                <a:spcPct val="120000"/>
              </a:lnSpc>
              <a:spcBef>
                <a:spcPts val="0"/>
              </a:spcBef>
              <a:spcAft>
                <a:spcPts val="600"/>
              </a:spcAft>
              <a:buClrTx/>
              <a:buFont typeface="Arial" panose="020B0604020202020204" pitchFamily="34" charset="0"/>
              <a:buChar char="•"/>
            </a:pPr>
            <a:r>
              <a:rPr lang="en-US" sz="1700" b="1" dirty="0">
                <a:solidFill>
                  <a:schemeClr val="accent1"/>
                </a:solidFill>
              </a:rPr>
              <a:t>Fleet Staff</a:t>
            </a:r>
          </a:p>
          <a:p>
            <a:pPr lvl="2">
              <a:lnSpc>
                <a:spcPct val="120000"/>
              </a:lnSpc>
              <a:spcBef>
                <a:spcPts val="0"/>
              </a:spcBef>
              <a:spcAft>
                <a:spcPts val="600"/>
              </a:spcAft>
              <a:buClrTx/>
              <a:buFont typeface="Arial" panose="020B0604020202020204" pitchFamily="34" charset="0"/>
              <a:buChar char="•"/>
            </a:pPr>
            <a:r>
              <a:rPr lang="en-US" sz="1700" b="1" dirty="0">
                <a:solidFill>
                  <a:schemeClr val="accent1"/>
                </a:solidFill>
              </a:rPr>
              <a:t>In many cities unless there are injuries, gasoline or fluids from the vehicles, or they are blocking a major throughfare, Police dispatchers will direct the vehicle operators/owners to exchange contact, insurance, and driver license information and then call a tow company to remove the vehicles from the accident scene</a:t>
            </a:r>
          </a:p>
          <a:p>
            <a:pPr lvl="2">
              <a:lnSpc>
                <a:spcPct val="120000"/>
              </a:lnSpc>
              <a:spcBef>
                <a:spcPts val="0"/>
              </a:spcBef>
              <a:spcAft>
                <a:spcPts val="600"/>
              </a:spcAft>
              <a:buClrTx/>
              <a:buFont typeface="Arial" panose="020B0604020202020204" pitchFamily="34" charset="0"/>
              <a:buChar char="•"/>
            </a:pPr>
            <a:r>
              <a:rPr lang="en-US" sz="1700" b="1" dirty="0">
                <a:solidFill>
                  <a:schemeClr val="accent1"/>
                </a:solidFill>
              </a:rPr>
              <a:t>Vehicle undercarriage damage is not seen, and this is where many vehicle battery modules are located  </a:t>
            </a:r>
          </a:p>
          <a:p>
            <a:pPr lvl="3">
              <a:lnSpc>
                <a:spcPct val="120000"/>
              </a:lnSpc>
              <a:spcBef>
                <a:spcPts val="0"/>
              </a:spcBef>
              <a:spcAft>
                <a:spcPts val="600"/>
              </a:spcAft>
              <a:buClrTx/>
              <a:buFont typeface="Arial" panose="020B0604020202020204" pitchFamily="34" charset="0"/>
              <a:buChar char="•"/>
            </a:pPr>
            <a:r>
              <a:rPr lang="en-US" sz="1700" b="1" dirty="0">
                <a:solidFill>
                  <a:schemeClr val="accent1"/>
                </a:solidFill>
              </a:rPr>
              <a:t>Skateboard design  </a:t>
            </a:r>
          </a:p>
          <a:p>
            <a:pPr lvl="2">
              <a:lnSpc>
                <a:spcPct val="120000"/>
              </a:lnSpc>
              <a:spcBef>
                <a:spcPts val="0"/>
              </a:spcBef>
              <a:spcAft>
                <a:spcPts val="600"/>
              </a:spcAft>
              <a:buClrTx/>
              <a:buFont typeface="Arial" panose="020B0604020202020204" pitchFamily="34" charset="0"/>
              <a:buChar char="•"/>
            </a:pPr>
            <a:r>
              <a:rPr lang="en-US" sz="1700" b="1" dirty="0">
                <a:solidFill>
                  <a:schemeClr val="accent1"/>
                </a:solidFill>
              </a:rPr>
              <a:t>Damage to an EV battery module may not develop into a fire for days or weeks</a:t>
            </a:r>
          </a:p>
          <a:p>
            <a:pPr lvl="2">
              <a:lnSpc>
                <a:spcPct val="120000"/>
              </a:lnSpc>
              <a:spcBef>
                <a:spcPts val="0"/>
              </a:spcBef>
              <a:spcAft>
                <a:spcPts val="600"/>
              </a:spcAft>
              <a:buClrTx/>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xmlns="" id="{A6D85497-4CFD-7498-C4F2-E0191D1D2521}"/>
              </a:ext>
            </a:extLst>
          </p:cNvPr>
          <p:cNvPicPr>
            <a:picLocks noChangeAspect="1"/>
          </p:cNvPicPr>
          <p:nvPr/>
        </p:nvPicPr>
        <p:blipFill>
          <a:blip r:embed="rId2"/>
          <a:stretch>
            <a:fillRect/>
          </a:stretch>
        </p:blipFill>
        <p:spPr>
          <a:xfrm>
            <a:off x="9274629" y="4753012"/>
            <a:ext cx="2002190" cy="1221067"/>
          </a:xfrm>
          <a:prstGeom prst="rect">
            <a:avLst/>
          </a:prstGeom>
        </p:spPr>
      </p:pic>
      <p:pic>
        <p:nvPicPr>
          <p:cNvPr id="7" name="Picture 6">
            <a:extLst>
              <a:ext uri="{FF2B5EF4-FFF2-40B4-BE49-F238E27FC236}">
                <a16:creationId xmlns:a16="http://schemas.microsoft.com/office/drawing/2014/main" xmlns="" id="{7F976B84-DF93-698F-A3F9-4A02A39DEE96}"/>
              </a:ext>
            </a:extLst>
          </p:cNvPr>
          <p:cNvPicPr>
            <a:picLocks noChangeAspect="1"/>
          </p:cNvPicPr>
          <p:nvPr/>
        </p:nvPicPr>
        <p:blipFill>
          <a:blip r:embed="rId3"/>
          <a:stretch>
            <a:fillRect/>
          </a:stretch>
        </p:blipFill>
        <p:spPr>
          <a:xfrm>
            <a:off x="3366351" y="1948853"/>
            <a:ext cx="2267266" cy="1267002"/>
          </a:xfrm>
          <a:prstGeom prst="rect">
            <a:avLst/>
          </a:prstGeom>
        </p:spPr>
      </p:pic>
      <p:sp>
        <p:nvSpPr>
          <p:cNvPr id="8" name="Cross 7">
            <a:extLst>
              <a:ext uri="{FF2B5EF4-FFF2-40B4-BE49-F238E27FC236}">
                <a16:creationId xmlns:a16="http://schemas.microsoft.com/office/drawing/2014/main" xmlns="" id="{310B44D0-A1EB-4328-8FD4-29B3AC0ACA4C}"/>
              </a:ext>
            </a:extLst>
          </p:cNvPr>
          <p:cNvSpPr/>
          <p:nvPr/>
        </p:nvSpPr>
        <p:spPr>
          <a:xfrm>
            <a:off x="5857832" y="2253976"/>
            <a:ext cx="670560" cy="687977"/>
          </a:xfrm>
          <a:prstGeom prst="plus">
            <a:avLst>
              <a:gd name="adj" fmla="val 41802"/>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0CA4FFEC-2AE7-5784-15DA-25E1C9EB2573}"/>
              </a:ext>
            </a:extLst>
          </p:cNvPr>
          <p:cNvPicPr>
            <a:picLocks noChangeAspect="1"/>
          </p:cNvPicPr>
          <p:nvPr/>
        </p:nvPicPr>
        <p:blipFill>
          <a:blip r:embed="rId4"/>
          <a:stretch>
            <a:fillRect/>
          </a:stretch>
        </p:blipFill>
        <p:spPr>
          <a:xfrm>
            <a:off x="6671929" y="2045465"/>
            <a:ext cx="1934413" cy="1057423"/>
          </a:xfrm>
          <a:prstGeom prst="rect">
            <a:avLst/>
          </a:prstGeom>
        </p:spPr>
      </p:pic>
      <p:pic>
        <p:nvPicPr>
          <p:cNvPr id="10" name="Picture 9">
            <a:extLst>
              <a:ext uri="{FF2B5EF4-FFF2-40B4-BE49-F238E27FC236}">
                <a16:creationId xmlns:a16="http://schemas.microsoft.com/office/drawing/2014/main" xmlns="" id="{041A72B7-B084-FECF-5309-51C8BFAD49A5}"/>
              </a:ext>
            </a:extLst>
          </p:cNvPr>
          <p:cNvPicPr>
            <a:picLocks noChangeAspect="1"/>
          </p:cNvPicPr>
          <p:nvPr/>
        </p:nvPicPr>
        <p:blipFill>
          <a:blip r:embed="rId5"/>
          <a:stretch>
            <a:fillRect/>
          </a:stretch>
        </p:blipFill>
        <p:spPr>
          <a:xfrm>
            <a:off x="9644654" y="1691640"/>
            <a:ext cx="1084306" cy="1459554"/>
          </a:xfrm>
          <a:prstGeom prst="rect">
            <a:avLst/>
          </a:prstGeom>
        </p:spPr>
      </p:pic>
      <p:sp>
        <p:nvSpPr>
          <p:cNvPr id="12" name="Cross 11">
            <a:extLst>
              <a:ext uri="{FF2B5EF4-FFF2-40B4-BE49-F238E27FC236}">
                <a16:creationId xmlns:a16="http://schemas.microsoft.com/office/drawing/2014/main" xmlns="" id="{BC274187-01F4-DB45-B400-8E6A234F1A41}"/>
              </a:ext>
            </a:extLst>
          </p:cNvPr>
          <p:cNvSpPr/>
          <p:nvPr/>
        </p:nvSpPr>
        <p:spPr>
          <a:xfrm>
            <a:off x="8749879" y="2253976"/>
            <a:ext cx="670560" cy="687977"/>
          </a:xfrm>
          <a:prstGeom prst="plus">
            <a:avLst>
              <a:gd name="adj" fmla="val 41802"/>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11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D99CB2B-83E0-42D4-4216-B1555581C0A1}"/>
              </a:ext>
            </a:extLst>
          </p:cNvPr>
          <p:cNvSpPr txBox="1">
            <a:spLocks/>
          </p:cNvSpPr>
          <p:nvPr/>
        </p:nvSpPr>
        <p:spPr>
          <a:xfrm>
            <a:off x="2239651" y="340232"/>
            <a:ext cx="771269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Operational Challenges – Safety Training</a:t>
            </a:r>
          </a:p>
        </p:txBody>
      </p:sp>
      <p:sp>
        <p:nvSpPr>
          <p:cNvPr id="5" name="TextBox 4">
            <a:extLst>
              <a:ext uri="{FF2B5EF4-FFF2-40B4-BE49-F238E27FC236}">
                <a16:creationId xmlns:a16="http://schemas.microsoft.com/office/drawing/2014/main" xmlns="" id="{31853639-54E6-2237-5165-E7258AC96668}"/>
              </a:ext>
            </a:extLst>
          </p:cNvPr>
          <p:cNvSpPr txBox="1"/>
          <p:nvPr/>
        </p:nvSpPr>
        <p:spPr>
          <a:xfrm>
            <a:off x="8610600" y="5592037"/>
            <a:ext cx="3225784" cy="307777"/>
          </a:xfrm>
          <a:prstGeom prst="rect">
            <a:avLst/>
          </a:prstGeom>
          <a:noFill/>
        </p:spPr>
        <p:txBody>
          <a:bodyPr wrap="square">
            <a:spAutoFit/>
          </a:bodyPr>
          <a:lstStyle/>
          <a:p>
            <a:pPr algn="ctr"/>
            <a:r>
              <a:rPr lang="en-US" sz="1400" b="1" dirty="0">
                <a:solidFill>
                  <a:schemeClr val="accent1"/>
                </a:solidFill>
                <a:latin typeface="Calibri" panose="020F0502020204030204" pitchFamily="34" charset="0"/>
                <a:cs typeface="Calibri" panose="020F0502020204030204" pitchFamily="34" charset="0"/>
              </a:rPr>
              <a:t>High Voltage Safety Training</a:t>
            </a:r>
          </a:p>
        </p:txBody>
      </p:sp>
      <p:sp>
        <p:nvSpPr>
          <p:cNvPr id="6" name="TextBox 5">
            <a:extLst>
              <a:ext uri="{FF2B5EF4-FFF2-40B4-BE49-F238E27FC236}">
                <a16:creationId xmlns:a16="http://schemas.microsoft.com/office/drawing/2014/main" xmlns="" id="{4F1197C6-1CBC-C8D7-2811-1E269A244D6E}"/>
              </a:ext>
            </a:extLst>
          </p:cNvPr>
          <p:cNvSpPr txBox="1"/>
          <p:nvPr/>
        </p:nvSpPr>
        <p:spPr>
          <a:xfrm>
            <a:off x="2537928" y="5472865"/>
            <a:ext cx="6951306" cy="738664"/>
          </a:xfrm>
          <a:prstGeom prst="rect">
            <a:avLst/>
          </a:prstGeom>
          <a:noFill/>
        </p:spPr>
        <p:txBody>
          <a:bodyPr wrap="square">
            <a:spAutoFit/>
          </a:bodyPr>
          <a:lstStyle/>
          <a:p>
            <a:pPr algn="ctr"/>
            <a:r>
              <a:rPr lang="en-US" sz="1400" b="1" dirty="0">
                <a:solidFill>
                  <a:schemeClr val="accent1"/>
                </a:solidFill>
                <a:latin typeface="Calibri" panose="020F0502020204030204" pitchFamily="34" charset="0"/>
                <a:cs typeface="Calibri" panose="020F0502020204030204" pitchFamily="34" charset="0"/>
              </a:rPr>
              <a:t>Job Description Changes </a:t>
            </a:r>
          </a:p>
          <a:p>
            <a:pPr algn="ctr"/>
            <a:r>
              <a:rPr lang="en-US" sz="1400" b="1" dirty="0">
                <a:solidFill>
                  <a:schemeClr val="accent1"/>
                </a:solidFill>
                <a:latin typeface="Calibri" panose="020F0502020204030204" pitchFamily="34" charset="0"/>
                <a:cs typeface="Calibri" panose="020F0502020204030204" pitchFamily="34" charset="0"/>
              </a:rPr>
              <a:t>High Voltage -  Mechanic, Technician, and </a:t>
            </a:r>
          </a:p>
          <a:p>
            <a:pPr algn="ctr"/>
            <a:r>
              <a:rPr lang="en-US" sz="1400" b="1" dirty="0">
                <a:solidFill>
                  <a:schemeClr val="accent1"/>
                </a:solidFill>
                <a:latin typeface="Calibri" panose="020F0502020204030204" pitchFamily="34" charset="0"/>
                <a:cs typeface="Calibri" panose="020F0502020204030204" pitchFamily="34" charset="0"/>
              </a:rPr>
              <a:t>Facilities Employee Training and Certifications</a:t>
            </a:r>
          </a:p>
        </p:txBody>
      </p:sp>
      <p:pic>
        <p:nvPicPr>
          <p:cNvPr id="7" name="Picture 6">
            <a:extLst>
              <a:ext uri="{FF2B5EF4-FFF2-40B4-BE49-F238E27FC236}">
                <a16:creationId xmlns:a16="http://schemas.microsoft.com/office/drawing/2014/main" xmlns="" id="{0A41E880-0FEA-C0B0-B4D3-8621E7727BDF}"/>
              </a:ext>
            </a:extLst>
          </p:cNvPr>
          <p:cNvPicPr>
            <a:picLocks noChangeAspect="1"/>
          </p:cNvPicPr>
          <p:nvPr/>
        </p:nvPicPr>
        <p:blipFill>
          <a:blip r:embed="rId2"/>
          <a:stretch>
            <a:fillRect/>
          </a:stretch>
        </p:blipFill>
        <p:spPr>
          <a:xfrm>
            <a:off x="229503" y="1715730"/>
            <a:ext cx="3342391" cy="25067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62F293A2-5438-5C9A-E366-C1809ABF678D}"/>
              </a:ext>
            </a:extLst>
          </p:cNvPr>
          <p:cNvPicPr>
            <a:picLocks noChangeAspect="1"/>
          </p:cNvPicPr>
          <p:nvPr/>
        </p:nvPicPr>
        <p:blipFill>
          <a:blip r:embed="rId3"/>
          <a:stretch>
            <a:fillRect/>
          </a:stretch>
        </p:blipFill>
        <p:spPr>
          <a:xfrm>
            <a:off x="4040155" y="1409581"/>
            <a:ext cx="3840556" cy="399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C3B2BE2C-7571-8F9C-1938-4FC3605A6266}"/>
              </a:ext>
            </a:extLst>
          </p:cNvPr>
          <p:cNvPicPr>
            <a:picLocks noChangeAspect="1"/>
          </p:cNvPicPr>
          <p:nvPr/>
        </p:nvPicPr>
        <p:blipFill>
          <a:blip r:embed="rId4"/>
          <a:stretch>
            <a:fillRect/>
          </a:stretch>
        </p:blipFill>
        <p:spPr>
          <a:xfrm>
            <a:off x="8155877" y="3320970"/>
            <a:ext cx="3808164" cy="211509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FA347A48-8561-609A-AB99-435C46C3F8D1}"/>
              </a:ext>
            </a:extLst>
          </p:cNvPr>
          <p:cNvPicPr>
            <a:picLocks noChangeAspect="1"/>
          </p:cNvPicPr>
          <p:nvPr/>
        </p:nvPicPr>
        <p:blipFill>
          <a:blip r:embed="rId5"/>
          <a:stretch>
            <a:fillRect/>
          </a:stretch>
        </p:blipFill>
        <p:spPr>
          <a:xfrm>
            <a:off x="8189476" y="1384097"/>
            <a:ext cx="3774436" cy="171983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A2541E87-7AB5-3A8D-7F59-375E59678A13}"/>
              </a:ext>
            </a:extLst>
          </p:cNvPr>
          <p:cNvSpPr txBox="1"/>
          <p:nvPr/>
        </p:nvSpPr>
        <p:spPr>
          <a:xfrm>
            <a:off x="215556" y="4378517"/>
            <a:ext cx="3271087" cy="261610"/>
          </a:xfrm>
          <a:prstGeom prst="rect">
            <a:avLst/>
          </a:prstGeom>
          <a:noFill/>
        </p:spPr>
        <p:txBody>
          <a:bodyPr wrap="square">
            <a:spAutoFit/>
          </a:bodyPr>
          <a:lstStyle/>
          <a:p>
            <a:pPr algn="ctr"/>
            <a:r>
              <a:rPr lang="en-US" sz="1100" b="1" dirty="0">
                <a:solidFill>
                  <a:schemeClr val="accent1"/>
                </a:solidFill>
                <a:latin typeface="Arial" panose="020B0604020202020204" pitchFamily="34" charset="0"/>
                <a:cs typeface="Arial" panose="020B0604020202020204" pitchFamily="34" charset="0"/>
              </a:rPr>
              <a:t>Tow Truck Operator Safety Training</a:t>
            </a:r>
          </a:p>
        </p:txBody>
      </p:sp>
    </p:spTree>
    <p:extLst>
      <p:ext uri="{BB962C8B-B14F-4D97-AF65-F5344CB8AC3E}">
        <p14:creationId xmlns:p14="http://schemas.microsoft.com/office/powerpoint/2010/main" val="17230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0FD2C65-75C6-47B5-01ED-1BCDDD642DDC}"/>
              </a:ext>
            </a:extLst>
          </p:cNvPr>
          <p:cNvSpPr txBox="1">
            <a:spLocks/>
          </p:cNvSpPr>
          <p:nvPr/>
        </p:nvSpPr>
        <p:spPr>
          <a:xfrm>
            <a:off x="1685106" y="343863"/>
            <a:ext cx="882178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Operational Challenges  – ZEV Warranties</a:t>
            </a:r>
          </a:p>
        </p:txBody>
      </p:sp>
      <p:sp>
        <p:nvSpPr>
          <p:cNvPr id="5" name="TextBox 4">
            <a:extLst>
              <a:ext uri="{FF2B5EF4-FFF2-40B4-BE49-F238E27FC236}">
                <a16:creationId xmlns:a16="http://schemas.microsoft.com/office/drawing/2014/main" xmlns="" id="{39F0C144-1A18-6898-57F9-4E6403265B78}"/>
              </a:ext>
            </a:extLst>
          </p:cNvPr>
          <p:cNvSpPr txBox="1"/>
          <p:nvPr/>
        </p:nvSpPr>
        <p:spPr>
          <a:xfrm>
            <a:off x="792259" y="1158272"/>
            <a:ext cx="10607479" cy="3970318"/>
          </a:xfrm>
          <a:prstGeom prst="rect">
            <a:avLst/>
          </a:prstGeom>
          <a:noFill/>
        </p:spPr>
        <p:txBody>
          <a:bodyPr wrap="square">
            <a:spAutoFit/>
          </a:bodyPr>
          <a:lstStyle/>
          <a:p>
            <a:r>
              <a:rPr lang="en-US" b="1" dirty="0">
                <a:solidFill>
                  <a:schemeClr val="accent1"/>
                </a:solidFill>
              </a:rPr>
              <a:t>Charging Infrastructure Installation Delays</a:t>
            </a:r>
          </a:p>
          <a:p>
            <a:endParaRPr lang="en-US" b="1" dirty="0">
              <a:solidFill>
                <a:schemeClr val="accent1"/>
              </a:solidFill>
            </a:endParaRPr>
          </a:p>
          <a:p>
            <a:pPr marL="285750" indent="-285750">
              <a:buFont typeface="Arial" panose="020B0604020202020204" pitchFamily="34" charset="0"/>
              <a:buChar char="•"/>
            </a:pPr>
            <a:r>
              <a:rPr lang="en-US" b="1" dirty="0">
                <a:solidFill>
                  <a:schemeClr val="accent1"/>
                </a:solidFill>
              </a:rPr>
              <a:t>ZEV Warranties</a:t>
            </a:r>
          </a:p>
          <a:p>
            <a:pPr marL="742950" lvl="1" indent="-285750">
              <a:buFont typeface="Arial" panose="020B0604020202020204" pitchFamily="34" charset="0"/>
              <a:buChar char="•"/>
            </a:pPr>
            <a:r>
              <a:rPr lang="en-US" dirty="0">
                <a:solidFill>
                  <a:schemeClr val="accent1"/>
                </a:solidFill>
              </a:rPr>
              <a:t>The start of a warranty may be when the ZEV is delivered and not when it is put into service</a:t>
            </a:r>
          </a:p>
          <a:p>
            <a:pPr marL="742950" lvl="1" indent="-285750">
              <a:buFont typeface="Arial" panose="020B0604020202020204" pitchFamily="34" charset="0"/>
              <a:buChar char="•"/>
            </a:pPr>
            <a:r>
              <a:rPr lang="en-US" dirty="0">
                <a:solidFill>
                  <a:schemeClr val="accent1"/>
                </a:solidFill>
              </a:rPr>
              <a:t>Infrastructure installation delays can cause a ZEV to need to be stored after delivery for up to five years</a:t>
            </a:r>
          </a:p>
          <a:p>
            <a:pPr marL="1200150" lvl="2" indent="-285750">
              <a:buFont typeface="Arial" panose="020B0604020202020204" pitchFamily="34" charset="0"/>
              <a:buChar char="•"/>
            </a:pPr>
            <a:r>
              <a:rPr lang="en-US" dirty="0">
                <a:solidFill>
                  <a:schemeClr val="accent1"/>
                </a:solidFill>
              </a:rPr>
              <a:t>It is unlikely that a ZEV manufacturer will delay the beginning of a battery warranty for up to five years after delivery</a:t>
            </a:r>
          </a:p>
          <a:p>
            <a:pPr marL="1200150" lvl="2"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r>
              <a:rPr lang="en-US" b="1" dirty="0">
                <a:solidFill>
                  <a:schemeClr val="accent1"/>
                </a:solidFill>
              </a:rPr>
              <a:t>Infrastructure Exemptions can exist for up to 5 years</a:t>
            </a:r>
          </a:p>
          <a:p>
            <a:pPr marL="742950" lvl="1" indent="-285750">
              <a:buFont typeface="Arial" panose="020B0604020202020204" pitchFamily="34" charset="0"/>
              <a:buChar char="•"/>
            </a:pPr>
            <a:r>
              <a:rPr lang="en-US" dirty="0">
                <a:solidFill>
                  <a:schemeClr val="accent1"/>
                </a:solidFill>
              </a:rPr>
              <a:t>Does a ZEV in storage need the tires replaced due to age?</a:t>
            </a:r>
          </a:p>
          <a:p>
            <a:pPr marL="742950" lvl="1" indent="-285750">
              <a:buFont typeface="Arial" panose="020B0604020202020204" pitchFamily="34" charset="0"/>
              <a:buChar char="•"/>
            </a:pPr>
            <a:r>
              <a:rPr lang="en-US" dirty="0">
                <a:solidFill>
                  <a:schemeClr val="accent1"/>
                </a:solidFill>
              </a:rPr>
              <a:t>Software upgrades while in storage</a:t>
            </a:r>
          </a:p>
          <a:p>
            <a:pPr marL="742950" lvl="1" indent="-285750">
              <a:buFont typeface="Arial" panose="020B0604020202020204" pitchFamily="34" charset="0"/>
              <a:buChar char="•"/>
            </a:pPr>
            <a:r>
              <a:rPr lang="en-US" dirty="0">
                <a:solidFill>
                  <a:schemeClr val="accent1"/>
                </a:solidFill>
              </a:rPr>
              <a:t>Storage facility costs</a:t>
            </a:r>
          </a:p>
          <a:p>
            <a:pPr marL="742950" lvl="1" indent="-285750">
              <a:buFont typeface="Arial" panose="020B0604020202020204" pitchFamily="34" charset="0"/>
              <a:buChar char="•"/>
            </a:pPr>
            <a:r>
              <a:rPr lang="en-US" dirty="0">
                <a:solidFill>
                  <a:schemeClr val="accent1"/>
                </a:solidFill>
              </a:rPr>
              <a:t>Maintaining battery module voltage </a:t>
            </a:r>
          </a:p>
          <a:p>
            <a:pPr marL="742950" lvl="1" indent="-285750">
              <a:buFont typeface="Arial" panose="020B0604020202020204" pitchFamily="34" charset="0"/>
              <a:buChar char="•"/>
            </a:pPr>
            <a:r>
              <a:rPr lang="en-US" dirty="0">
                <a:solidFill>
                  <a:schemeClr val="accent1"/>
                </a:solidFill>
              </a:rPr>
              <a:t>Changes in charging technology or connectors</a:t>
            </a:r>
          </a:p>
        </p:txBody>
      </p:sp>
    </p:spTree>
    <p:extLst>
      <p:ext uri="{BB962C8B-B14F-4D97-AF65-F5344CB8AC3E}">
        <p14:creationId xmlns:p14="http://schemas.microsoft.com/office/powerpoint/2010/main" val="267980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D0875E42-BF82-85A1-350D-6A9DA2B6118C}"/>
              </a:ext>
            </a:extLst>
          </p:cNvPr>
          <p:cNvSpPr txBox="1">
            <a:spLocks/>
          </p:cNvSpPr>
          <p:nvPr/>
        </p:nvSpPr>
        <p:spPr>
          <a:xfrm>
            <a:off x="3087338" y="325135"/>
            <a:ext cx="601732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Capital and Budgetary Costs</a:t>
            </a:r>
          </a:p>
        </p:txBody>
      </p:sp>
      <p:sp>
        <p:nvSpPr>
          <p:cNvPr id="5" name="TextBox 4">
            <a:extLst>
              <a:ext uri="{FF2B5EF4-FFF2-40B4-BE49-F238E27FC236}">
                <a16:creationId xmlns:a16="http://schemas.microsoft.com/office/drawing/2014/main" xmlns="" id="{05EC8B1F-C034-7D3F-4483-59FB98723A70}"/>
              </a:ext>
            </a:extLst>
          </p:cNvPr>
          <p:cNvSpPr txBox="1"/>
          <p:nvPr/>
        </p:nvSpPr>
        <p:spPr>
          <a:xfrm>
            <a:off x="766761" y="1148747"/>
            <a:ext cx="10658475" cy="4801314"/>
          </a:xfrm>
          <a:prstGeom prst="rect">
            <a:avLst/>
          </a:prstGeom>
          <a:noFill/>
        </p:spPr>
        <p:txBody>
          <a:bodyPr wrap="square">
            <a:spAutoFit/>
          </a:bodyPr>
          <a:lstStyle/>
          <a:p>
            <a:r>
              <a:rPr lang="en-US" b="1" dirty="0">
                <a:solidFill>
                  <a:schemeClr val="accent1"/>
                </a:solidFill>
              </a:rPr>
              <a:t>ZEV Trucks </a:t>
            </a:r>
            <a:r>
              <a:rPr lang="en-US" b="1" dirty="0">
                <a:solidFill>
                  <a:srgbClr val="FF0000"/>
                </a:solidFill>
              </a:rPr>
              <a:t>Cost 1.5X – 5X More </a:t>
            </a:r>
            <a:r>
              <a:rPr lang="en-US" b="1" dirty="0">
                <a:solidFill>
                  <a:schemeClr val="accent1"/>
                </a:solidFill>
              </a:rPr>
              <a:t>than conventional powered trucks.</a:t>
            </a:r>
          </a:p>
          <a:p>
            <a:pPr marL="800100" lvl="1" indent="-342900">
              <a:buFont typeface="Arial" panose="020B0604020202020204" pitchFamily="34" charset="0"/>
              <a:buChar char="•"/>
            </a:pPr>
            <a:r>
              <a:rPr lang="en-US" dirty="0">
                <a:solidFill>
                  <a:schemeClr val="accent1"/>
                </a:solidFill>
              </a:rPr>
              <a:t>Costs highly dependent upon class of vehicle and duty cycles.</a:t>
            </a:r>
          </a:p>
          <a:p>
            <a:pPr marL="800100" lvl="1" indent="-342900">
              <a:buFont typeface="Arial" panose="020B0604020202020204" pitchFamily="34" charset="0"/>
              <a:buChar char="•"/>
            </a:pPr>
            <a:r>
              <a:rPr lang="en-US" dirty="0">
                <a:solidFill>
                  <a:schemeClr val="accent1"/>
                </a:solidFill>
              </a:rPr>
              <a:t>$90K to $1M each.</a:t>
            </a:r>
          </a:p>
          <a:p>
            <a:pPr marL="800100" lvl="1" indent="-342900">
              <a:buFont typeface="Arial" panose="020B0604020202020204" pitchFamily="34" charset="0"/>
              <a:buChar char="•"/>
            </a:pPr>
            <a:r>
              <a:rPr lang="en-US" dirty="0">
                <a:solidFill>
                  <a:schemeClr val="accent1"/>
                </a:solidFill>
              </a:rPr>
              <a:t>Limited amount of cost data is available.</a:t>
            </a:r>
          </a:p>
          <a:p>
            <a:pPr marL="1200150" lvl="2" indent="-285750">
              <a:buFont typeface="Arial" panose="020B0604020202020204" pitchFamily="34" charset="0"/>
              <a:buChar char="•"/>
            </a:pPr>
            <a:r>
              <a:rPr lang="en-US" dirty="0">
                <a:solidFill>
                  <a:schemeClr val="accent1"/>
                </a:solidFill>
              </a:rPr>
              <a:t>Example: 3 Axle Day Cab Diesel Engine. Frame modified for a Low Boy trailer. Quote from June</a:t>
            </a:r>
          </a:p>
          <a:p>
            <a:pPr marL="1200150" lvl="2" indent="-285750">
              <a:buFont typeface="Arial" panose="020B0604020202020204" pitchFamily="34" charset="0"/>
              <a:buChar char="•"/>
            </a:pPr>
            <a:r>
              <a:rPr lang="en-US" dirty="0">
                <a:solidFill>
                  <a:schemeClr val="accent1"/>
                </a:solidFill>
              </a:rPr>
              <a:t> 2014 cost was $114,000</a:t>
            </a:r>
          </a:p>
          <a:p>
            <a:pPr marL="1257300" lvl="2" indent="-342900">
              <a:buFont typeface="Arial" panose="020B0604020202020204" pitchFamily="34" charset="0"/>
              <a:buChar char="•"/>
            </a:pPr>
            <a:r>
              <a:rPr lang="en-US" dirty="0">
                <a:solidFill>
                  <a:schemeClr val="accent1"/>
                </a:solidFill>
              </a:rPr>
              <a:t>2023 cost is $175,000 with same specifications</a:t>
            </a:r>
          </a:p>
          <a:p>
            <a:pPr marL="1257300" lvl="2" indent="-342900">
              <a:buFont typeface="Arial" panose="020B0604020202020204" pitchFamily="34" charset="0"/>
              <a:buChar char="•"/>
            </a:pPr>
            <a:r>
              <a:rPr lang="en-US" dirty="0">
                <a:solidFill>
                  <a:schemeClr val="accent1"/>
                </a:solidFill>
              </a:rPr>
              <a:t>2023 ZEV Battery Electric is $569,000.  3.25X more than diesel powered alternative </a:t>
            </a:r>
          </a:p>
          <a:p>
            <a:pPr marL="1714500" lvl="3" indent="-342900">
              <a:buFont typeface="Arial" panose="020B0604020202020204" pitchFamily="34" charset="0"/>
              <a:buChar char="•"/>
            </a:pPr>
            <a:r>
              <a:rPr lang="en-US" dirty="0">
                <a:solidFill>
                  <a:schemeClr val="accent1"/>
                </a:solidFill>
              </a:rPr>
              <a:t>Dealership is not positive if the frame can be modified for a Low Boy Trailer</a:t>
            </a:r>
          </a:p>
          <a:p>
            <a:pPr marL="800100" lvl="1" indent="-342900">
              <a:buFont typeface="Arial" panose="020B0604020202020204" pitchFamily="34" charset="0"/>
              <a:buChar char="•"/>
            </a:pPr>
            <a:endParaRPr lang="en-US" dirty="0">
              <a:solidFill>
                <a:schemeClr val="accent1"/>
              </a:solidFill>
            </a:endParaRPr>
          </a:p>
          <a:p>
            <a:r>
              <a:rPr lang="en-US" b="1" dirty="0">
                <a:solidFill>
                  <a:schemeClr val="accent1"/>
                </a:solidFill>
              </a:rPr>
              <a:t>Purchase of additional vehicles because available designs can’t meet current fleet vehicle duty cycles or towing requirements.</a:t>
            </a:r>
          </a:p>
          <a:p>
            <a:pPr marL="342900" indent="-342900">
              <a:buFont typeface="Arial" panose="020B0604020202020204" pitchFamily="34" charset="0"/>
              <a:buChar char="•"/>
            </a:pPr>
            <a:endParaRPr lang="en-US" b="1" dirty="0">
              <a:solidFill>
                <a:schemeClr val="accent1"/>
              </a:solidFill>
            </a:endParaRPr>
          </a:p>
          <a:p>
            <a:r>
              <a:rPr lang="en-US" b="1" dirty="0">
                <a:solidFill>
                  <a:schemeClr val="accent1"/>
                </a:solidFill>
              </a:rPr>
              <a:t>Charging Infrastructure - $35K to $200K per charging station depending on voltage and amperage needs.</a:t>
            </a:r>
          </a:p>
          <a:p>
            <a:endParaRPr lang="en-US" b="1" dirty="0">
              <a:solidFill>
                <a:schemeClr val="accent1"/>
              </a:solidFill>
            </a:endParaRPr>
          </a:p>
          <a:p>
            <a:r>
              <a:rPr lang="en-US" b="1" dirty="0">
                <a:solidFill>
                  <a:schemeClr val="accent1"/>
                </a:solidFill>
              </a:rPr>
              <a:t>Additional charging infrastructure needed to recharge electric auxiliary equipment on truck bodies.</a:t>
            </a:r>
          </a:p>
          <a:p>
            <a:pPr marL="800100" lvl="1" indent="-342900">
              <a:buFont typeface="Arial" panose="020B0604020202020204" pitchFamily="34" charset="0"/>
              <a:buChar char="•"/>
            </a:pPr>
            <a:r>
              <a:rPr lang="en-US" dirty="0">
                <a:solidFill>
                  <a:schemeClr val="accent1"/>
                </a:solidFill>
              </a:rPr>
              <a:t>Cranes, generators, compressors, aerial units, welders, hydraulic pumps, etc.</a:t>
            </a:r>
            <a:endParaRPr lang="en-US" sz="1800" b="1" dirty="0">
              <a:solidFill>
                <a:schemeClr val="accent1"/>
              </a:solidFill>
            </a:endParaRPr>
          </a:p>
        </p:txBody>
      </p:sp>
    </p:spTree>
    <p:extLst>
      <p:ext uri="{BB962C8B-B14F-4D97-AF65-F5344CB8AC3E}">
        <p14:creationId xmlns:p14="http://schemas.microsoft.com/office/powerpoint/2010/main" val="36468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AEB0835D-76CD-D169-63E6-990A7748B4CE}"/>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Advanced Clean Trucks Regulation – Companion to ACF</a:t>
            </a:r>
            <a:endParaRPr lang="en-US" sz="3600" dirty="0">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5E77B1A4-2AE1-B982-F8D4-7CA63955A35A}"/>
              </a:ext>
            </a:extLst>
          </p:cNvPr>
          <p:cNvPicPr>
            <a:picLocks noChangeAspect="1"/>
          </p:cNvPicPr>
          <p:nvPr/>
        </p:nvPicPr>
        <p:blipFill>
          <a:blip r:embed="rId2"/>
          <a:stretch>
            <a:fillRect/>
          </a:stretch>
        </p:blipFill>
        <p:spPr>
          <a:xfrm>
            <a:off x="3603803" y="1196105"/>
            <a:ext cx="8208713" cy="4640153"/>
          </a:xfrm>
          <a:prstGeom prst="rect">
            <a:avLst/>
          </a:prstGeom>
        </p:spPr>
      </p:pic>
      <p:sp>
        <p:nvSpPr>
          <p:cNvPr id="6" name="TextBox 5">
            <a:extLst>
              <a:ext uri="{FF2B5EF4-FFF2-40B4-BE49-F238E27FC236}">
                <a16:creationId xmlns:a16="http://schemas.microsoft.com/office/drawing/2014/main" xmlns="" id="{48AFC668-BDDA-395C-83D1-D369A43540EE}"/>
              </a:ext>
            </a:extLst>
          </p:cNvPr>
          <p:cNvSpPr txBox="1"/>
          <p:nvPr/>
        </p:nvSpPr>
        <p:spPr>
          <a:xfrm>
            <a:off x="222638" y="1438641"/>
            <a:ext cx="2838614" cy="1923604"/>
          </a:xfrm>
          <a:prstGeom prst="rect">
            <a:avLst/>
          </a:prstGeom>
          <a:noFill/>
        </p:spPr>
        <p:txBody>
          <a:bodyPr wrap="square">
            <a:spAutoFit/>
          </a:bodyPr>
          <a:lstStyle/>
          <a:p>
            <a:r>
              <a:rPr lang="en-US" sz="1700" b="1" dirty="0">
                <a:solidFill>
                  <a:schemeClr val="accent1"/>
                </a:solidFill>
              </a:rPr>
              <a:t>Regardless of the compliance strategy utilized, only ZEVs will be available in the marketplace to purchase as replacements for Class 2b-8 vehicles beginning with model year </a:t>
            </a:r>
            <a:r>
              <a:rPr lang="en-US" sz="1700" b="1" dirty="0">
                <a:solidFill>
                  <a:srgbClr val="FF0000"/>
                </a:solidFill>
              </a:rPr>
              <a:t>2036 </a:t>
            </a:r>
            <a:r>
              <a:rPr lang="en-US" sz="1700" b="1" dirty="0">
                <a:solidFill>
                  <a:schemeClr val="accent1"/>
                </a:solidFill>
              </a:rPr>
              <a:t>vehicles.</a:t>
            </a:r>
          </a:p>
        </p:txBody>
      </p:sp>
    </p:spTree>
    <p:extLst>
      <p:ext uri="{BB962C8B-B14F-4D97-AF65-F5344CB8AC3E}">
        <p14:creationId xmlns:p14="http://schemas.microsoft.com/office/powerpoint/2010/main" val="376876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730B99F4-16E1-B331-CC8A-CCFC939737A5}"/>
              </a:ext>
            </a:extLst>
          </p:cNvPr>
          <p:cNvSpPr txBox="1">
            <a:spLocks/>
          </p:cNvSpPr>
          <p:nvPr/>
        </p:nvSpPr>
        <p:spPr>
          <a:xfrm>
            <a:off x="3359069" y="337352"/>
            <a:ext cx="5473857"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Capital and Budgetary Costs</a:t>
            </a:r>
          </a:p>
        </p:txBody>
      </p:sp>
      <p:sp>
        <p:nvSpPr>
          <p:cNvPr id="5" name="TextBox 4">
            <a:extLst>
              <a:ext uri="{FF2B5EF4-FFF2-40B4-BE49-F238E27FC236}">
                <a16:creationId xmlns:a16="http://schemas.microsoft.com/office/drawing/2014/main" xmlns="" id="{3E8538D2-82A1-81AF-8AF4-980EBA18EDBB}"/>
              </a:ext>
            </a:extLst>
          </p:cNvPr>
          <p:cNvSpPr txBox="1"/>
          <p:nvPr/>
        </p:nvSpPr>
        <p:spPr>
          <a:xfrm>
            <a:off x="802538" y="1216823"/>
            <a:ext cx="10190045" cy="5016758"/>
          </a:xfrm>
          <a:prstGeom prst="rect">
            <a:avLst/>
          </a:prstGeom>
          <a:noFill/>
        </p:spPr>
        <p:txBody>
          <a:bodyPr wrap="square">
            <a:spAutoFit/>
          </a:bodyPr>
          <a:lstStyle/>
          <a:p>
            <a:r>
              <a:rPr lang="en-US" sz="2000" b="1" dirty="0">
                <a:solidFill>
                  <a:schemeClr val="accent1"/>
                </a:solidFill>
              </a:rPr>
              <a:t>Facilities</a:t>
            </a:r>
          </a:p>
          <a:p>
            <a:pPr marL="800100" lvl="1" indent="-342900">
              <a:buFont typeface="Arial" panose="020B0604020202020204" pitchFamily="34" charset="0"/>
              <a:buChar char="•"/>
            </a:pPr>
            <a:r>
              <a:rPr lang="en-US" sz="2000" dirty="0">
                <a:solidFill>
                  <a:schemeClr val="accent1"/>
                </a:solidFill>
              </a:rPr>
              <a:t>Higher lease rate costs</a:t>
            </a:r>
          </a:p>
          <a:p>
            <a:r>
              <a:rPr lang="en-US" sz="2000" b="1" dirty="0">
                <a:solidFill>
                  <a:schemeClr val="accent1"/>
                </a:solidFill>
              </a:rPr>
              <a:t>Human Resources </a:t>
            </a:r>
          </a:p>
          <a:p>
            <a:pPr marL="914400" lvl="1" indent="-457200">
              <a:buFont typeface="Arial" panose="020B0604020202020204" pitchFamily="34" charset="0"/>
              <a:buChar char="•"/>
            </a:pPr>
            <a:r>
              <a:rPr lang="en-US" sz="2000" b="1" dirty="0">
                <a:solidFill>
                  <a:schemeClr val="accent1"/>
                </a:solidFill>
              </a:rPr>
              <a:t>New </a:t>
            </a:r>
            <a:r>
              <a:rPr lang="en-US" sz="2000" b="1" dirty="0">
                <a:solidFill>
                  <a:srgbClr val="FF0000"/>
                </a:solidFill>
              </a:rPr>
              <a:t>Facilities</a:t>
            </a:r>
            <a:r>
              <a:rPr lang="en-US" sz="2000" b="1" dirty="0">
                <a:solidFill>
                  <a:schemeClr val="accent1"/>
                </a:solidFill>
              </a:rPr>
              <a:t> Positions </a:t>
            </a:r>
          </a:p>
          <a:p>
            <a:pPr marL="1371600" lvl="2" indent="-457200">
              <a:buFont typeface="Arial" panose="020B0604020202020204" pitchFamily="34" charset="0"/>
              <a:buChar char="•"/>
            </a:pPr>
            <a:r>
              <a:rPr lang="en-US" sz="2000" dirty="0">
                <a:solidFill>
                  <a:schemeClr val="accent1"/>
                </a:solidFill>
              </a:rPr>
              <a:t>To manage charging station infrastructure maintenance, repairs, warranties and regulatory compliance.</a:t>
            </a:r>
          </a:p>
          <a:p>
            <a:pPr marL="1371600" lvl="2" indent="-457200">
              <a:buFont typeface="Arial" panose="020B0604020202020204" pitchFamily="34" charset="0"/>
              <a:buChar char="•"/>
            </a:pPr>
            <a:r>
              <a:rPr lang="en-US" sz="2000" dirty="0">
                <a:solidFill>
                  <a:schemeClr val="accent1"/>
                </a:solidFill>
              </a:rPr>
              <a:t>To research, apply for, and manage the administration of grants, rebates, and vouchers funding source requirements.</a:t>
            </a:r>
          </a:p>
          <a:p>
            <a:pPr marL="914400" lvl="1" indent="-457200">
              <a:buFont typeface="Arial" panose="020B0604020202020204" pitchFamily="34" charset="0"/>
              <a:buChar char="•"/>
            </a:pPr>
            <a:r>
              <a:rPr lang="en-US" sz="2000" b="1" dirty="0">
                <a:solidFill>
                  <a:schemeClr val="accent1"/>
                </a:solidFill>
              </a:rPr>
              <a:t>New </a:t>
            </a:r>
            <a:r>
              <a:rPr lang="en-US" sz="2000" b="1" dirty="0">
                <a:solidFill>
                  <a:srgbClr val="FF0000"/>
                </a:solidFill>
              </a:rPr>
              <a:t>Fleet</a:t>
            </a:r>
            <a:r>
              <a:rPr lang="en-US" sz="2000" b="1" dirty="0">
                <a:solidFill>
                  <a:schemeClr val="accent1"/>
                </a:solidFill>
              </a:rPr>
              <a:t> Positions</a:t>
            </a:r>
          </a:p>
          <a:p>
            <a:pPr marL="1371600" lvl="2" indent="-457200">
              <a:buFont typeface="Arial" panose="020B0604020202020204" pitchFamily="34" charset="0"/>
              <a:buChar char="•"/>
            </a:pPr>
            <a:r>
              <a:rPr lang="en-US" sz="2000" dirty="0">
                <a:solidFill>
                  <a:schemeClr val="accent1"/>
                </a:solidFill>
              </a:rPr>
              <a:t>New Job Classification to ZEV Research, Specification Development, and Regulatory Compliance </a:t>
            </a:r>
          </a:p>
          <a:p>
            <a:pPr marL="1828800" lvl="3" indent="-457200">
              <a:buFont typeface="Arial" panose="020B0604020202020204" pitchFamily="34" charset="0"/>
              <a:buChar char="•"/>
            </a:pPr>
            <a:r>
              <a:rPr lang="en-US" sz="2000" dirty="0">
                <a:solidFill>
                  <a:schemeClr val="accent1"/>
                </a:solidFill>
              </a:rPr>
              <a:t>To research available ZEV technology, vehicle designs, specialty body designs, develop specifications, and manage ACF regulatory compliance. </a:t>
            </a:r>
          </a:p>
          <a:p>
            <a:pPr marL="1828800" lvl="3" indent="-457200">
              <a:buFont typeface="Arial" panose="020B0604020202020204" pitchFamily="34" charset="0"/>
              <a:buChar char="•"/>
            </a:pPr>
            <a:r>
              <a:rPr lang="en-US" sz="2000" dirty="0">
                <a:solidFill>
                  <a:schemeClr val="accent1"/>
                </a:solidFill>
              </a:rPr>
              <a:t>Submit and manage ACF regulatory extensions and exemptions for vehicles that there is no currently available ZEV equivalent in the marketplace or where supporting EV charging station infrastructure installations are delayed.</a:t>
            </a:r>
          </a:p>
        </p:txBody>
      </p:sp>
      <p:pic>
        <p:nvPicPr>
          <p:cNvPr id="6" name="Picture 5">
            <a:extLst>
              <a:ext uri="{FF2B5EF4-FFF2-40B4-BE49-F238E27FC236}">
                <a16:creationId xmlns:a16="http://schemas.microsoft.com/office/drawing/2014/main" xmlns="" id="{A79BAC9D-44B0-B3BB-5ABB-BC58B9D4AC22}"/>
              </a:ext>
            </a:extLst>
          </p:cNvPr>
          <p:cNvPicPr>
            <a:picLocks noChangeAspect="1"/>
          </p:cNvPicPr>
          <p:nvPr/>
        </p:nvPicPr>
        <p:blipFill>
          <a:blip r:embed="rId2"/>
          <a:stretch>
            <a:fillRect/>
          </a:stretch>
        </p:blipFill>
        <p:spPr>
          <a:xfrm>
            <a:off x="8639196" y="1346947"/>
            <a:ext cx="2207337" cy="941364"/>
          </a:xfrm>
          <a:prstGeom prst="rect">
            <a:avLst/>
          </a:prstGeom>
        </p:spPr>
      </p:pic>
    </p:spTree>
    <p:extLst>
      <p:ext uri="{BB962C8B-B14F-4D97-AF65-F5344CB8AC3E}">
        <p14:creationId xmlns:p14="http://schemas.microsoft.com/office/powerpoint/2010/main" val="418356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EDE3E6A-2C89-A96C-01D4-041C073D5B8E}"/>
              </a:ext>
            </a:extLst>
          </p:cNvPr>
          <p:cNvSpPr txBox="1">
            <a:spLocks/>
          </p:cNvSpPr>
          <p:nvPr/>
        </p:nvSpPr>
        <p:spPr>
          <a:xfrm>
            <a:off x="3087336" y="395473"/>
            <a:ext cx="601732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200" b="1" dirty="0">
                <a:solidFill>
                  <a:schemeClr val="tx2"/>
                </a:solidFill>
                <a:latin typeface="Calibri" panose="020F0502020204030204" pitchFamily="34" charset="0"/>
                <a:cs typeface="Calibri" panose="020F0502020204030204" pitchFamily="34" charset="0"/>
              </a:rPr>
              <a:t>Capital and Budgetary Costs</a:t>
            </a:r>
          </a:p>
        </p:txBody>
      </p:sp>
      <p:sp>
        <p:nvSpPr>
          <p:cNvPr id="5" name="TextBox 4">
            <a:extLst>
              <a:ext uri="{FF2B5EF4-FFF2-40B4-BE49-F238E27FC236}">
                <a16:creationId xmlns:a16="http://schemas.microsoft.com/office/drawing/2014/main" xmlns="" id="{B6783964-3AEA-F8A3-E96A-E9B82330A1B6}"/>
              </a:ext>
            </a:extLst>
          </p:cNvPr>
          <p:cNvSpPr txBox="1"/>
          <p:nvPr/>
        </p:nvSpPr>
        <p:spPr>
          <a:xfrm>
            <a:off x="633329" y="1112699"/>
            <a:ext cx="10190045" cy="5324535"/>
          </a:xfrm>
          <a:prstGeom prst="rect">
            <a:avLst/>
          </a:prstGeom>
          <a:noFill/>
        </p:spPr>
        <p:txBody>
          <a:bodyPr wrap="square">
            <a:spAutoFit/>
          </a:bodyPr>
          <a:lstStyle/>
          <a:p>
            <a:r>
              <a:rPr lang="en-US" sz="2000" b="1" dirty="0">
                <a:solidFill>
                  <a:schemeClr val="accent1"/>
                </a:solidFill>
              </a:rPr>
              <a:t>Human Resources - Continued </a:t>
            </a:r>
          </a:p>
          <a:p>
            <a:pPr marL="914400" lvl="1" indent="-457200">
              <a:buFont typeface="Arial" panose="020B0604020202020204" pitchFamily="34" charset="0"/>
              <a:buChar char="•"/>
            </a:pPr>
            <a:r>
              <a:rPr lang="en-US" sz="2000" b="1" dirty="0">
                <a:solidFill>
                  <a:schemeClr val="accent1"/>
                </a:solidFill>
              </a:rPr>
              <a:t>New Fleet Job Classifications for the Repair and Maintenance of ZEVs</a:t>
            </a:r>
          </a:p>
          <a:p>
            <a:pPr marL="1371600" lvl="2" indent="-457200">
              <a:buFont typeface="Arial" panose="020B0604020202020204" pitchFamily="34" charset="0"/>
              <a:buChar char="•"/>
            </a:pPr>
            <a:r>
              <a:rPr lang="en-US" sz="2000" dirty="0">
                <a:solidFill>
                  <a:schemeClr val="accent1"/>
                </a:solidFill>
              </a:rPr>
              <a:t>High Voltage Safety Disconnect and ARC Flash training and certifications</a:t>
            </a:r>
          </a:p>
          <a:p>
            <a:pPr marL="1371600" lvl="2" indent="-457200">
              <a:buFont typeface="Arial" panose="020B0604020202020204" pitchFamily="34" charset="0"/>
              <a:buChar char="•"/>
            </a:pPr>
            <a:r>
              <a:rPr lang="en-US" sz="2000" dirty="0">
                <a:solidFill>
                  <a:schemeClr val="accent1"/>
                </a:solidFill>
              </a:rPr>
              <a:t>Contact Release Safety Training and Certification</a:t>
            </a:r>
          </a:p>
          <a:p>
            <a:pPr marL="1371600" lvl="2" indent="-457200">
              <a:buFont typeface="Arial" panose="020B0604020202020204" pitchFamily="34" charset="0"/>
              <a:buChar char="•"/>
            </a:pPr>
            <a:r>
              <a:rPr lang="en-US" sz="2000" dirty="0">
                <a:solidFill>
                  <a:schemeClr val="accent1"/>
                </a:solidFill>
              </a:rPr>
              <a:t>Repair work related to vehicle High Voltage Battery System and components</a:t>
            </a:r>
          </a:p>
          <a:p>
            <a:pPr marL="801688" lvl="1" indent="-344488">
              <a:buFont typeface="Arial" panose="020B0604020202020204" pitchFamily="34" charset="0"/>
              <a:buChar char="•"/>
            </a:pPr>
            <a:r>
              <a:rPr lang="en-US" sz="2000" b="1" dirty="0">
                <a:solidFill>
                  <a:schemeClr val="accent1"/>
                </a:solidFill>
              </a:rPr>
              <a:t>Update Fleet Job Classifications for the Repair and Maintenance of ZEVs</a:t>
            </a:r>
          </a:p>
          <a:p>
            <a:pPr marL="1254125" lvl="2" indent="-339725">
              <a:buFont typeface="Arial" panose="020B0604020202020204" pitchFamily="34" charset="0"/>
              <a:buChar char="•"/>
            </a:pPr>
            <a:r>
              <a:rPr lang="en-US" sz="2000" dirty="0">
                <a:solidFill>
                  <a:schemeClr val="accent1"/>
                </a:solidFill>
              </a:rPr>
              <a:t>Normal maintenance and repair work not related to High Voltage </a:t>
            </a:r>
          </a:p>
          <a:p>
            <a:pPr lvl="2" defTabSz="419100"/>
            <a:r>
              <a:rPr lang="en-US" sz="2000" dirty="0">
                <a:solidFill>
                  <a:schemeClr val="accent1"/>
                </a:solidFill>
              </a:rPr>
              <a:t>	Battery System and components</a:t>
            </a:r>
          </a:p>
          <a:p>
            <a:pPr marL="1254125" lvl="2" indent="-339725">
              <a:buFont typeface="Arial" panose="020B0604020202020204" pitchFamily="34" charset="0"/>
              <a:buChar char="•"/>
            </a:pPr>
            <a:r>
              <a:rPr lang="en-US" sz="2000" dirty="0">
                <a:solidFill>
                  <a:schemeClr val="accent1"/>
                </a:solidFill>
              </a:rPr>
              <a:t>Contact Release Safety Training and Certification</a:t>
            </a:r>
          </a:p>
          <a:p>
            <a:pPr marL="914400" lvl="1" indent="-457200">
              <a:buFont typeface="Arial" panose="020B0604020202020204" pitchFamily="34" charset="0"/>
              <a:buChar char="•"/>
            </a:pPr>
            <a:r>
              <a:rPr lang="en-US" sz="2000" b="1" dirty="0">
                <a:solidFill>
                  <a:schemeClr val="accent1"/>
                </a:solidFill>
              </a:rPr>
              <a:t>Other Challenges</a:t>
            </a:r>
          </a:p>
          <a:p>
            <a:pPr marL="1203325" lvl="2" indent="-288925">
              <a:buClr>
                <a:schemeClr val="bg2">
                  <a:lumMod val="50000"/>
                </a:schemeClr>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Pay scale increases</a:t>
            </a:r>
          </a:p>
          <a:p>
            <a:pPr marL="1203325" lvl="2" indent="-288925">
              <a:buClr>
                <a:schemeClr val="bg2">
                  <a:lumMod val="50000"/>
                </a:schemeClr>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Bargaining unit negotiations</a:t>
            </a:r>
          </a:p>
          <a:p>
            <a:pPr marL="1203325" lvl="2" indent="-288925">
              <a:buClr>
                <a:schemeClr val="bg2">
                  <a:lumMod val="50000"/>
                </a:schemeClr>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Talent pool availability</a:t>
            </a:r>
          </a:p>
          <a:p>
            <a:pPr marL="1203325" lvl="2" indent="-288925">
              <a:buClr>
                <a:schemeClr val="bg2">
                  <a:lumMod val="50000"/>
                </a:schemeClr>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Industry wide mechanic / technician shortage </a:t>
            </a:r>
          </a:p>
          <a:p>
            <a:pPr marL="1203325" lvl="2" indent="-288925">
              <a:buClr>
                <a:schemeClr val="bg2">
                  <a:lumMod val="50000"/>
                </a:schemeClr>
              </a:buClr>
              <a:buFont typeface="Arial" panose="020B0604020202020204" pitchFamily="34" charset="0"/>
              <a:buChar char="•"/>
            </a:pPr>
            <a:r>
              <a:rPr lang="en-US" sz="2000" dirty="0">
                <a:solidFill>
                  <a:schemeClr val="accent1"/>
                </a:solidFill>
                <a:latin typeface="Calibri" panose="020F0502020204030204" pitchFamily="34" charset="0"/>
                <a:cs typeface="Calibri" panose="020F0502020204030204" pitchFamily="34" charset="0"/>
              </a:rPr>
              <a:t>Phase-In of positions</a:t>
            </a:r>
          </a:p>
          <a:p>
            <a:pPr marL="1254125" lvl="2" indent="-339725">
              <a:buFont typeface="Arial" panose="020B0604020202020204" pitchFamily="34" charset="0"/>
              <a:buChar char="•"/>
            </a:pPr>
            <a:endParaRPr lang="en-US" sz="2000" dirty="0">
              <a:solidFill>
                <a:schemeClr val="accent1"/>
              </a:solidFill>
            </a:endParaRPr>
          </a:p>
          <a:p>
            <a:endParaRPr lang="en-US" sz="2000" b="1" dirty="0">
              <a:solidFill>
                <a:schemeClr val="bg2">
                  <a:lumMod val="50000"/>
                </a:schemeClr>
              </a:solidFill>
            </a:endParaRPr>
          </a:p>
        </p:txBody>
      </p:sp>
      <p:pic>
        <p:nvPicPr>
          <p:cNvPr id="6" name="Picture 5">
            <a:extLst>
              <a:ext uri="{FF2B5EF4-FFF2-40B4-BE49-F238E27FC236}">
                <a16:creationId xmlns:a16="http://schemas.microsoft.com/office/drawing/2014/main" xmlns="" id="{9E7534E3-24AE-3918-F91E-BD7F0AF1CB23}"/>
              </a:ext>
            </a:extLst>
          </p:cNvPr>
          <p:cNvPicPr>
            <a:picLocks noChangeAspect="1"/>
          </p:cNvPicPr>
          <p:nvPr/>
        </p:nvPicPr>
        <p:blipFill>
          <a:blip r:embed="rId2"/>
          <a:stretch>
            <a:fillRect/>
          </a:stretch>
        </p:blipFill>
        <p:spPr>
          <a:xfrm>
            <a:off x="10485173" y="1345908"/>
            <a:ext cx="1393415" cy="1219541"/>
          </a:xfrm>
          <a:prstGeom prst="rect">
            <a:avLst/>
          </a:prstGeom>
        </p:spPr>
      </p:pic>
    </p:spTree>
    <p:extLst>
      <p:ext uri="{BB962C8B-B14F-4D97-AF65-F5344CB8AC3E}">
        <p14:creationId xmlns:p14="http://schemas.microsoft.com/office/powerpoint/2010/main" val="32788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17322696-0A88-83EF-5A9B-AC218580E627}"/>
              </a:ext>
            </a:extLst>
          </p:cNvPr>
          <p:cNvSpPr txBox="1">
            <a:spLocks/>
          </p:cNvSpPr>
          <p:nvPr/>
        </p:nvSpPr>
        <p:spPr>
          <a:xfrm>
            <a:off x="3087336" y="298290"/>
            <a:ext cx="601732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Capital and Budgetary Costs</a:t>
            </a:r>
          </a:p>
        </p:txBody>
      </p:sp>
      <p:sp>
        <p:nvSpPr>
          <p:cNvPr id="5" name="TextBox 4">
            <a:extLst>
              <a:ext uri="{FF2B5EF4-FFF2-40B4-BE49-F238E27FC236}">
                <a16:creationId xmlns:a16="http://schemas.microsoft.com/office/drawing/2014/main" xmlns="" id="{2CCAB6B5-77AC-1986-48DD-E85F9B6638EE}"/>
              </a:ext>
            </a:extLst>
          </p:cNvPr>
          <p:cNvSpPr txBox="1"/>
          <p:nvPr/>
        </p:nvSpPr>
        <p:spPr>
          <a:xfrm>
            <a:off x="633330" y="1112699"/>
            <a:ext cx="8138882" cy="2862322"/>
          </a:xfrm>
          <a:prstGeom prst="rect">
            <a:avLst/>
          </a:prstGeom>
          <a:noFill/>
        </p:spPr>
        <p:txBody>
          <a:bodyPr wrap="square">
            <a:spAutoFit/>
          </a:bodyPr>
          <a:lstStyle/>
          <a:p>
            <a:r>
              <a:rPr lang="en-US" sz="2000" b="1" dirty="0">
                <a:solidFill>
                  <a:schemeClr val="accent1"/>
                </a:solidFill>
              </a:rPr>
              <a:t>Human Resources - Continued </a:t>
            </a:r>
          </a:p>
          <a:p>
            <a:pPr marL="342900" indent="-342900">
              <a:buFont typeface="Arial" panose="020B0604020202020204" pitchFamily="34" charset="0"/>
              <a:buChar char="•"/>
            </a:pPr>
            <a:r>
              <a:rPr lang="en-US" sz="2000" b="1" dirty="0">
                <a:solidFill>
                  <a:schemeClr val="accent1"/>
                </a:solidFill>
              </a:rPr>
              <a:t>Expanded Procurement Department Staff Workload</a:t>
            </a:r>
          </a:p>
          <a:p>
            <a:pPr marL="800100" lvl="1" indent="-342900">
              <a:buFont typeface="Arial" panose="020B0604020202020204" pitchFamily="34" charset="0"/>
              <a:buChar char="•"/>
            </a:pPr>
            <a:r>
              <a:rPr lang="en-US" sz="2000" dirty="0">
                <a:solidFill>
                  <a:schemeClr val="accent1"/>
                </a:solidFill>
              </a:rPr>
              <a:t>Collection, tracking, and management of vendor certificates and contracts that require the use of an ACF applicable vehicle for providing services the government agency.</a:t>
            </a:r>
          </a:p>
          <a:p>
            <a:pPr marL="800100" lvl="1" indent="-342900">
              <a:buFont typeface="Arial" panose="020B0604020202020204" pitchFamily="34" charset="0"/>
              <a:buChar char="•"/>
            </a:pPr>
            <a:r>
              <a:rPr lang="en-US" sz="2000" dirty="0">
                <a:solidFill>
                  <a:schemeClr val="accent1"/>
                </a:solidFill>
              </a:rPr>
              <a:t>Higher public works project costs as private fleets pass on their compliance costs and operational impacts.</a:t>
            </a:r>
          </a:p>
          <a:p>
            <a:pPr marL="1203325" lvl="2" indent="-288925">
              <a:buClr>
                <a:schemeClr val="bg2">
                  <a:lumMod val="50000"/>
                </a:schemeClr>
              </a:buClr>
              <a:buFont typeface="Arial" panose="020B0604020202020204" pitchFamily="34" charset="0"/>
              <a:buChar char="•"/>
            </a:pPr>
            <a:endParaRPr lang="en-US" sz="2000" dirty="0">
              <a:solidFill>
                <a:schemeClr val="bg2">
                  <a:lumMod val="50000"/>
                </a:schemeClr>
              </a:solidFill>
              <a:latin typeface="Calibri" panose="020F0502020204030204" pitchFamily="34" charset="0"/>
              <a:cs typeface="Calibri" panose="020F0502020204030204" pitchFamily="34" charset="0"/>
            </a:endParaRPr>
          </a:p>
          <a:p>
            <a:endParaRPr lang="en-US" sz="2000" b="1" dirty="0">
              <a:solidFill>
                <a:schemeClr val="bg2">
                  <a:lumMod val="50000"/>
                </a:schemeClr>
              </a:solidFill>
            </a:endParaRPr>
          </a:p>
        </p:txBody>
      </p:sp>
      <p:pic>
        <p:nvPicPr>
          <p:cNvPr id="6" name="Picture 5">
            <a:extLst>
              <a:ext uri="{FF2B5EF4-FFF2-40B4-BE49-F238E27FC236}">
                <a16:creationId xmlns:a16="http://schemas.microsoft.com/office/drawing/2014/main" xmlns="" id="{2D1CAD13-1517-1936-E5C0-F2844B54FB56}"/>
              </a:ext>
            </a:extLst>
          </p:cNvPr>
          <p:cNvPicPr>
            <a:picLocks noChangeAspect="1"/>
          </p:cNvPicPr>
          <p:nvPr/>
        </p:nvPicPr>
        <p:blipFill>
          <a:blip r:embed="rId2"/>
          <a:stretch>
            <a:fillRect/>
          </a:stretch>
        </p:blipFill>
        <p:spPr>
          <a:xfrm>
            <a:off x="8953081" y="1558521"/>
            <a:ext cx="3018783" cy="2915871"/>
          </a:xfrm>
          <a:prstGeom prst="rect">
            <a:avLst/>
          </a:prstGeom>
        </p:spPr>
      </p:pic>
    </p:spTree>
    <p:extLst>
      <p:ext uri="{BB962C8B-B14F-4D97-AF65-F5344CB8AC3E}">
        <p14:creationId xmlns:p14="http://schemas.microsoft.com/office/powerpoint/2010/main" val="35458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40B6EA0F-48AA-65C1-6806-6B47C9E3D277}"/>
              </a:ext>
            </a:extLst>
          </p:cNvPr>
          <p:cNvSpPr txBox="1">
            <a:spLocks/>
          </p:cNvSpPr>
          <p:nvPr/>
        </p:nvSpPr>
        <p:spPr>
          <a:xfrm>
            <a:off x="4066730" y="282064"/>
            <a:ext cx="4058535"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Funding Resources</a:t>
            </a:r>
          </a:p>
        </p:txBody>
      </p:sp>
      <p:sp>
        <p:nvSpPr>
          <p:cNvPr id="5" name="TextBox 4">
            <a:extLst>
              <a:ext uri="{FF2B5EF4-FFF2-40B4-BE49-F238E27FC236}">
                <a16:creationId xmlns:a16="http://schemas.microsoft.com/office/drawing/2014/main" xmlns="" id="{D782038E-FAD8-E41A-2C37-42761AA0A9B7}"/>
              </a:ext>
            </a:extLst>
          </p:cNvPr>
          <p:cNvSpPr txBox="1"/>
          <p:nvPr/>
        </p:nvSpPr>
        <p:spPr>
          <a:xfrm>
            <a:off x="714993" y="1277539"/>
            <a:ext cx="11167324" cy="4801314"/>
          </a:xfrm>
          <a:prstGeom prst="rect">
            <a:avLst/>
          </a:prstGeom>
          <a:noFill/>
        </p:spPr>
        <p:txBody>
          <a:bodyPr wrap="square">
            <a:spAutoFit/>
          </a:bodyPr>
          <a:lstStyle/>
          <a:p>
            <a:r>
              <a:rPr lang="en-US" b="1" dirty="0">
                <a:solidFill>
                  <a:schemeClr val="accent1"/>
                </a:solidFill>
              </a:rPr>
              <a:t>NOTE:  Beginning on </a:t>
            </a:r>
            <a:r>
              <a:rPr lang="en-US" b="1" dirty="0">
                <a:solidFill>
                  <a:srgbClr val="FF0000"/>
                </a:solidFill>
              </a:rPr>
              <a:t>1/1/2024</a:t>
            </a:r>
            <a:r>
              <a:rPr lang="en-US" b="1" dirty="0">
                <a:solidFill>
                  <a:schemeClr val="bg2">
                    <a:lumMod val="50000"/>
                  </a:schemeClr>
                </a:solidFill>
              </a:rPr>
              <a:t>, </a:t>
            </a:r>
            <a:r>
              <a:rPr lang="en-US" b="1" dirty="0">
                <a:solidFill>
                  <a:schemeClr val="accent1"/>
                </a:solidFill>
              </a:rPr>
              <a:t>vehicles acquired with California State incentive program funding for ZEVs or NZEVs </a:t>
            </a:r>
            <a:r>
              <a:rPr lang="en-US" b="1" dirty="0">
                <a:solidFill>
                  <a:srgbClr val="FF0000"/>
                </a:solidFill>
              </a:rPr>
              <a:t>will not be counted as a compliant vehicle </a:t>
            </a:r>
            <a:r>
              <a:rPr lang="en-US" b="1" dirty="0">
                <a:solidFill>
                  <a:schemeClr val="accent1"/>
                </a:solidFill>
              </a:rPr>
              <a:t>during the contract period if the general program requirements state that funding cannot be used for compliance requirements.  </a:t>
            </a:r>
          </a:p>
          <a:p>
            <a:pPr marL="742950" lvl="1" indent="-285750">
              <a:buFont typeface="Arial" panose="020B0604020202020204" pitchFamily="34" charset="0"/>
              <a:buChar char="•"/>
            </a:pPr>
            <a:r>
              <a:rPr lang="en-US" b="1" dirty="0">
                <a:solidFill>
                  <a:schemeClr val="accent1"/>
                </a:solidFill>
              </a:rPr>
              <a:t>All funding program requirements need to be reviewed in depth to prevent unintended use restrictions.	</a:t>
            </a:r>
          </a:p>
          <a:p>
            <a:endParaRPr lang="en-US" b="1" dirty="0">
              <a:solidFill>
                <a:schemeClr val="accent1"/>
              </a:solidFill>
            </a:endParaRPr>
          </a:p>
          <a:p>
            <a:r>
              <a:rPr lang="en-US" b="1" dirty="0">
                <a:solidFill>
                  <a:schemeClr val="accent1"/>
                </a:solidFill>
              </a:rPr>
              <a:t>CARB Website Incentives &amp; Funding</a:t>
            </a:r>
          </a:p>
          <a:p>
            <a:pPr marL="800100" lvl="1" indent="-342900">
              <a:buFont typeface="Arial" panose="020B0604020202020204" pitchFamily="34" charset="0"/>
              <a:buChar char="•"/>
            </a:pPr>
            <a:r>
              <a:rPr lang="en-US" dirty="0">
                <a:hlinkClick r:id="rId2"/>
              </a:rPr>
              <a:t>https://ww2.arb.ca.gov/our-work/programs/truckstop-web-resources/zev-truckstop/incentives-funding</a:t>
            </a:r>
            <a:endParaRPr lang="en-US" dirty="0"/>
          </a:p>
          <a:p>
            <a:r>
              <a:rPr lang="en-US" b="1" dirty="0">
                <a:solidFill>
                  <a:schemeClr val="accent1"/>
                </a:solidFill>
              </a:rPr>
              <a:t>Advanced Vehicle Technology and Infrastructure Funding Finder Tool</a:t>
            </a:r>
          </a:p>
          <a:p>
            <a:pPr marL="800100" lvl="1" indent="-342900">
              <a:buFont typeface="Arial" panose="020B0604020202020204" pitchFamily="34" charset="0"/>
              <a:buChar char="•"/>
            </a:pPr>
            <a:r>
              <a:rPr lang="da-DK" dirty="0">
                <a:hlinkClick r:id="rId3"/>
              </a:rPr>
              <a:t>https://fundingfindertool.org/?</a:t>
            </a:r>
            <a:endParaRPr lang="da-DK" dirty="0"/>
          </a:p>
          <a:p>
            <a:r>
              <a:rPr lang="en-US" b="1" dirty="0">
                <a:solidFill>
                  <a:schemeClr val="accent1"/>
                </a:solidFill>
              </a:rPr>
              <a:t>Hybrid &amp; Zero-Emission Truck &amp; Bus Voucher Incentive Program (HVIP)</a:t>
            </a:r>
          </a:p>
          <a:p>
            <a:pPr marL="742950" lvl="1" indent="-285750">
              <a:buFont typeface="Arial" panose="020B0604020202020204" pitchFamily="34" charset="0"/>
              <a:buChar char="•"/>
            </a:pPr>
            <a:r>
              <a:rPr lang="en-US" dirty="0">
                <a:hlinkClick r:id="rId4"/>
              </a:rPr>
              <a:t>https://californiahvip.org/</a:t>
            </a:r>
            <a:endParaRPr lang="en-US" b="1" dirty="0">
              <a:solidFill>
                <a:schemeClr val="bg2">
                  <a:lumMod val="50000"/>
                </a:schemeClr>
              </a:solidFill>
            </a:endParaRPr>
          </a:p>
          <a:p>
            <a:r>
              <a:rPr lang="en-US" b="1" dirty="0">
                <a:solidFill>
                  <a:schemeClr val="accent1"/>
                </a:solidFill>
              </a:rPr>
              <a:t>Low Carbon Fuel Standard</a:t>
            </a:r>
          </a:p>
          <a:p>
            <a:pPr marL="742950" lvl="1" indent="-285750">
              <a:buFont typeface="Arial" panose="020B0604020202020204" pitchFamily="34" charset="0"/>
              <a:buChar char="•"/>
            </a:pPr>
            <a:r>
              <a:rPr lang="en-US" dirty="0">
                <a:hlinkClick r:id="rId5"/>
              </a:rPr>
              <a:t>https://ww2.arb.ca.gov/our-work/programs/low-carbon-fuel-standard</a:t>
            </a:r>
            <a:endParaRPr lang="en-US" dirty="0"/>
          </a:p>
          <a:p>
            <a:r>
              <a:rPr lang="en-US" b="1" dirty="0">
                <a:solidFill>
                  <a:schemeClr val="accent1"/>
                </a:solidFill>
              </a:rPr>
              <a:t>EnergIIZE Commercial Vehicles</a:t>
            </a:r>
          </a:p>
          <a:p>
            <a:pPr marL="742950" lvl="1" indent="-285750">
              <a:buFont typeface="Arial" panose="020B0604020202020204" pitchFamily="34" charset="0"/>
              <a:buChar char="•"/>
            </a:pPr>
            <a:r>
              <a:rPr lang="en-US" dirty="0">
                <a:hlinkClick r:id="rId6"/>
              </a:rPr>
              <a:t>https://www.energiize.org/</a:t>
            </a:r>
            <a:endParaRPr lang="en-US" dirty="0"/>
          </a:p>
          <a:p>
            <a:r>
              <a:rPr lang="en-US" b="1" dirty="0">
                <a:solidFill>
                  <a:schemeClr val="accent1"/>
                </a:solidFill>
              </a:rPr>
              <a:t>Truck Loan Assistance Program</a:t>
            </a:r>
          </a:p>
          <a:p>
            <a:pPr marL="742950" lvl="1" indent="-285750">
              <a:buFont typeface="Arial" panose="020B0604020202020204" pitchFamily="34" charset="0"/>
              <a:buChar char="•"/>
            </a:pPr>
            <a:r>
              <a:rPr lang="en-US" dirty="0">
                <a:hlinkClick r:id="rId7"/>
              </a:rPr>
              <a:t>Truck Loan Assistance Program | California Air Resources Board</a:t>
            </a:r>
            <a:endParaRPr lang="en-US" b="1" dirty="0">
              <a:solidFill>
                <a:schemeClr val="bg2">
                  <a:lumMod val="50000"/>
                </a:schemeClr>
              </a:solidFill>
            </a:endParaRPr>
          </a:p>
        </p:txBody>
      </p:sp>
    </p:spTree>
    <p:extLst>
      <p:ext uri="{BB962C8B-B14F-4D97-AF65-F5344CB8AC3E}">
        <p14:creationId xmlns:p14="http://schemas.microsoft.com/office/powerpoint/2010/main" val="3926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2B567CD0-7B7A-70B3-D747-974AF224E649}"/>
              </a:ext>
            </a:extLst>
          </p:cNvPr>
          <p:cNvSpPr txBox="1">
            <a:spLocks/>
          </p:cNvSpPr>
          <p:nvPr/>
        </p:nvSpPr>
        <p:spPr>
          <a:xfrm>
            <a:off x="2760033" y="352159"/>
            <a:ext cx="6671929"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Funding Resources - Continued</a:t>
            </a:r>
          </a:p>
        </p:txBody>
      </p:sp>
      <p:sp>
        <p:nvSpPr>
          <p:cNvPr id="5" name="TextBox 4">
            <a:extLst>
              <a:ext uri="{FF2B5EF4-FFF2-40B4-BE49-F238E27FC236}">
                <a16:creationId xmlns:a16="http://schemas.microsoft.com/office/drawing/2014/main" xmlns="" id="{1541DDD8-7FA8-5670-EA50-5548E23AFE9B}"/>
              </a:ext>
            </a:extLst>
          </p:cNvPr>
          <p:cNvSpPr txBox="1"/>
          <p:nvPr/>
        </p:nvSpPr>
        <p:spPr>
          <a:xfrm>
            <a:off x="714103" y="1294958"/>
            <a:ext cx="11167324" cy="3416320"/>
          </a:xfrm>
          <a:prstGeom prst="rect">
            <a:avLst/>
          </a:prstGeom>
          <a:noFill/>
        </p:spPr>
        <p:txBody>
          <a:bodyPr wrap="square">
            <a:spAutoFit/>
          </a:bodyPr>
          <a:lstStyle/>
          <a:p>
            <a:endParaRPr lang="en-US" b="1" dirty="0">
              <a:solidFill>
                <a:schemeClr val="bg2">
                  <a:lumMod val="50000"/>
                </a:schemeClr>
              </a:solidFill>
            </a:endParaRPr>
          </a:p>
          <a:p>
            <a:r>
              <a:rPr lang="en-US" b="1" dirty="0">
                <a:solidFill>
                  <a:schemeClr val="accent1"/>
                </a:solidFill>
              </a:rPr>
              <a:t>Carl Moyer Program</a:t>
            </a:r>
          </a:p>
          <a:p>
            <a:pPr marL="742950" lvl="1" indent="-285750">
              <a:buFont typeface="Arial" panose="020B0604020202020204" pitchFamily="34" charset="0"/>
              <a:buChar char="•"/>
            </a:pPr>
            <a:r>
              <a:rPr lang="en-US" dirty="0">
                <a:hlinkClick r:id="rId2"/>
              </a:rPr>
              <a:t>https://ww2.arb.ca.gov/our-work/programs/carl-moyer-memorial-air-quality-standards-attainment-program</a:t>
            </a:r>
            <a:endParaRPr lang="en-US" dirty="0"/>
          </a:p>
          <a:p>
            <a:r>
              <a:rPr lang="en-US" b="1" dirty="0">
                <a:solidFill>
                  <a:schemeClr val="accent1"/>
                </a:solidFill>
              </a:rPr>
              <a:t>Low Carbon Transportation Investments Program</a:t>
            </a:r>
          </a:p>
          <a:p>
            <a:pPr marL="742950" lvl="1" indent="-285750">
              <a:buFont typeface="Arial" panose="020B0604020202020204" pitchFamily="34" charset="0"/>
              <a:buChar char="•"/>
            </a:pPr>
            <a:r>
              <a:rPr lang="en-US" dirty="0">
                <a:hlinkClick r:id="rId3"/>
              </a:rPr>
              <a:t>https://ww2.arb.ca.gov/our-work/programs/low-carbon-transportation-investments-and-air-quality-improvement-program</a:t>
            </a:r>
            <a:endParaRPr lang="en-US" b="1" dirty="0">
              <a:solidFill>
                <a:schemeClr val="bg2">
                  <a:lumMod val="50000"/>
                </a:schemeClr>
              </a:solidFill>
            </a:endParaRPr>
          </a:p>
          <a:p>
            <a:r>
              <a:rPr lang="en-US" b="1" dirty="0">
                <a:solidFill>
                  <a:schemeClr val="accent1"/>
                </a:solidFill>
              </a:rPr>
              <a:t>Volkswagen Environmental Mitigation Trust</a:t>
            </a:r>
          </a:p>
          <a:p>
            <a:pPr marL="742950" lvl="1" indent="-285750">
              <a:buFont typeface="Arial" panose="020B0604020202020204" pitchFamily="34" charset="0"/>
              <a:buChar char="•"/>
            </a:pPr>
            <a:r>
              <a:rPr lang="en-US" dirty="0">
                <a:hlinkClick r:id="rId4"/>
              </a:rPr>
              <a:t>https://ww2.arb.ca.gov/our-work/programs/volkswagen-environmental-mitigation-trust-california</a:t>
            </a:r>
            <a:endParaRPr lang="en-US" dirty="0"/>
          </a:p>
          <a:p>
            <a:r>
              <a:rPr lang="en-US" b="1" dirty="0">
                <a:solidFill>
                  <a:schemeClr val="accent1"/>
                </a:solidFill>
              </a:rPr>
              <a:t>Voucher Incentive Program (VIP)</a:t>
            </a:r>
          </a:p>
          <a:p>
            <a:pPr marL="800100" lvl="1" indent="-342900">
              <a:buFont typeface="Arial" panose="020B0604020202020204" pitchFamily="34" charset="0"/>
              <a:buChar char="•"/>
            </a:pPr>
            <a:r>
              <a:rPr lang="en-US" dirty="0">
                <a:hlinkClick r:id="rId5"/>
              </a:rPr>
              <a:t>https://ww2.arb.ca.gov/our-work/programs/road-heavy-duty-voucher-incentive-program</a:t>
            </a:r>
            <a:endParaRPr lang="en-US" dirty="0"/>
          </a:p>
          <a:p>
            <a:r>
              <a:rPr lang="en-US" b="1" dirty="0">
                <a:solidFill>
                  <a:schemeClr val="accent1"/>
                </a:solidFill>
              </a:rPr>
              <a:t>Community Air Protection Incentives for On-Road Heavy-Duty Vehicles</a:t>
            </a:r>
          </a:p>
          <a:p>
            <a:pPr marL="742950" lvl="1" indent="-285750">
              <a:buFont typeface="Arial" panose="020B0604020202020204" pitchFamily="34" charset="0"/>
              <a:buChar char="•"/>
            </a:pPr>
            <a:r>
              <a:rPr lang="en-US" dirty="0">
                <a:hlinkClick r:id="rId6"/>
              </a:rPr>
              <a:t>https://ww2.arb.ca.gov/our-work/programs/community-air-protection-incentives</a:t>
            </a:r>
            <a:endParaRPr lang="en-US" b="1" dirty="0">
              <a:solidFill>
                <a:schemeClr val="bg2">
                  <a:lumMod val="50000"/>
                </a:schemeClr>
              </a:solidFill>
            </a:endParaRPr>
          </a:p>
        </p:txBody>
      </p:sp>
    </p:spTree>
    <p:extLst>
      <p:ext uri="{BB962C8B-B14F-4D97-AF65-F5344CB8AC3E}">
        <p14:creationId xmlns:p14="http://schemas.microsoft.com/office/powerpoint/2010/main" val="24300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B002D714-BDBD-FAE1-8A82-CA2D356F9FBA}"/>
              </a:ext>
            </a:extLst>
          </p:cNvPr>
          <p:cNvSpPr txBox="1">
            <a:spLocks/>
          </p:cNvSpPr>
          <p:nvPr/>
        </p:nvSpPr>
        <p:spPr>
          <a:xfrm>
            <a:off x="1521416" y="256393"/>
            <a:ext cx="9149163"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Funding Resources – Cost Savings Example</a:t>
            </a:r>
          </a:p>
        </p:txBody>
      </p:sp>
      <p:pic>
        <p:nvPicPr>
          <p:cNvPr id="5" name="Picture 4">
            <a:extLst>
              <a:ext uri="{FF2B5EF4-FFF2-40B4-BE49-F238E27FC236}">
                <a16:creationId xmlns:a16="http://schemas.microsoft.com/office/drawing/2014/main" xmlns="" id="{68C7F42F-39F5-70B3-622E-77B33C8E029E}"/>
              </a:ext>
            </a:extLst>
          </p:cNvPr>
          <p:cNvPicPr>
            <a:picLocks noChangeAspect="1"/>
          </p:cNvPicPr>
          <p:nvPr/>
        </p:nvPicPr>
        <p:blipFill>
          <a:blip r:embed="rId2"/>
          <a:stretch>
            <a:fillRect/>
          </a:stretch>
        </p:blipFill>
        <p:spPr>
          <a:xfrm>
            <a:off x="3852510" y="944485"/>
            <a:ext cx="4486979" cy="697477"/>
          </a:xfrm>
          <a:prstGeom prst="rect">
            <a:avLst/>
          </a:prstGeom>
        </p:spPr>
      </p:pic>
      <p:sp>
        <p:nvSpPr>
          <p:cNvPr id="6" name="TextBox 5">
            <a:extLst>
              <a:ext uri="{FF2B5EF4-FFF2-40B4-BE49-F238E27FC236}">
                <a16:creationId xmlns:a16="http://schemas.microsoft.com/office/drawing/2014/main" xmlns="" id="{4E422302-3726-1B2C-6F1E-09D44C03BEA4}"/>
              </a:ext>
            </a:extLst>
          </p:cNvPr>
          <p:cNvSpPr txBox="1"/>
          <p:nvPr/>
        </p:nvSpPr>
        <p:spPr>
          <a:xfrm>
            <a:off x="448490" y="1758894"/>
            <a:ext cx="11295017" cy="4401205"/>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accent1"/>
                </a:solidFill>
              </a:rPr>
              <a:t>Applies to Battery Electric Vehicles (BEV) and Plug-In Hybrid Vehicles (PHEV) over 6K lbs. Gross Vehicle Weight Rating (GVWR)</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Funding Summary</a:t>
            </a:r>
          </a:p>
          <a:p>
            <a:pPr marL="800100" lvl="1" indent="-342900">
              <a:buFont typeface="Arial" panose="020B0604020202020204" pitchFamily="34" charset="0"/>
              <a:buChar char="•"/>
            </a:pPr>
            <a:r>
              <a:rPr lang="en-US" sz="2000" dirty="0">
                <a:solidFill>
                  <a:schemeClr val="accent1"/>
                </a:solidFill>
              </a:rPr>
              <a:t>PG&amp;E covers all costs up to the electrical meter.</a:t>
            </a:r>
          </a:p>
          <a:p>
            <a:pPr marL="800100" lvl="1" indent="-342900">
              <a:buFont typeface="Arial" panose="020B0604020202020204" pitchFamily="34" charset="0"/>
              <a:buChar char="•"/>
            </a:pPr>
            <a:r>
              <a:rPr lang="en-US" sz="2000" dirty="0">
                <a:solidFill>
                  <a:schemeClr val="accent1"/>
                </a:solidFill>
              </a:rPr>
              <a:t>Rebates for approved charging stations.</a:t>
            </a:r>
          </a:p>
          <a:p>
            <a:pPr marL="800100" lvl="1" indent="-342900">
              <a:buFont typeface="Arial" panose="020B0604020202020204" pitchFamily="34" charset="0"/>
              <a:buChar char="•"/>
            </a:pPr>
            <a:r>
              <a:rPr lang="en-US" sz="2000" dirty="0">
                <a:solidFill>
                  <a:schemeClr val="accent1"/>
                </a:solidFill>
              </a:rPr>
              <a:t>Rebates for approved electric vehicles.</a:t>
            </a:r>
          </a:p>
          <a:p>
            <a:pPr marL="800100" lvl="1" indent="-342900">
              <a:buFont typeface="Arial" panose="020B0604020202020204" pitchFamily="34" charset="0"/>
              <a:buChar char="•"/>
            </a:pPr>
            <a:r>
              <a:rPr lang="en-US" sz="2000" b="1" dirty="0">
                <a:solidFill>
                  <a:srgbClr val="FF0000"/>
                </a:solidFill>
              </a:rPr>
              <a:t>Fleet pays for all infrastructure costs after the electrical meter.</a:t>
            </a:r>
          </a:p>
          <a:p>
            <a:pPr marL="800100" lvl="1"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11 Sites considered for program that meet PG&amp;E’s requirements.</a:t>
            </a:r>
          </a:p>
          <a:p>
            <a:pPr marL="800100" lvl="1" indent="-342900">
              <a:buFont typeface="Arial" panose="020B0604020202020204" pitchFamily="34" charset="0"/>
              <a:buChar char="•"/>
            </a:pPr>
            <a:r>
              <a:rPr lang="en-US" sz="2000" dirty="0">
                <a:solidFill>
                  <a:schemeClr val="accent1"/>
                </a:solidFill>
              </a:rPr>
              <a:t>1 Site removed from consideration due to no additional infrastructure is needed to the meter.</a:t>
            </a:r>
          </a:p>
          <a:p>
            <a:pPr marL="800100" lvl="1" indent="-342900">
              <a:buFont typeface="Arial" panose="020B0604020202020204" pitchFamily="34" charset="0"/>
              <a:buChar char="•"/>
            </a:pPr>
            <a:r>
              <a:rPr lang="en-US" sz="2000" dirty="0">
                <a:solidFill>
                  <a:schemeClr val="accent1"/>
                </a:solidFill>
              </a:rPr>
              <a:t>46 Charging Ports</a:t>
            </a:r>
          </a:p>
          <a:p>
            <a:pPr marL="1257300" lvl="2" indent="-342900">
              <a:buFont typeface="Arial" panose="020B0604020202020204" pitchFamily="34" charset="0"/>
              <a:buChar char="•"/>
            </a:pPr>
            <a:r>
              <a:rPr lang="en-US" sz="2000" dirty="0">
                <a:solidFill>
                  <a:schemeClr val="accent1"/>
                </a:solidFill>
              </a:rPr>
              <a:t>22 DC Charging Station Ports</a:t>
            </a:r>
          </a:p>
          <a:p>
            <a:pPr marL="1257300" lvl="2" indent="-342900">
              <a:buFont typeface="Arial" panose="020B0604020202020204" pitchFamily="34" charset="0"/>
              <a:buChar char="•"/>
            </a:pPr>
            <a:r>
              <a:rPr lang="en-US" sz="2000" dirty="0">
                <a:solidFill>
                  <a:schemeClr val="accent1"/>
                </a:solidFill>
              </a:rPr>
              <a:t>24 Level 2 AC Charging Station Ports </a:t>
            </a:r>
            <a:endParaRPr lang="en-US" sz="2000" b="1" dirty="0">
              <a:solidFill>
                <a:schemeClr val="accent1"/>
              </a:solidFill>
            </a:endParaRPr>
          </a:p>
        </p:txBody>
      </p:sp>
    </p:spTree>
    <p:extLst>
      <p:ext uri="{BB962C8B-B14F-4D97-AF65-F5344CB8AC3E}">
        <p14:creationId xmlns:p14="http://schemas.microsoft.com/office/powerpoint/2010/main" val="199992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337547E3-E872-CBBB-704B-8B34A9678E33}"/>
              </a:ext>
            </a:extLst>
          </p:cNvPr>
          <p:cNvSpPr txBox="1">
            <a:spLocks/>
          </p:cNvSpPr>
          <p:nvPr/>
        </p:nvSpPr>
        <p:spPr>
          <a:xfrm>
            <a:off x="1541763" y="325135"/>
            <a:ext cx="8949447"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Funding Resources – Cost Savings Example</a:t>
            </a:r>
          </a:p>
        </p:txBody>
      </p:sp>
      <p:sp>
        <p:nvSpPr>
          <p:cNvPr id="5" name="TextBox 4">
            <a:extLst>
              <a:ext uri="{FF2B5EF4-FFF2-40B4-BE49-F238E27FC236}">
                <a16:creationId xmlns:a16="http://schemas.microsoft.com/office/drawing/2014/main" xmlns="" id="{633CDAA9-4BF5-A812-8A6F-1631D05BC104}"/>
              </a:ext>
            </a:extLst>
          </p:cNvPr>
          <p:cNvSpPr txBox="1"/>
          <p:nvPr/>
        </p:nvSpPr>
        <p:spPr>
          <a:xfrm>
            <a:off x="368979" y="1048629"/>
            <a:ext cx="11295016" cy="4401205"/>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accent1"/>
                </a:solidFill>
              </a:rPr>
              <a:t>Funding is tied to commitment to purchase BEVs, PHEVs, and charging stations and have operational by 2026 </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sz="2000" b="1" dirty="0">
                <a:solidFill>
                  <a:schemeClr val="accent1"/>
                </a:solidFill>
              </a:rPr>
              <a:t>PG&amp;E’s commitment to each site is based on contract signatures being received </a:t>
            </a:r>
            <a:r>
              <a:rPr lang="en-US" sz="2000" b="1" dirty="0">
                <a:solidFill>
                  <a:srgbClr val="FF0000"/>
                </a:solidFill>
              </a:rPr>
              <a:t>ASAP.</a:t>
            </a:r>
          </a:p>
          <a:p>
            <a:pPr marL="800100" lvl="1" indent="-342900">
              <a:buFont typeface="Arial" panose="020B0604020202020204" pitchFamily="34" charset="0"/>
              <a:buChar char="•"/>
            </a:pPr>
            <a:r>
              <a:rPr lang="en-US" sz="2000" dirty="0">
                <a:solidFill>
                  <a:schemeClr val="accent1"/>
                </a:solidFill>
              </a:rPr>
              <a:t>Requirement to enter into contract within 30 days.</a:t>
            </a:r>
          </a:p>
          <a:p>
            <a:pPr marL="800100" lvl="1" indent="-342900">
              <a:buFont typeface="Arial" panose="020B0604020202020204" pitchFamily="34" charset="0"/>
              <a:buChar char="•"/>
            </a:pPr>
            <a:r>
              <a:rPr lang="en-US" sz="2000" dirty="0">
                <a:solidFill>
                  <a:schemeClr val="accent1"/>
                </a:solidFill>
              </a:rPr>
              <a:t>Potential for another program applicant to take up all existing grid capacity at individual locations until contracts are signed.</a:t>
            </a:r>
          </a:p>
          <a:p>
            <a:pPr marL="800100" lvl="1" indent="-342900">
              <a:buFont typeface="Arial" panose="020B0604020202020204" pitchFamily="34" charset="0"/>
              <a:buChar char="•"/>
            </a:pPr>
            <a:endParaRPr lang="en-US" sz="2000" b="1" dirty="0">
              <a:solidFill>
                <a:schemeClr val="accent1"/>
              </a:solidFill>
            </a:endParaRPr>
          </a:p>
          <a:p>
            <a:pPr lvl="1"/>
            <a:r>
              <a:rPr lang="en-US" sz="2000" b="1" dirty="0">
                <a:solidFill>
                  <a:schemeClr val="accent1"/>
                </a:solidFill>
              </a:rPr>
              <a:t>Total Project Estimated Costs</a:t>
            </a:r>
          </a:p>
          <a:p>
            <a:pPr lvl="1"/>
            <a:endParaRPr lang="en-US" sz="2000" b="1" dirty="0">
              <a:solidFill>
                <a:schemeClr val="bg2">
                  <a:lumMod val="50000"/>
                </a:schemeClr>
              </a:solidFill>
            </a:endParaRPr>
          </a:p>
          <a:p>
            <a:pPr marL="1257300" lvl="2" indent="-342900">
              <a:buFont typeface="Arial" panose="020B0604020202020204" pitchFamily="34" charset="0"/>
              <a:buChar char="•"/>
            </a:pPr>
            <a:r>
              <a:rPr lang="en-US" sz="2000" b="1" dirty="0">
                <a:solidFill>
                  <a:srgbClr val="FF0000"/>
                </a:solidFill>
              </a:rPr>
              <a:t>$ 2,198,398 </a:t>
            </a:r>
            <a:r>
              <a:rPr lang="en-US" sz="2000" b="1" dirty="0">
                <a:solidFill>
                  <a:schemeClr val="bg2">
                    <a:lumMod val="50000"/>
                  </a:schemeClr>
                </a:solidFill>
              </a:rPr>
              <a:t>- </a:t>
            </a:r>
            <a:r>
              <a:rPr lang="en-US" sz="2000" dirty="0">
                <a:solidFill>
                  <a:schemeClr val="accent1"/>
                </a:solidFill>
              </a:rPr>
              <a:t>PG&amp;E Costs – </a:t>
            </a:r>
            <a:r>
              <a:rPr lang="en-US" sz="2000" b="1" dirty="0">
                <a:solidFill>
                  <a:srgbClr val="FF0000"/>
                </a:solidFill>
              </a:rPr>
              <a:t>40%</a:t>
            </a:r>
            <a:r>
              <a:rPr lang="en-US" sz="2000" b="1" dirty="0">
                <a:solidFill>
                  <a:schemeClr val="bg2">
                    <a:lumMod val="50000"/>
                  </a:schemeClr>
                </a:solidFill>
              </a:rPr>
              <a:t> </a:t>
            </a:r>
            <a:r>
              <a:rPr lang="en-US" sz="2000" dirty="0">
                <a:solidFill>
                  <a:schemeClr val="accent1"/>
                </a:solidFill>
              </a:rPr>
              <a:t>of total project costs covered by PG&amp;E</a:t>
            </a:r>
          </a:p>
          <a:p>
            <a:pPr marL="1257300" lvl="2" indent="-342900">
              <a:buFont typeface="Arial" panose="020B0604020202020204" pitchFamily="34" charset="0"/>
              <a:buChar char="•"/>
            </a:pPr>
            <a:r>
              <a:rPr lang="en-US" sz="2000" b="1" u="sng" dirty="0">
                <a:solidFill>
                  <a:srgbClr val="FF0000"/>
                </a:solidFill>
              </a:rPr>
              <a:t>$ 3,222,591 </a:t>
            </a:r>
            <a:r>
              <a:rPr lang="en-US" sz="2000" b="1" u="sng" dirty="0">
                <a:solidFill>
                  <a:schemeClr val="bg2">
                    <a:lumMod val="50000"/>
                  </a:schemeClr>
                </a:solidFill>
              </a:rPr>
              <a:t>- </a:t>
            </a:r>
            <a:r>
              <a:rPr lang="en-US" sz="2000" u="sng" dirty="0">
                <a:solidFill>
                  <a:schemeClr val="accent1"/>
                </a:solidFill>
              </a:rPr>
              <a:t>County Estimated </a:t>
            </a:r>
            <a:r>
              <a:rPr lang="en-US" sz="2000" u="sng" dirty="0" smtClean="0">
                <a:solidFill>
                  <a:schemeClr val="accent1"/>
                </a:solidFill>
              </a:rPr>
              <a:t>Costs</a:t>
            </a:r>
          </a:p>
          <a:p>
            <a:pPr marL="1257300" lvl="2" indent="-342900">
              <a:buFont typeface="Arial" panose="020B0604020202020204" pitchFamily="34" charset="0"/>
              <a:buChar char="•"/>
            </a:pPr>
            <a:endParaRPr lang="en-US" sz="2000" u="sng" dirty="0" smtClean="0">
              <a:solidFill>
                <a:schemeClr val="accent1"/>
              </a:solidFill>
            </a:endParaRPr>
          </a:p>
          <a:p>
            <a:pPr marL="1257300" lvl="2" indent="-342900">
              <a:buFont typeface="Arial" panose="020B0604020202020204" pitchFamily="34" charset="0"/>
              <a:buChar char="•"/>
            </a:pPr>
            <a:r>
              <a:rPr lang="en-US" sz="2000" b="1" dirty="0" smtClean="0">
                <a:solidFill>
                  <a:srgbClr val="FF0000"/>
                </a:solidFill>
              </a:rPr>
              <a:t>$ 5,420,989 </a:t>
            </a:r>
            <a:r>
              <a:rPr lang="en-US" sz="2000" dirty="0" smtClean="0">
                <a:solidFill>
                  <a:schemeClr val="accent1"/>
                </a:solidFill>
              </a:rPr>
              <a:t>– Total Cost 10 Sites with 46 charging ports.  Level 2 and DC Charging</a:t>
            </a:r>
            <a:endParaRPr lang="en-US" sz="2000" dirty="0">
              <a:solidFill>
                <a:schemeClr val="accent1"/>
              </a:solidFill>
            </a:endParaRPr>
          </a:p>
        </p:txBody>
      </p:sp>
    </p:spTree>
    <p:extLst>
      <p:ext uri="{BB962C8B-B14F-4D97-AF65-F5344CB8AC3E}">
        <p14:creationId xmlns:p14="http://schemas.microsoft.com/office/powerpoint/2010/main" val="185490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CE6B7E94-6086-CE7F-D3DB-EB81051AF3DC}"/>
              </a:ext>
            </a:extLst>
          </p:cNvPr>
          <p:cNvSpPr txBox="1">
            <a:spLocks/>
          </p:cNvSpPr>
          <p:nvPr/>
        </p:nvSpPr>
        <p:spPr>
          <a:xfrm>
            <a:off x="1395831" y="309817"/>
            <a:ext cx="9400334"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ZEV Refueling Infrastructure Planning</a:t>
            </a:r>
          </a:p>
        </p:txBody>
      </p:sp>
      <p:sp>
        <p:nvSpPr>
          <p:cNvPr id="5" name="Content Placeholder 2">
            <a:extLst>
              <a:ext uri="{FF2B5EF4-FFF2-40B4-BE49-F238E27FC236}">
                <a16:creationId xmlns:a16="http://schemas.microsoft.com/office/drawing/2014/main" xmlns="" id="{E780B876-8379-B466-4662-5791CAF8BE82}"/>
              </a:ext>
            </a:extLst>
          </p:cNvPr>
          <p:cNvSpPr txBox="1">
            <a:spLocks/>
          </p:cNvSpPr>
          <p:nvPr/>
        </p:nvSpPr>
        <p:spPr>
          <a:xfrm>
            <a:off x="312536" y="1187712"/>
            <a:ext cx="2034104" cy="54464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Clr>
                <a:schemeClr val="bg2">
                  <a:lumMod val="50000"/>
                </a:schemeClr>
              </a:buClr>
              <a:buNone/>
            </a:pPr>
            <a:r>
              <a:rPr lang="en-US" sz="2400" b="1" dirty="0">
                <a:solidFill>
                  <a:schemeClr val="accent1"/>
                </a:solidFill>
                <a:latin typeface="Calibri" panose="020F0502020204030204" pitchFamily="34" charset="0"/>
                <a:cs typeface="Calibri" panose="020F0502020204030204" pitchFamily="34" charset="0"/>
              </a:rPr>
              <a:t>Example:</a:t>
            </a:r>
          </a:p>
          <a:p>
            <a:endParaRPr lang="en-US" dirty="0">
              <a:solidFill>
                <a:schemeClr val="bg2">
                  <a:lumMod val="5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4EA3197-9D35-21CE-EE52-8F605EA77E4C}"/>
              </a:ext>
            </a:extLst>
          </p:cNvPr>
          <p:cNvPicPr>
            <a:picLocks noChangeAspect="1"/>
          </p:cNvPicPr>
          <p:nvPr/>
        </p:nvPicPr>
        <p:blipFill>
          <a:blip r:embed="rId2"/>
          <a:stretch>
            <a:fillRect/>
          </a:stretch>
        </p:blipFill>
        <p:spPr>
          <a:xfrm>
            <a:off x="9077876" y="1160810"/>
            <a:ext cx="2814594" cy="4950851"/>
          </a:xfrm>
          <a:prstGeom prst="rect">
            <a:avLst/>
          </a:prstGeom>
        </p:spPr>
      </p:pic>
      <p:sp>
        <p:nvSpPr>
          <p:cNvPr id="7" name="TextBox 6">
            <a:extLst>
              <a:ext uri="{FF2B5EF4-FFF2-40B4-BE49-F238E27FC236}">
                <a16:creationId xmlns:a16="http://schemas.microsoft.com/office/drawing/2014/main" xmlns="" id="{11D9542C-B52C-C4C5-6ADD-826C7DA2F8D3}"/>
              </a:ext>
            </a:extLst>
          </p:cNvPr>
          <p:cNvSpPr txBox="1"/>
          <p:nvPr/>
        </p:nvSpPr>
        <p:spPr>
          <a:xfrm>
            <a:off x="859077" y="1598288"/>
            <a:ext cx="7997366" cy="4708981"/>
          </a:xfrm>
          <a:prstGeom prst="rect">
            <a:avLst/>
          </a:prstGeom>
          <a:noFill/>
        </p:spPr>
        <p:txBody>
          <a:bodyPr wrap="square">
            <a:spAutoFit/>
          </a:bodyPr>
          <a:lstStyle/>
          <a:p>
            <a:pPr marL="228600" indent="-228600">
              <a:buFont typeface="Arial" panose="020B0604020202020204" pitchFamily="34" charset="0"/>
              <a:buChar char="•"/>
              <a:tabLst>
                <a:tab pos="285750" algn="l"/>
              </a:tabLst>
            </a:pPr>
            <a:r>
              <a:rPr lang="en-US" sz="2000" b="1" dirty="0">
                <a:solidFill>
                  <a:schemeClr val="accent1"/>
                </a:solidFill>
              </a:rPr>
              <a:t>Decentralized Fleet covering an operational area of 1,300 square miles</a:t>
            </a:r>
          </a:p>
          <a:p>
            <a:pPr marL="228600" indent="-228600">
              <a:buFont typeface="Arial" panose="020B0604020202020204" pitchFamily="34" charset="0"/>
              <a:buChar char="•"/>
              <a:tabLst>
                <a:tab pos="285750" algn="l"/>
              </a:tabLst>
            </a:pPr>
            <a:endParaRPr lang="en-US" sz="2000" b="1" dirty="0">
              <a:solidFill>
                <a:schemeClr val="accent1"/>
              </a:solidFill>
            </a:endParaRPr>
          </a:p>
          <a:p>
            <a:pPr marL="228600" indent="-228600">
              <a:buFont typeface="Arial" panose="020B0604020202020204" pitchFamily="34" charset="0"/>
              <a:buChar char="•"/>
              <a:tabLst>
                <a:tab pos="285750" algn="l"/>
              </a:tabLst>
            </a:pPr>
            <a:r>
              <a:rPr lang="en-US" sz="2000" b="1" dirty="0">
                <a:solidFill>
                  <a:schemeClr val="accent1"/>
                </a:solidFill>
              </a:rPr>
              <a:t>454  – Trucks, Vans, SUVs, and Specialty Truck Designs</a:t>
            </a:r>
          </a:p>
          <a:p>
            <a:pPr marL="685800" lvl="1" indent="-228600">
              <a:buFont typeface="Arial" panose="020B0604020202020204" pitchFamily="34" charset="0"/>
              <a:buChar char="•"/>
            </a:pPr>
            <a:r>
              <a:rPr lang="en-US" sz="2000" dirty="0">
                <a:solidFill>
                  <a:schemeClr val="accent1"/>
                </a:solidFill>
              </a:rPr>
              <a:t>  47 –  Overnight Parking Locations</a:t>
            </a:r>
          </a:p>
          <a:p>
            <a:pPr marL="1200150" lvl="2" indent="-285750">
              <a:buFont typeface="Arial" panose="020B0604020202020204" pitchFamily="34" charset="0"/>
              <a:buChar char="•"/>
            </a:pPr>
            <a:r>
              <a:rPr lang="en-US" sz="2000" dirty="0">
                <a:solidFill>
                  <a:schemeClr val="accent1"/>
                </a:solidFill>
              </a:rPr>
              <a:t>39 – Owned Facility Locations</a:t>
            </a:r>
          </a:p>
          <a:p>
            <a:pPr marL="1314450" lvl="2" indent="-400050">
              <a:buFont typeface="Arial" panose="020B0604020202020204" pitchFamily="34" charset="0"/>
              <a:buChar char="•"/>
            </a:pPr>
            <a:r>
              <a:rPr lang="en-US" sz="2000" dirty="0">
                <a:solidFill>
                  <a:schemeClr val="accent1"/>
                </a:solidFill>
              </a:rPr>
              <a:t>8 – Leased Facility Locations</a:t>
            </a:r>
          </a:p>
          <a:p>
            <a:pPr marL="1200150" lvl="2" indent="-285750">
              <a:buFont typeface="Arial" panose="020B0604020202020204" pitchFamily="34" charset="0"/>
              <a:buChar char="•"/>
            </a:pPr>
            <a:r>
              <a:rPr lang="en-US" sz="2000" dirty="0">
                <a:solidFill>
                  <a:schemeClr val="accent1"/>
                </a:solidFill>
              </a:rPr>
              <a:t>12 – Facilities lack sufficient local grid capacity to meet charging  needs</a:t>
            </a:r>
          </a:p>
          <a:p>
            <a:pPr marL="1200150" lvl="2" indent="-285750">
              <a:buFont typeface="Arial" panose="020B0604020202020204" pitchFamily="34" charset="0"/>
              <a:buChar char="•"/>
            </a:pPr>
            <a:r>
              <a:rPr lang="en-US" sz="2000" dirty="0">
                <a:solidFill>
                  <a:schemeClr val="accent1"/>
                </a:solidFill>
              </a:rPr>
              <a:t>  1 – Facility has no excess local grid capacity </a:t>
            </a:r>
          </a:p>
          <a:p>
            <a:pPr marL="742950" lvl="1"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000" b="1" dirty="0">
                <a:solidFill>
                  <a:schemeClr val="accent1"/>
                </a:solidFill>
              </a:rPr>
              <a:t>Most vehicles will need to be charged between 6 and 10 hours per day</a:t>
            </a:r>
          </a:p>
          <a:p>
            <a:pPr marL="742950" lvl="1" indent="-285750">
              <a:buFont typeface="Arial" panose="020B0604020202020204" pitchFamily="34" charset="0"/>
              <a:buChar char="•"/>
            </a:pPr>
            <a:r>
              <a:rPr lang="en-US" sz="2000" dirty="0">
                <a:solidFill>
                  <a:schemeClr val="accent1"/>
                </a:solidFill>
              </a:rPr>
              <a:t>Charge time dependent upon </a:t>
            </a:r>
          </a:p>
          <a:p>
            <a:pPr marL="1200150" lvl="2" indent="-285750">
              <a:buFont typeface="Arial" panose="020B0604020202020204" pitchFamily="34" charset="0"/>
              <a:buChar char="•"/>
            </a:pPr>
            <a:r>
              <a:rPr lang="en-US" sz="2000" dirty="0">
                <a:solidFill>
                  <a:schemeClr val="accent1"/>
                </a:solidFill>
              </a:rPr>
              <a:t>Charging station kWh rating </a:t>
            </a:r>
          </a:p>
          <a:p>
            <a:pPr marL="1200150" lvl="2" indent="-285750">
              <a:buFont typeface="Arial" panose="020B0604020202020204" pitchFamily="34" charset="0"/>
              <a:buChar char="•"/>
            </a:pPr>
            <a:r>
              <a:rPr lang="en-US" sz="2000" dirty="0">
                <a:solidFill>
                  <a:schemeClr val="accent1"/>
                </a:solidFill>
              </a:rPr>
              <a:t>Maximum kWh each vehicle can accept</a:t>
            </a:r>
          </a:p>
          <a:p>
            <a:pPr marL="1200150" lvl="2" indent="-285750">
              <a:buFont typeface="Arial" panose="020B0604020202020204" pitchFamily="34" charset="0"/>
              <a:buChar char="•"/>
            </a:pPr>
            <a:r>
              <a:rPr lang="en-US" sz="2000" dirty="0">
                <a:solidFill>
                  <a:schemeClr val="accent1"/>
                </a:solidFill>
              </a:rPr>
              <a:t>kW size of vehicle battery module</a:t>
            </a:r>
            <a:endParaRPr lang="en-US" sz="2000" b="1" dirty="0">
              <a:solidFill>
                <a:schemeClr val="accent1"/>
              </a:solidFill>
            </a:endParaRPr>
          </a:p>
        </p:txBody>
      </p:sp>
    </p:spTree>
    <p:extLst>
      <p:ext uri="{BB962C8B-B14F-4D97-AF65-F5344CB8AC3E}">
        <p14:creationId xmlns:p14="http://schemas.microsoft.com/office/powerpoint/2010/main" val="26667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6F6BF1E8-BB27-E6D3-9322-385B13D3E83F}"/>
              </a:ext>
            </a:extLst>
          </p:cNvPr>
          <p:cNvSpPr txBox="1">
            <a:spLocks/>
          </p:cNvSpPr>
          <p:nvPr/>
        </p:nvSpPr>
        <p:spPr>
          <a:xfrm>
            <a:off x="1200250" y="357860"/>
            <a:ext cx="9438992"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Charging Infrastructure Cost Example</a:t>
            </a:r>
          </a:p>
        </p:txBody>
      </p:sp>
      <p:pic>
        <p:nvPicPr>
          <p:cNvPr id="5" name="Picture 4">
            <a:extLst>
              <a:ext uri="{FF2B5EF4-FFF2-40B4-BE49-F238E27FC236}">
                <a16:creationId xmlns:a16="http://schemas.microsoft.com/office/drawing/2014/main" xmlns="" id="{F77EDBA9-544F-A85C-4AB6-C563CB6DD105}"/>
              </a:ext>
            </a:extLst>
          </p:cNvPr>
          <p:cNvPicPr>
            <a:picLocks noChangeAspect="1"/>
          </p:cNvPicPr>
          <p:nvPr/>
        </p:nvPicPr>
        <p:blipFill>
          <a:blip r:embed="rId2"/>
          <a:stretch>
            <a:fillRect/>
          </a:stretch>
        </p:blipFill>
        <p:spPr>
          <a:xfrm>
            <a:off x="5919746" y="1736032"/>
            <a:ext cx="6064889" cy="3701260"/>
          </a:xfrm>
          <a:prstGeom prst="rect">
            <a:avLst/>
          </a:prstGeom>
        </p:spPr>
      </p:pic>
      <p:pic>
        <p:nvPicPr>
          <p:cNvPr id="6" name="Picture 5">
            <a:extLst>
              <a:ext uri="{FF2B5EF4-FFF2-40B4-BE49-F238E27FC236}">
                <a16:creationId xmlns:a16="http://schemas.microsoft.com/office/drawing/2014/main" xmlns="" id="{A1B7E456-AF3F-A580-6B7E-89F285F12352}"/>
              </a:ext>
            </a:extLst>
          </p:cNvPr>
          <p:cNvPicPr>
            <a:picLocks noChangeAspect="1"/>
          </p:cNvPicPr>
          <p:nvPr/>
        </p:nvPicPr>
        <p:blipFill>
          <a:blip r:embed="rId3"/>
          <a:stretch>
            <a:fillRect/>
          </a:stretch>
        </p:blipFill>
        <p:spPr>
          <a:xfrm>
            <a:off x="207365" y="1736032"/>
            <a:ext cx="5492262" cy="3696623"/>
          </a:xfrm>
          <a:prstGeom prst="rect">
            <a:avLst/>
          </a:prstGeom>
        </p:spPr>
      </p:pic>
      <p:sp>
        <p:nvSpPr>
          <p:cNvPr id="7" name="TextBox 6">
            <a:extLst>
              <a:ext uri="{FF2B5EF4-FFF2-40B4-BE49-F238E27FC236}">
                <a16:creationId xmlns:a16="http://schemas.microsoft.com/office/drawing/2014/main" xmlns="" id="{C53B1D50-F158-2D2F-F296-6521067919CA}"/>
              </a:ext>
            </a:extLst>
          </p:cNvPr>
          <p:cNvSpPr txBox="1"/>
          <p:nvPr/>
        </p:nvSpPr>
        <p:spPr>
          <a:xfrm>
            <a:off x="502068" y="5745773"/>
            <a:ext cx="10835356" cy="369332"/>
          </a:xfrm>
          <a:prstGeom prst="rect">
            <a:avLst/>
          </a:prstGeom>
          <a:noFill/>
        </p:spPr>
        <p:txBody>
          <a:bodyPr wrap="square">
            <a:spAutoFit/>
          </a:bodyPr>
          <a:lstStyle/>
          <a:p>
            <a:r>
              <a:rPr lang="en-US" b="1" dirty="0">
                <a:solidFill>
                  <a:schemeClr val="accent1"/>
                </a:solidFill>
              </a:rPr>
              <a:t>5-Year Forecast Cost of </a:t>
            </a:r>
            <a:r>
              <a:rPr lang="en-US" b="1" dirty="0">
                <a:solidFill>
                  <a:srgbClr val="FF0000"/>
                </a:solidFill>
              </a:rPr>
              <a:t>$28,704,000</a:t>
            </a:r>
            <a:r>
              <a:rPr lang="en-US" b="1" dirty="0">
                <a:solidFill>
                  <a:schemeClr val="accent1"/>
                </a:solidFill>
              </a:rPr>
              <a:t> for </a:t>
            </a:r>
            <a:r>
              <a:rPr lang="en-US" b="1" dirty="0">
                <a:solidFill>
                  <a:srgbClr val="FF0000"/>
                </a:solidFill>
              </a:rPr>
              <a:t>infrastructure only</a:t>
            </a:r>
            <a:r>
              <a:rPr lang="en-US" b="1" dirty="0">
                <a:solidFill>
                  <a:schemeClr val="bg2">
                    <a:lumMod val="50000"/>
                  </a:schemeClr>
                </a:solidFill>
              </a:rPr>
              <a:t>.  </a:t>
            </a:r>
            <a:r>
              <a:rPr lang="en-US" b="1" dirty="0">
                <a:solidFill>
                  <a:schemeClr val="accent1"/>
                </a:solidFill>
              </a:rPr>
              <a:t>Does not include the acquisition cost delta for ZEVs</a:t>
            </a:r>
          </a:p>
        </p:txBody>
      </p:sp>
    </p:spTree>
    <p:extLst>
      <p:ext uri="{BB962C8B-B14F-4D97-AF65-F5344CB8AC3E}">
        <p14:creationId xmlns:p14="http://schemas.microsoft.com/office/powerpoint/2010/main" val="120329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2BD7760A-3509-A6B1-F3E9-2F0A3B5D3C47}"/>
              </a:ext>
            </a:extLst>
          </p:cNvPr>
          <p:cNvPicPr>
            <a:picLocks noChangeAspect="1"/>
          </p:cNvPicPr>
          <p:nvPr/>
        </p:nvPicPr>
        <p:blipFill>
          <a:blip r:embed="rId2"/>
          <a:stretch>
            <a:fillRect/>
          </a:stretch>
        </p:blipFill>
        <p:spPr>
          <a:xfrm>
            <a:off x="311660" y="1066891"/>
            <a:ext cx="11569767" cy="4998628"/>
          </a:xfrm>
          <a:prstGeom prst="rect">
            <a:avLst/>
          </a:prstGeom>
        </p:spPr>
      </p:pic>
      <p:sp>
        <p:nvSpPr>
          <p:cNvPr id="5" name="TextBox 4">
            <a:extLst>
              <a:ext uri="{FF2B5EF4-FFF2-40B4-BE49-F238E27FC236}">
                <a16:creationId xmlns:a16="http://schemas.microsoft.com/office/drawing/2014/main" xmlns="" id="{64F9ECA2-279E-3E3A-0618-364C16380BEB}"/>
              </a:ext>
            </a:extLst>
          </p:cNvPr>
          <p:cNvSpPr txBox="1"/>
          <p:nvPr/>
        </p:nvSpPr>
        <p:spPr>
          <a:xfrm>
            <a:off x="3274516" y="5544046"/>
            <a:ext cx="757647" cy="523220"/>
          </a:xfrm>
          <a:prstGeom prst="rect">
            <a:avLst/>
          </a:prstGeom>
          <a:noFill/>
        </p:spPr>
        <p:txBody>
          <a:bodyPr wrap="square" rtlCol="0">
            <a:spAutoFit/>
          </a:bodyPr>
          <a:lstStyle/>
          <a:p>
            <a:pPr algn="r"/>
            <a:r>
              <a:rPr lang="en-US" sz="2800" b="1" dirty="0">
                <a:solidFill>
                  <a:srgbClr val="FF0000"/>
                </a:solidFill>
              </a:rPr>
              <a:t>  7</a:t>
            </a:r>
          </a:p>
        </p:txBody>
      </p:sp>
      <p:sp>
        <p:nvSpPr>
          <p:cNvPr id="6" name="Title 1">
            <a:extLst>
              <a:ext uri="{FF2B5EF4-FFF2-40B4-BE49-F238E27FC236}">
                <a16:creationId xmlns:a16="http://schemas.microsoft.com/office/drawing/2014/main" xmlns="" id="{E8014D06-44F8-45D2-B906-B169A42D4BBE}"/>
              </a:ext>
            </a:extLst>
          </p:cNvPr>
          <p:cNvSpPr txBox="1">
            <a:spLocks/>
          </p:cNvSpPr>
          <p:nvPr/>
        </p:nvSpPr>
        <p:spPr>
          <a:xfrm>
            <a:off x="970145" y="337269"/>
            <a:ext cx="10657020" cy="108378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Charging Infrastructure Example – 454 Trucks Daily Electricity Consumption</a:t>
            </a:r>
          </a:p>
        </p:txBody>
      </p:sp>
      <p:sp>
        <p:nvSpPr>
          <p:cNvPr id="7" name="TextBox 6">
            <a:extLst>
              <a:ext uri="{FF2B5EF4-FFF2-40B4-BE49-F238E27FC236}">
                <a16:creationId xmlns:a16="http://schemas.microsoft.com/office/drawing/2014/main" xmlns="" id="{46C277F9-C404-4B3C-AB7D-DFC5602AB50F}"/>
              </a:ext>
            </a:extLst>
          </p:cNvPr>
          <p:cNvSpPr txBox="1"/>
          <p:nvPr/>
        </p:nvSpPr>
        <p:spPr>
          <a:xfrm>
            <a:off x="10745" y="6078581"/>
            <a:ext cx="5669280" cy="261610"/>
          </a:xfrm>
          <a:prstGeom prst="rect">
            <a:avLst/>
          </a:prstGeom>
          <a:noFill/>
        </p:spPr>
        <p:txBody>
          <a:bodyPr wrap="square">
            <a:spAutoFit/>
          </a:bodyPr>
          <a:lstStyle/>
          <a:p>
            <a:pPr marL="171450" indent="-171450">
              <a:buFont typeface="Arial" panose="020B0604020202020204" pitchFamily="34" charset="0"/>
              <a:buChar char="•"/>
            </a:pPr>
            <a:r>
              <a:rPr lang="en-US" sz="1100" b="1" dirty="0">
                <a:solidFill>
                  <a:schemeClr val="bg1">
                    <a:lumMod val="50000"/>
                  </a:schemeClr>
                </a:solidFill>
                <a:latin typeface="Calibri" panose="020F0502020204030204" pitchFamily="34" charset="0"/>
                <a:cs typeface="Calibri" panose="020F0502020204030204" pitchFamily="34" charset="0"/>
              </a:rPr>
              <a:t>Varies Between 350 – 750 Homes per MW Depending on Location in U.S. and Size of Home</a:t>
            </a:r>
          </a:p>
        </p:txBody>
      </p:sp>
      <p:sp>
        <p:nvSpPr>
          <p:cNvPr id="8" name="TextBox 7">
            <a:extLst>
              <a:ext uri="{FF2B5EF4-FFF2-40B4-BE49-F238E27FC236}">
                <a16:creationId xmlns:a16="http://schemas.microsoft.com/office/drawing/2014/main" xmlns="" id="{DA4F866B-FB00-8738-487D-73F8411CA853}"/>
              </a:ext>
            </a:extLst>
          </p:cNvPr>
          <p:cNvSpPr txBox="1"/>
          <p:nvPr/>
        </p:nvSpPr>
        <p:spPr>
          <a:xfrm>
            <a:off x="9338777" y="5812377"/>
            <a:ext cx="2678938" cy="338554"/>
          </a:xfrm>
          <a:prstGeom prst="rect">
            <a:avLst/>
          </a:prstGeom>
          <a:noFill/>
        </p:spPr>
        <p:txBody>
          <a:bodyPr wrap="none" rtlCol="0">
            <a:spAutoFit/>
          </a:bodyPr>
          <a:lstStyle/>
          <a:p>
            <a:r>
              <a:rPr lang="en-US" sz="1600" b="1" dirty="0">
                <a:solidFill>
                  <a:srgbClr val="FF0000"/>
                </a:solidFill>
              </a:rPr>
              <a:t>City of Chino – 28,654 Homes</a:t>
            </a:r>
            <a:endParaRPr lang="en-US" sz="1600" dirty="0"/>
          </a:p>
        </p:txBody>
      </p:sp>
      <p:sp>
        <p:nvSpPr>
          <p:cNvPr id="9" name="TextBox 8">
            <a:extLst>
              <a:ext uri="{FF2B5EF4-FFF2-40B4-BE49-F238E27FC236}">
                <a16:creationId xmlns:a16="http://schemas.microsoft.com/office/drawing/2014/main" xmlns="" id="{9FC6F0A0-2023-E9D7-6713-4333560FACFF}"/>
              </a:ext>
            </a:extLst>
          </p:cNvPr>
          <p:cNvSpPr txBox="1"/>
          <p:nvPr/>
        </p:nvSpPr>
        <p:spPr>
          <a:xfrm>
            <a:off x="9121088" y="6017018"/>
            <a:ext cx="2896627" cy="338554"/>
          </a:xfrm>
          <a:prstGeom prst="rect">
            <a:avLst/>
          </a:prstGeom>
          <a:noFill/>
        </p:spPr>
        <p:txBody>
          <a:bodyPr wrap="none" rtlCol="0">
            <a:spAutoFit/>
          </a:bodyPr>
          <a:lstStyle/>
          <a:p>
            <a:r>
              <a:rPr lang="en-US" sz="1600" b="1" dirty="0">
                <a:solidFill>
                  <a:srgbClr val="FF0000"/>
                </a:solidFill>
              </a:rPr>
              <a:t>City of Concord – 47,816 Homes</a:t>
            </a:r>
            <a:endParaRPr lang="en-US" sz="1600" dirty="0"/>
          </a:p>
        </p:txBody>
      </p:sp>
      <p:sp>
        <p:nvSpPr>
          <p:cNvPr id="10" name="TextBox 9">
            <a:extLst>
              <a:ext uri="{FF2B5EF4-FFF2-40B4-BE49-F238E27FC236}">
                <a16:creationId xmlns:a16="http://schemas.microsoft.com/office/drawing/2014/main" xmlns="" id="{9A926FD0-CF1E-D070-06A7-450ED965325A}"/>
              </a:ext>
            </a:extLst>
          </p:cNvPr>
          <p:cNvSpPr txBox="1"/>
          <p:nvPr/>
        </p:nvSpPr>
        <p:spPr>
          <a:xfrm>
            <a:off x="8029303" y="5471615"/>
            <a:ext cx="2041521" cy="415498"/>
          </a:xfrm>
          <a:prstGeom prst="rect">
            <a:avLst/>
          </a:prstGeom>
          <a:noFill/>
        </p:spPr>
        <p:txBody>
          <a:bodyPr wrap="none" rtlCol="0">
            <a:spAutoFit/>
          </a:bodyPr>
          <a:lstStyle/>
          <a:p>
            <a:r>
              <a:rPr lang="en-US" sz="2100" b="1" dirty="0">
                <a:solidFill>
                  <a:srgbClr val="FF0000"/>
                </a:solidFill>
              </a:rPr>
              <a:t>28,350 to 47,250</a:t>
            </a:r>
          </a:p>
        </p:txBody>
      </p:sp>
    </p:spTree>
    <p:extLst>
      <p:ext uri="{BB962C8B-B14F-4D97-AF65-F5344CB8AC3E}">
        <p14:creationId xmlns:p14="http://schemas.microsoft.com/office/powerpoint/2010/main" val="318857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algn="r" defTabSz="609585"/>
            <a:fld id="{84A8D1A5-E984-9C49-B1D7-89FE98CF5B82}" type="slidenum">
              <a:rPr lang="en-US" sz="1700" b="1">
                <a:solidFill>
                  <a:prstClr val="white"/>
                </a:solidFill>
                <a:latin typeface="Calibri"/>
              </a:rPr>
              <a:pPr algn="r" defTabSz="609585"/>
              <a:t>7</a:t>
            </a:fld>
            <a:endParaRPr lang="en-US" sz="1700" b="1" dirty="0">
              <a:solidFill>
                <a:prstClr val="white"/>
              </a:solidFill>
              <a:latin typeface="Calibri"/>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endParaRPr lang="en-US" sz="1700" b="1" dirty="0">
              <a:solidFill>
                <a:prstClr val="white"/>
              </a:solidFill>
              <a:latin typeface="Calibri"/>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
                <a:schemeClr val="bg1">
                  <a:lumMod val="50000"/>
                </a:schemeClr>
              </a:buClr>
              <a:buNone/>
            </a:pPr>
            <a:r>
              <a:rPr lang="en-US" sz="1800" dirty="0">
                <a:solidFill>
                  <a:schemeClr val="bg1">
                    <a:lumMod val="95000"/>
                  </a:schemeClr>
                </a:solidFill>
                <a:latin typeface="Calibri" panose="020F0502020204030204" pitchFamily="34" charset="0"/>
                <a:cs typeface="Calibri" panose="020F0502020204030204" pitchFamily="34" charset="0"/>
              </a:rPr>
              <a:t>10-19-2023</a:t>
            </a:r>
            <a:endParaRPr lang="en-US" sz="18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algn="ctr"/>
            <a:r>
              <a:rPr lang="en-US" sz="1800" b="1" dirty="0">
                <a:solidFill>
                  <a:schemeClr val="bg2"/>
                </a:solidFill>
                <a:latin typeface="Calibri" panose="020F0502020204030204" pitchFamily="34" charset="0"/>
                <a:cs typeface="Calibri" panose="020F0502020204030204" pitchFamily="34" charset="0"/>
              </a:rPr>
              <a:t>STRATEGIES FOR ZEV TRANSITION PLANNING &amp; REGULATORY COMPLIANCE</a:t>
            </a:r>
            <a:endParaRPr lang="en-US" sz="1400" b="1" dirty="0">
              <a:solidFill>
                <a:schemeClr val="bg2"/>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xmlns="" id="{1F8B1CBB-F515-F2B7-A85B-9FE1E1BEC09A}"/>
              </a:ext>
            </a:extLst>
          </p:cNvPr>
          <p:cNvSpPr txBox="1">
            <a:spLocks/>
          </p:cNvSpPr>
          <p:nvPr/>
        </p:nvSpPr>
        <p:spPr>
          <a:xfrm>
            <a:off x="487680" y="308067"/>
            <a:ext cx="11207931" cy="12289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Advanced Clean Fleets (ACF) Regulation</a:t>
            </a:r>
            <a:endParaRPr lang="en-US" sz="3600" dirty="0">
              <a:solidFill>
                <a:schemeClr val="tx2"/>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xmlns="" id="{91A070C2-25E9-F338-90B0-5AA115A8FB04}"/>
              </a:ext>
            </a:extLst>
          </p:cNvPr>
          <p:cNvSpPr txBox="1">
            <a:spLocks/>
          </p:cNvSpPr>
          <p:nvPr/>
        </p:nvSpPr>
        <p:spPr>
          <a:xfrm>
            <a:off x="348343" y="1363545"/>
            <a:ext cx="5277394" cy="4128775"/>
          </a:xfrm>
          <a:prstGeom prst="rect">
            <a:avLst/>
          </a:prstGeom>
        </p:spPr>
        <p:txBody>
          <a:bodyPr>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spcBef>
                <a:spcPts val="600"/>
              </a:spcBef>
              <a:spcAft>
                <a:spcPts val="600"/>
              </a:spcAft>
              <a:buClr>
                <a:schemeClr val="bg2">
                  <a:lumMod val="50000"/>
                </a:schemeClr>
              </a:buClr>
            </a:pPr>
            <a:r>
              <a:rPr lang="en-US" sz="2400" b="1" dirty="0">
                <a:solidFill>
                  <a:schemeClr val="accent1"/>
                </a:solidFill>
                <a:latin typeface="Calibri" panose="020F0502020204030204" pitchFamily="34" charset="0"/>
                <a:cs typeface="Calibri" panose="020F0502020204030204" pitchFamily="34" charset="0"/>
              </a:rPr>
              <a:t>The CARB Board of Directors voted and approved the ACF regulation on 4/28/2023</a:t>
            </a:r>
          </a:p>
          <a:p>
            <a:pPr marL="201168" lvl="1" indent="0">
              <a:lnSpc>
                <a:spcPct val="120000"/>
              </a:lnSpc>
              <a:spcBef>
                <a:spcPts val="600"/>
              </a:spcBef>
              <a:spcAft>
                <a:spcPts val="600"/>
              </a:spcAft>
              <a:buClr>
                <a:schemeClr val="bg2">
                  <a:lumMod val="50000"/>
                </a:schemeClr>
              </a:buClr>
              <a:buNone/>
            </a:pPr>
            <a:r>
              <a:rPr lang="en-US" sz="2400" b="1" dirty="0">
                <a:solidFill>
                  <a:schemeClr val="accent1"/>
                </a:solidFill>
                <a:latin typeface="Calibri" panose="020F0502020204030204" pitchFamily="34" charset="0"/>
                <a:cs typeface="Calibri" panose="020F0502020204030204" pitchFamily="34" charset="0"/>
              </a:rPr>
              <a:t>There are three fleet components of the regulation</a:t>
            </a:r>
          </a:p>
          <a:p>
            <a:pPr lvl="2">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chemeClr val="accent1"/>
                </a:solidFill>
                <a:latin typeface="Calibri" panose="020F0502020204030204" pitchFamily="34" charset="0"/>
                <a:cs typeface="Calibri" panose="020F0502020204030204" pitchFamily="34" charset="0"/>
              </a:rPr>
              <a:t>Drayage Fleets</a:t>
            </a:r>
          </a:p>
          <a:p>
            <a:pPr lvl="3">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Trucks traveling to and from Seaports, Airports, Intermodal Railyards and other Ports of Entry</a:t>
            </a:r>
          </a:p>
          <a:p>
            <a:pPr lvl="2">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chemeClr val="accent1"/>
                </a:solidFill>
                <a:latin typeface="Calibri" panose="020F0502020204030204" pitchFamily="34" charset="0"/>
                <a:cs typeface="Calibri" panose="020F0502020204030204" pitchFamily="34" charset="0"/>
              </a:rPr>
              <a:t>High Priority and Federal Fleets</a:t>
            </a:r>
          </a:p>
          <a:p>
            <a:pPr lvl="3">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Private and Federal Fleets</a:t>
            </a:r>
          </a:p>
          <a:p>
            <a:pPr lvl="2">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chemeClr val="accent1"/>
                </a:solidFill>
                <a:latin typeface="Calibri" panose="020F0502020204030204" pitchFamily="34" charset="0"/>
                <a:cs typeface="Calibri" panose="020F0502020204030204" pitchFamily="34" charset="0"/>
              </a:rPr>
              <a:t>State and Local Governments Fleets</a:t>
            </a:r>
          </a:p>
          <a:p>
            <a:pPr lvl="3">
              <a:lnSpc>
                <a:spcPct val="120000"/>
              </a:lnSpc>
              <a:spcBef>
                <a:spcPts val="600"/>
              </a:spcBef>
              <a:spcAft>
                <a:spcPts val="600"/>
              </a:spcAft>
              <a:buClr>
                <a:schemeClr val="bg2">
                  <a:lumMod val="50000"/>
                </a:schemeClr>
              </a:buCl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Cities, Counties, State, and other Government Agencies and Districts</a:t>
            </a:r>
          </a:p>
        </p:txBody>
      </p:sp>
      <p:sp>
        <p:nvSpPr>
          <p:cNvPr id="6" name="Content Placeholder 2">
            <a:extLst>
              <a:ext uri="{FF2B5EF4-FFF2-40B4-BE49-F238E27FC236}">
                <a16:creationId xmlns:a16="http://schemas.microsoft.com/office/drawing/2014/main" xmlns="" id="{295BB473-155D-D23F-B28F-0E555EA2CD93}"/>
              </a:ext>
            </a:extLst>
          </p:cNvPr>
          <p:cNvSpPr txBox="1">
            <a:spLocks/>
          </p:cNvSpPr>
          <p:nvPr/>
        </p:nvSpPr>
        <p:spPr>
          <a:xfrm>
            <a:off x="5625737" y="4873513"/>
            <a:ext cx="5938249" cy="358150"/>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Clr>
                <a:srgbClr val="9ECC48"/>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ECC48"/>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9ECC48"/>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9ECC48"/>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9ECC48"/>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marR="0" indent="0" algn="ctr">
              <a:spcBef>
                <a:spcPts val="0"/>
              </a:spcBef>
              <a:spcAft>
                <a:spcPts val="0"/>
              </a:spcAft>
              <a:buNone/>
            </a:pPr>
            <a:r>
              <a:rPr lang="en-US" sz="1600" dirty="0">
                <a:hlinkClick r:id="rId2"/>
              </a:rPr>
              <a:t>https://ww2.arb.ca.gov/our-work/programs/advanced-clean-fleets</a:t>
            </a:r>
            <a:endParaRPr lang="en-US"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xmlns="" id="{10F056C4-97B8-C42E-5A44-2479E90120D7}"/>
              </a:ext>
            </a:extLst>
          </p:cNvPr>
          <p:cNvPicPr>
            <a:picLocks noChangeAspect="1"/>
          </p:cNvPicPr>
          <p:nvPr/>
        </p:nvPicPr>
        <p:blipFill>
          <a:blip r:embed="rId3"/>
          <a:stretch>
            <a:fillRect/>
          </a:stretch>
        </p:blipFill>
        <p:spPr>
          <a:xfrm>
            <a:off x="5756366" y="1431463"/>
            <a:ext cx="6054613" cy="3419361"/>
          </a:xfrm>
          <a:prstGeom prst="rect">
            <a:avLst/>
          </a:prstGeom>
        </p:spPr>
      </p:pic>
      <p:sp>
        <p:nvSpPr>
          <p:cNvPr id="8" name="Content Placeholder 2">
            <a:extLst>
              <a:ext uri="{FF2B5EF4-FFF2-40B4-BE49-F238E27FC236}">
                <a16:creationId xmlns:a16="http://schemas.microsoft.com/office/drawing/2014/main" xmlns="" id="{BD4AEAC3-1201-D657-AC1E-CC16365249CD}"/>
              </a:ext>
            </a:extLst>
          </p:cNvPr>
          <p:cNvSpPr txBox="1">
            <a:spLocks/>
          </p:cNvSpPr>
          <p:nvPr/>
        </p:nvSpPr>
        <p:spPr>
          <a:xfrm>
            <a:off x="260179" y="5484708"/>
            <a:ext cx="11671642" cy="739288"/>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8000"/>
              </a:lnSpc>
              <a:buClr>
                <a:schemeClr val="accent2"/>
              </a:buClr>
              <a:buFont typeface="Arial"/>
              <a:buNone/>
            </a:pPr>
            <a:r>
              <a:rPr lang="en-US" sz="2000" b="1" dirty="0">
                <a:solidFill>
                  <a:schemeClr val="accent1"/>
                </a:solidFill>
                <a:latin typeface="Arial" panose="020B0604020202020204" pitchFamily="34" charset="0"/>
                <a:cs typeface="Arial" panose="020B0604020202020204" pitchFamily="34" charset="0"/>
              </a:rPr>
              <a:t>Each component fleet type has common regulatory requirements as well as specific to only that component fleet type  </a:t>
            </a:r>
          </a:p>
          <a:p>
            <a:pPr marL="0" indent="0" algn="ctr">
              <a:lnSpc>
                <a:spcPct val="128000"/>
              </a:lnSpc>
              <a:buClr>
                <a:schemeClr val="accent2"/>
              </a:buClr>
              <a:buFont typeface="Arial"/>
              <a:buNone/>
            </a:pPr>
            <a:r>
              <a:rPr lang="en-US" sz="2000" b="1" dirty="0">
                <a:solidFill>
                  <a:srgbClr val="FF0000"/>
                </a:solidFill>
                <a:latin typeface="Arial" panose="020B0604020202020204" pitchFamily="34" charset="0"/>
                <a:cs typeface="Arial" panose="020B0604020202020204" pitchFamily="34" charset="0"/>
              </a:rPr>
              <a:t>IT IS VERY IMPORTANT THAT YOU READ THE REGULATIONS THAT APPLY TO YOUR FLEET TO AVOID CONFUSION</a:t>
            </a:r>
          </a:p>
          <a:p>
            <a:pPr>
              <a:buClr>
                <a:schemeClr val="accent2"/>
              </a:buClr>
            </a:pPr>
            <a:endParaRPr lang="en-US" sz="300" dirty="0"/>
          </a:p>
        </p:txBody>
      </p:sp>
    </p:spTree>
    <p:extLst>
      <p:ext uri="{BB962C8B-B14F-4D97-AF65-F5344CB8AC3E}">
        <p14:creationId xmlns:p14="http://schemas.microsoft.com/office/powerpoint/2010/main" val="157612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A22BA8E6-F856-D938-9EC5-8DC96A28E1C4}"/>
              </a:ext>
            </a:extLst>
          </p:cNvPr>
          <p:cNvSpPr txBox="1">
            <a:spLocks/>
          </p:cNvSpPr>
          <p:nvPr/>
        </p:nvSpPr>
        <p:spPr>
          <a:xfrm>
            <a:off x="1198625" y="196157"/>
            <a:ext cx="9794746" cy="814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
                <a:schemeClr val="bg1">
                  <a:lumMod val="50000"/>
                </a:schemeClr>
              </a:buClr>
            </a:pPr>
            <a:r>
              <a:rPr lang="en-US" sz="3600" b="1" dirty="0">
                <a:solidFill>
                  <a:schemeClr val="tx2"/>
                </a:solidFill>
                <a:latin typeface="Calibri" panose="020F0502020204030204" pitchFamily="34" charset="0"/>
                <a:cs typeface="Calibri" panose="020F0502020204030204" pitchFamily="34" charset="0"/>
              </a:rPr>
              <a:t>Internal and External Group Collaboration Required</a:t>
            </a:r>
          </a:p>
        </p:txBody>
      </p:sp>
      <p:sp>
        <p:nvSpPr>
          <p:cNvPr id="5" name="TextBox 4">
            <a:extLst>
              <a:ext uri="{FF2B5EF4-FFF2-40B4-BE49-F238E27FC236}">
                <a16:creationId xmlns:a16="http://schemas.microsoft.com/office/drawing/2014/main" xmlns="" id="{95C24B7E-3C3F-8438-75CA-4BAD7BCA9C8C}"/>
              </a:ext>
            </a:extLst>
          </p:cNvPr>
          <p:cNvSpPr txBox="1"/>
          <p:nvPr/>
        </p:nvSpPr>
        <p:spPr>
          <a:xfrm>
            <a:off x="3997630" y="1308363"/>
            <a:ext cx="1200305"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Facilities</a:t>
            </a:r>
          </a:p>
        </p:txBody>
      </p:sp>
      <p:sp>
        <p:nvSpPr>
          <p:cNvPr id="6" name="TextBox 5">
            <a:extLst>
              <a:ext uri="{FF2B5EF4-FFF2-40B4-BE49-F238E27FC236}">
                <a16:creationId xmlns:a16="http://schemas.microsoft.com/office/drawing/2014/main" xmlns="" id="{C51853F0-6252-29AC-2BED-3972FA0743B5}"/>
              </a:ext>
            </a:extLst>
          </p:cNvPr>
          <p:cNvSpPr txBox="1"/>
          <p:nvPr/>
        </p:nvSpPr>
        <p:spPr>
          <a:xfrm>
            <a:off x="3218170" y="1586724"/>
            <a:ext cx="1327094"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Real Estate</a:t>
            </a:r>
          </a:p>
        </p:txBody>
      </p:sp>
      <p:sp>
        <p:nvSpPr>
          <p:cNvPr id="7" name="TextBox 6">
            <a:extLst>
              <a:ext uri="{FF2B5EF4-FFF2-40B4-BE49-F238E27FC236}">
                <a16:creationId xmlns:a16="http://schemas.microsoft.com/office/drawing/2014/main" xmlns="" id="{1433D2D9-3AFF-931D-640C-D7B51EFEEF2C}"/>
              </a:ext>
            </a:extLst>
          </p:cNvPr>
          <p:cNvSpPr txBox="1"/>
          <p:nvPr/>
        </p:nvSpPr>
        <p:spPr>
          <a:xfrm>
            <a:off x="4999839" y="983279"/>
            <a:ext cx="1585519" cy="523220"/>
          </a:xfrm>
          <a:prstGeom prst="rect">
            <a:avLst/>
          </a:prstGeom>
          <a:noFill/>
        </p:spPr>
        <p:txBody>
          <a:bodyPr wrap="square">
            <a:spAutoFit/>
          </a:bodyPr>
          <a:lstStyle/>
          <a:p>
            <a:pPr algn="ctr"/>
            <a:r>
              <a:rPr lang="en-US" sz="2800" b="1" dirty="0">
                <a:latin typeface="Calibri" panose="020F0502020204030204" pitchFamily="34" charset="0"/>
                <a:cs typeface="Calibri" panose="020F0502020204030204" pitchFamily="34" charset="0"/>
              </a:rPr>
              <a:t>Budget</a:t>
            </a:r>
            <a:endParaRPr lang="en-US"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4A5658BB-A82F-ABAA-0C19-ACD789FAFB9D}"/>
              </a:ext>
            </a:extLst>
          </p:cNvPr>
          <p:cNvSpPr txBox="1"/>
          <p:nvPr/>
        </p:nvSpPr>
        <p:spPr>
          <a:xfrm>
            <a:off x="1407906" y="2395326"/>
            <a:ext cx="2188152"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Executive Leadership</a:t>
            </a:r>
          </a:p>
        </p:txBody>
      </p:sp>
      <p:sp>
        <p:nvSpPr>
          <p:cNvPr id="9" name="TextBox 8">
            <a:extLst>
              <a:ext uri="{FF2B5EF4-FFF2-40B4-BE49-F238E27FC236}">
                <a16:creationId xmlns:a16="http://schemas.microsoft.com/office/drawing/2014/main" xmlns="" id="{E2D44110-2903-35F3-5622-7FEFDCE7BB80}"/>
              </a:ext>
            </a:extLst>
          </p:cNvPr>
          <p:cNvSpPr txBox="1"/>
          <p:nvPr/>
        </p:nvSpPr>
        <p:spPr>
          <a:xfrm>
            <a:off x="1440828" y="3716725"/>
            <a:ext cx="1933996"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Human Resources</a:t>
            </a:r>
          </a:p>
        </p:txBody>
      </p:sp>
      <p:sp>
        <p:nvSpPr>
          <p:cNvPr id="10" name="TextBox 9">
            <a:extLst>
              <a:ext uri="{FF2B5EF4-FFF2-40B4-BE49-F238E27FC236}">
                <a16:creationId xmlns:a16="http://schemas.microsoft.com/office/drawing/2014/main" xmlns="" id="{D6EE2A5A-4CC4-29ED-D77B-77FF5643428D}"/>
              </a:ext>
            </a:extLst>
          </p:cNvPr>
          <p:cNvSpPr txBox="1"/>
          <p:nvPr/>
        </p:nvSpPr>
        <p:spPr>
          <a:xfrm>
            <a:off x="1398560" y="3295477"/>
            <a:ext cx="1933996"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Vehicle End Users</a:t>
            </a:r>
          </a:p>
        </p:txBody>
      </p:sp>
      <p:sp>
        <p:nvSpPr>
          <p:cNvPr id="12" name="TextBox 11">
            <a:extLst>
              <a:ext uri="{FF2B5EF4-FFF2-40B4-BE49-F238E27FC236}">
                <a16:creationId xmlns:a16="http://schemas.microsoft.com/office/drawing/2014/main" xmlns="" id="{0EF125E2-D1F3-1B80-DE01-A88F1C0480C6}"/>
              </a:ext>
            </a:extLst>
          </p:cNvPr>
          <p:cNvSpPr txBox="1"/>
          <p:nvPr/>
        </p:nvSpPr>
        <p:spPr>
          <a:xfrm>
            <a:off x="699919" y="2861058"/>
            <a:ext cx="2601942"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Departments (customers)</a:t>
            </a:r>
          </a:p>
        </p:txBody>
      </p:sp>
      <p:sp>
        <p:nvSpPr>
          <p:cNvPr id="13" name="TextBox 12">
            <a:extLst>
              <a:ext uri="{FF2B5EF4-FFF2-40B4-BE49-F238E27FC236}">
                <a16:creationId xmlns:a16="http://schemas.microsoft.com/office/drawing/2014/main" xmlns="" id="{D7D519B0-560A-ABA3-F2A2-223ECFDB259A}"/>
              </a:ext>
            </a:extLst>
          </p:cNvPr>
          <p:cNvSpPr txBox="1"/>
          <p:nvPr/>
        </p:nvSpPr>
        <p:spPr>
          <a:xfrm>
            <a:off x="6341436" y="1387673"/>
            <a:ext cx="1273152"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Purchasing</a:t>
            </a:r>
          </a:p>
        </p:txBody>
      </p:sp>
      <p:sp>
        <p:nvSpPr>
          <p:cNvPr id="14" name="TextBox 13">
            <a:extLst>
              <a:ext uri="{FF2B5EF4-FFF2-40B4-BE49-F238E27FC236}">
                <a16:creationId xmlns:a16="http://schemas.microsoft.com/office/drawing/2014/main" xmlns="" id="{D19F3156-C137-DA25-B0BE-06A079680C17}"/>
              </a:ext>
            </a:extLst>
          </p:cNvPr>
          <p:cNvSpPr txBox="1"/>
          <p:nvPr/>
        </p:nvSpPr>
        <p:spPr>
          <a:xfrm>
            <a:off x="7800229" y="2194378"/>
            <a:ext cx="3562513"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Grant Application &amp; Administration</a:t>
            </a:r>
          </a:p>
        </p:txBody>
      </p:sp>
      <p:sp>
        <p:nvSpPr>
          <p:cNvPr id="15" name="TextBox 14">
            <a:extLst>
              <a:ext uri="{FF2B5EF4-FFF2-40B4-BE49-F238E27FC236}">
                <a16:creationId xmlns:a16="http://schemas.microsoft.com/office/drawing/2014/main" xmlns="" id="{CDA18C17-4388-48A0-A263-41FB08078C1A}"/>
              </a:ext>
            </a:extLst>
          </p:cNvPr>
          <p:cNvSpPr txBox="1"/>
          <p:nvPr/>
        </p:nvSpPr>
        <p:spPr>
          <a:xfrm>
            <a:off x="8432413" y="3477118"/>
            <a:ext cx="2389195"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Public Utility Providers</a:t>
            </a:r>
          </a:p>
        </p:txBody>
      </p:sp>
      <p:sp>
        <p:nvSpPr>
          <p:cNvPr id="17" name="TextBox 16">
            <a:extLst>
              <a:ext uri="{FF2B5EF4-FFF2-40B4-BE49-F238E27FC236}">
                <a16:creationId xmlns:a16="http://schemas.microsoft.com/office/drawing/2014/main" xmlns="" id="{CC79DD64-7FB8-BE61-30EC-9357960494E2}"/>
              </a:ext>
            </a:extLst>
          </p:cNvPr>
          <p:cNvSpPr txBox="1"/>
          <p:nvPr/>
        </p:nvSpPr>
        <p:spPr>
          <a:xfrm>
            <a:off x="8361102" y="3992789"/>
            <a:ext cx="2389194"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Vehicle Manufacturers</a:t>
            </a:r>
          </a:p>
        </p:txBody>
      </p:sp>
      <p:sp>
        <p:nvSpPr>
          <p:cNvPr id="18" name="TextBox 17">
            <a:extLst>
              <a:ext uri="{FF2B5EF4-FFF2-40B4-BE49-F238E27FC236}">
                <a16:creationId xmlns:a16="http://schemas.microsoft.com/office/drawing/2014/main" xmlns="" id="{C06B1A70-FF83-92B9-D19D-1B27320EFC6D}"/>
              </a:ext>
            </a:extLst>
          </p:cNvPr>
          <p:cNvSpPr txBox="1"/>
          <p:nvPr/>
        </p:nvSpPr>
        <p:spPr>
          <a:xfrm>
            <a:off x="7495128" y="4893545"/>
            <a:ext cx="3169722"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Occupational Health and Safety</a:t>
            </a:r>
          </a:p>
        </p:txBody>
      </p:sp>
      <p:sp>
        <p:nvSpPr>
          <p:cNvPr id="19" name="TextBox 18">
            <a:extLst>
              <a:ext uri="{FF2B5EF4-FFF2-40B4-BE49-F238E27FC236}">
                <a16:creationId xmlns:a16="http://schemas.microsoft.com/office/drawing/2014/main" xmlns="" id="{0521323C-198D-B845-5E24-C4CA15C8DD41}"/>
              </a:ext>
            </a:extLst>
          </p:cNvPr>
          <p:cNvSpPr txBox="1"/>
          <p:nvPr/>
        </p:nvSpPr>
        <p:spPr>
          <a:xfrm>
            <a:off x="1254553" y="1964878"/>
            <a:ext cx="2806203"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Technical Training Providers</a:t>
            </a:r>
          </a:p>
        </p:txBody>
      </p:sp>
      <p:sp>
        <p:nvSpPr>
          <p:cNvPr id="20" name="TextBox 19">
            <a:extLst>
              <a:ext uri="{FF2B5EF4-FFF2-40B4-BE49-F238E27FC236}">
                <a16:creationId xmlns:a16="http://schemas.microsoft.com/office/drawing/2014/main" xmlns="" id="{10B74D6E-0B76-6A22-94BD-469927756B46}"/>
              </a:ext>
            </a:extLst>
          </p:cNvPr>
          <p:cNvSpPr txBox="1"/>
          <p:nvPr/>
        </p:nvSpPr>
        <p:spPr>
          <a:xfrm>
            <a:off x="7244512" y="1759631"/>
            <a:ext cx="2389195"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Office of Sustainability</a:t>
            </a:r>
          </a:p>
        </p:txBody>
      </p:sp>
      <p:sp>
        <p:nvSpPr>
          <p:cNvPr id="21" name="TextBox 20">
            <a:extLst>
              <a:ext uri="{FF2B5EF4-FFF2-40B4-BE49-F238E27FC236}">
                <a16:creationId xmlns:a16="http://schemas.microsoft.com/office/drawing/2014/main" xmlns="" id="{396516F2-7922-1580-88FC-EBC27597B151}"/>
              </a:ext>
            </a:extLst>
          </p:cNvPr>
          <p:cNvSpPr txBox="1"/>
          <p:nvPr/>
        </p:nvSpPr>
        <p:spPr>
          <a:xfrm>
            <a:off x="6891969" y="5399138"/>
            <a:ext cx="2592500"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Emergency Management</a:t>
            </a:r>
          </a:p>
        </p:txBody>
      </p:sp>
      <p:sp>
        <p:nvSpPr>
          <p:cNvPr id="22" name="TextBox 21">
            <a:extLst>
              <a:ext uri="{FF2B5EF4-FFF2-40B4-BE49-F238E27FC236}">
                <a16:creationId xmlns:a16="http://schemas.microsoft.com/office/drawing/2014/main" xmlns="" id="{7CFE57A8-9CF3-6F3A-D455-101EE3C8D0C1}"/>
              </a:ext>
            </a:extLst>
          </p:cNvPr>
          <p:cNvSpPr txBox="1"/>
          <p:nvPr/>
        </p:nvSpPr>
        <p:spPr>
          <a:xfrm>
            <a:off x="4749011" y="2803832"/>
            <a:ext cx="2214552" cy="954107"/>
          </a:xfrm>
          <a:prstGeom prst="rect">
            <a:avLst/>
          </a:prstGeom>
          <a:noFill/>
        </p:spPr>
        <p:txBody>
          <a:bodyPr wrap="square">
            <a:spAutoFit/>
          </a:bodyPr>
          <a:lstStyle/>
          <a:p>
            <a:pPr algn="ctr"/>
            <a:r>
              <a:rPr lang="en-US" sz="2800" b="1" dirty="0">
                <a:latin typeface="Calibri" panose="020F0502020204030204" pitchFamily="34" charset="0"/>
                <a:cs typeface="Calibri" panose="020F0502020204030204" pitchFamily="34" charset="0"/>
              </a:rPr>
              <a:t>Fleet Management</a:t>
            </a:r>
          </a:p>
        </p:txBody>
      </p:sp>
      <p:cxnSp>
        <p:nvCxnSpPr>
          <p:cNvPr id="23" name="Straight Arrow Connector 22">
            <a:extLst>
              <a:ext uri="{FF2B5EF4-FFF2-40B4-BE49-F238E27FC236}">
                <a16:creationId xmlns:a16="http://schemas.microsoft.com/office/drawing/2014/main" xmlns="" id="{89280DA0-C672-2B1E-8A4B-B91FC6FA8A33}"/>
              </a:ext>
            </a:extLst>
          </p:cNvPr>
          <p:cNvCxnSpPr>
            <a:cxnSpLocks/>
          </p:cNvCxnSpPr>
          <p:nvPr/>
        </p:nvCxnSpPr>
        <p:spPr>
          <a:xfrm flipV="1">
            <a:off x="6254928" y="1670288"/>
            <a:ext cx="216158" cy="6639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602FAFB-5AC4-9FBD-E533-127D85D9D668}"/>
              </a:ext>
            </a:extLst>
          </p:cNvPr>
          <p:cNvCxnSpPr>
            <a:cxnSpLocks/>
          </p:cNvCxnSpPr>
          <p:nvPr/>
        </p:nvCxnSpPr>
        <p:spPr>
          <a:xfrm flipV="1">
            <a:off x="3521413" y="3876827"/>
            <a:ext cx="904649" cy="4548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F6FA997C-A520-4C58-1DD2-706B7292F6A4}"/>
              </a:ext>
            </a:extLst>
          </p:cNvPr>
          <p:cNvCxnSpPr>
            <a:cxnSpLocks/>
          </p:cNvCxnSpPr>
          <p:nvPr/>
        </p:nvCxnSpPr>
        <p:spPr>
          <a:xfrm flipV="1">
            <a:off x="4146506" y="4301991"/>
            <a:ext cx="733878" cy="9849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53060E62-0C85-1B1C-3AC2-D13D4E5E8379}"/>
              </a:ext>
            </a:extLst>
          </p:cNvPr>
          <p:cNvCxnSpPr>
            <a:cxnSpLocks/>
            <a:stCxn id="12" idx="3"/>
          </p:cNvCxnSpPr>
          <p:nvPr/>
        </p:nvCxnSpPr>
        <p:spPr>
          <a:xfrm>
            <a:off x="3301861" y="3045724"/>
            <a:ext cx="1017856" cy="2055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6C7EABB-07C9-E3CE-F00C-3209F54FC083}"/>
              </a:ext>
            </a:extLst>
          </p:cNvPr>
          <p:cNvCxnSpPr>
            <a:cxnSpLocks/>
          </p:cNvCxnSpPr>
          <p:nvPr/>
        </p:nvCxnSpPr>
        <p:spPr>
          <a:xfrm flipV="1">
            <a:off x="3333620" y="3423319"/>
            <a:ext cx="976376" cy="632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188CBB49-25F4-86E7-FEE6-CE1D9948DF85}"/>
              </a:ext>
            </a:extLst>
          </p:cNvPr>
          <p:cNvCxnSpPr>
            <a:cxnSpLocks/>
          </p:cNvCxnSpPr>
          <p:nvPr/>
        </p:nvCxnSpPr>
        <p:spPr>
          <a:xfrm>
            <a:off x="3988996" y="2168107"/>
            <a:ext cx="639073" cy="5546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B22A0188-184F-6D3B-3F48-FCB2B99805E9}"/>
              </a:ext>
            </a:extLst>
          </p:cNvPr>
          <p:cNvCxnSpPr>
            <a:cxnSpLocks/>
          </p:cNvCxnSpPr>
          <p:nvPr/>
        </p:nvCxnSpPr>
        <p:spPr>
          <a:xfrm>
            <a:off x="4445631" y="1775146"/>
            <a:ext cx="506881" cy="7329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07420DA3-E719-D0F9-6BF3-81979804DAF4}"/>
              </a:ext>
            </a:extLst>
          </p:cNvPr>
          <p:cNvCxnSpPr>
            <a:cxnSpLocks/>
          </p:cNvCxnSpPr>
          <p:nvPr/>
        </p:nvCxnSpPr>
        <p:spPr>
          <a:xfrm>
            <a:off x="5044213" y="1558303"/>
            <a:ext cx="275837" cy="813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F2A94994-19E0-F7A3-55F0-E3F3FC5BB87C}"/>
              </a:ext>
            </a:extLst>
          </p:cNvPr>
          <p:cNvCxnSpPr>
            <a:cxnSpLocks/>
          </p:cNvCxnSpPr>
          <p:nvPr/>
        </p:nvCxnSpPr>
        <p:spPr>
          <a:xfrm flipH="1" flipV="1">
            <a:off x="6801199" y="4280219"/>
            <a:ext cx="695971" cy="7598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10D67575-6E6E-4C4F-54A6-7FC3DF98C469}"/>
              </a:ext>
            </a:extLst>
          </p:cNvPr>
          <p:cNvCxnSpPr>
            <a:cxnSpLocks/>
          </p:cNvCxnSpPr>
          <p:nvPr/>
        </p:nvCxnSpPr>
        <p:spPr>
          <a:xfrm>
            <a:off x="7281586" y="3854447"/>
            <a:ext cx="1087948" cy="3129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E05FD74C-F497-136F-BDBA-0A25E7A790DA}"/>
              </a:ext>
            </a:extLst>
          </p:cNvPr>
          <p:cNvCxnSpPr>
            <a:cxnSpLocks/>
            <a:endCxn id="41" idx="1"/>
          </p:cNvCxnSpPr>
          <p:nvPr/>
        </p:nvCxnSpPr>
        <p:spPr>
          <a:xfrm flipV="1">
            <a:off x="7374391" y="3202390"/>
            <a:ext cx="1058022" cy="923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85EFA5B7-7F6A-1AAC-9CAC-C31C60B0BDFD}"/>
              </a:ext>
            </a:extLst>
          </p:cNvPr>
          <p:cNvCxnSpPr>
            <a:cxnSpLocks/>
            <a:endCxn id="14" idx="1"/>
          </p:cNvCxnSpPr>
          <p:nvPr/>
        </p:nvCxnSpPr>
        <p:spPr>
          <a:xfrm flipV="1">
            <a:off x="7125147" y="2379044"/>
            <a:ext cx="675082" cy="4508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5A86F53B-8CDE-F702-3C7D-A38A9DF863C5}"/>
              </a:ext>
            </a:extLst>
          </p:cNvPr>
          <p:cNvCxnSpPr>
            <a:cxnSpLocks/>
          </p:cNvCxnSpPr>
          <p:nvPr/>
        </p:nvCxnSpPr>
        <p:spPr>
          <a:xfrm flipV="1">
            <a:off x="6757903" y="2022964"/>
            <a:ext cx="604609" cy="520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74E7E113-A1B1-A5EE-9860-C5F1F8C2297F}"/>
              </a:ext>
            </a:extLst>
          </p:cNvPr>
          <p:cNvCxnSpPr>
            <a:cxnSpLocks/>
          </p:cNvCxnSpPr>
          <p:nvPr/>
        </p:nvCxnSpPr>
        <p:spPr>
          <a:xfrm flipV="1">
            <a:off x="3292140" y="3656715"/>
            <a:ext cx="1045781" cy="2653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83B2141-E76E-BB73-67DB-ADD393568B4E}"/>
              </a:ext>
            </a:extLst>
          </p:cNvPr>
          <p:cNvCxnSpPr>
            <a:cxnSpLocks/>
          </p:cNvCxnSpPr>
          <p:nvPr/>
        </p:nvCxnSpPr>
        <p:spPr>
          <a:xfrm flipV="1">
            <a:off x="5839509" y="1493240"/>
            <a:ext cx="0" cy="1310592"/>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009FE5FA-52BC-FFF7-0ACF-E8447D395B53}"/>
              </a:ext>
            </a:extLst>
          </p:cNvPr>
          <p:cNvSpPr txBox="1"/>
          <p:nvPr/>
        </p:nvSpPr>
        <p:spPr>
          <a:xfrm>
            <a:off x="4262673" y="5659783"/>
            <a:ext cx="3314703"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Regulatory Compliance</a:t>
            </a:r>
          </a:p>
        </p:txBody>
      </p:sp>
      <p:cxnSp>
        <p:nvCxnSpPr>
          <p:cNvPr id="39" name="Straight Arrow Connector 38">
            <a:extLst>
              <a:ext uri="{FF2B5EF4-FFF2-40B4-BE49-F238E27FC236}">
                <a16:creationId xmlns:a16="http://schemas.microsoft.com/office/drawing/2014/main" xmlns="" id="{2A3715B2-2529-E90A-B938-B81E4B864817}"/>
              </a:ext>
            </a:extLst>
          </p:cNvPr>
          <p:cNvCxnSpPr>
            <a:cxnSpLocks/>
          </p:cNvCxnSpPr>
          <p:nvPr/>
        </p:nvCxnSpPr>
        <p:spPr>
          <a:xfrm flipV="1">
            <a:off x="5909306" y="4538693"/>
            <a:ext cx="0" cy="10727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FA68FBB3-6D4A-0601-C778-7C122B7BD044}"/>
              </a:ext>
            </a:extLst>
          </p:cNvPr>
          <p:cNvSpPr txBox="1"/>
          <p:nvPr/>
        </p:nvSpPr>
        <p:spPr>
          <a:xfrm>
            <a:off x="8195318" y="2616933"/>
            <a:ext cx="2850204"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Engineering</a:t>
            </a:r>
          </a:p>
        </p:txBody>
      </p:sp>
      <p:sp>
        <p:nvSpPr>
          <p:cNvPr id="41" name="TextBox 40">
            <a:extLst>
              <a:ext uri="{FF2B5EF4-FFF2-40B4-BE49-F238E27FC236}">
                <a16:creationId xmlns:a16="http://schemas.microsoft.com/office/drawing/2014/main" xmlns="" id="{941AD8A6-B5FE-7A62-EE37-966BD6EB4312}"/>
              </a:ext>
            </a:extLst>
          </p:cNvPr>
          <p:cNvSpPr txBox="1"/>
          <p:nvPr/>
        </p:nvSpPr>
        <p:spPr>
          <a:xfrm>
            <a:off x="8432413" y="3017724"/>
            <a:ext cx="251443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Architects</a:t>
            </a:r>
          </a:p>
        </p:txBody>
      </p:sp>
      <p:sp>
        <p:nvSpPr>
          <p:cNvPr id="42" name="TextBox 41">
            <a:extLst>
              <a:ext uri="{FF2B5EF4-FFF2-40B4-BE49-F238E27FC236}">
                <a16:creationId xmlns:a16="http://schemas.microsoft.com/office/drawing/2014/main" xmlns="" id="{3398D593-00E8-6C69-6B5A-5FABF8F63033}"/>
              </a:ext>
            </a:extLst>
          </p:cNvPr>
          <p:cNvSpPr txBox="1"/>
          <p:nvPr/>
        </p:nvSpPr>
        <p:spPr>
          <a:xfrm>
            <a:off x="1362363" y="5068930"/>
            <a:ext cx="283055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Infrastructure Management</a:t>
            </a:r>
          </a:p>
        </p:txBody>
      </p:sp>
      <p:sp>
        <p:nvSpPr>
          <p:cNvPr id="43" name="TextBox 42">
            <a:extLst>
              <a:ext uri="{FF2B5EF4-FFF2-40B4-BE49-F238E27FC236}">
                <a16:creationId xmlns:a16="http://schemas.microsoft.com/office/drawing/2014/main" xmlns="" id="{56E87C68-71AC-F609-8DAF-2C8F64864D1B}"/>
              </a:ext>
            </a:extLst>
          </p:cNvPr>
          <p:cNvSpPr txBox="1"/>
          <p:nvPr/>
        </p:nvSpPr>
        <p:spPr>
          <a:xfrm>
            <a:off x="1962719" y="4663975"/>
            <a:ext cx="1828302"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FMIS Integration</a:t>
            </a:r>
          </a:p>
        </p:txBody>
      </p:sp>
      <p:sp>
        <p:nvSpPr>
          <p:cNvPr id="44" name="TextBox 43">
            <a:extLst>
              <a:ext uri="{FF2B5EF4-FFF2-40B4-BE49-F238E27FC236}">
                <a16:creationId xmlns:a16="http://schemas.microsoft.com/office/drawing/2014/main" xmlns="" id="{A9666A49-5B11-5D87-112F-EFC8111C0E39}"/>
              </a:ext>
            </a:extLst>
          </p:cNvPr>
          <p:cNvSpPr txBox="1"/>
          <p:nvPr/>
        </p:nvSpPr>
        <p:spPr>
          <a:xfrm>
            <a:off x="8131457" y="4492952"/>
            <a:ext cx="275680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Vehicle Upfitters</a:t>
            </a:r>
          </a:p>
        </p:txBody>
      </p:sp>
      <p:cxnSp>
        <p:nvCxnSpPr>
          <p:cNvPr id="45" name="Straight Arrow Connector 44">
            <a:extLst>
              <a:ext uri="{FF2B5EF4-FFF2-40B4-BE49-F238E27FC236}">
                <a16:creationId xmlns:a16="http://schemas.microsoft.com/office/drawing/2014/main" xmlns="" id="{68730347-EAF8-2863-0DAF-1D797D42A4AE}"/>
              </a:ext>
            </a:extLst>
          </p:cNvPr>
          <p:cNvCxnSpPr>
            <a:cxnSpLocks/>
            <a:endCxn id="40" idx="1"/>
          </p:cNvCxnSpPr>
          <p:nvPr/>
        </p:nvCxnSpPr>
        <p:spPr>
          <a:xfrm flipV="1">
            <a:off x="7294417" y="2801599"/>
            <a:ext cx="900901" cy="2670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8CBEC2B-8E42-3C98-6717-2C205AB2A96E}"/>
              </a:ext>
            </a:extLst>
          </p:cNvPr>
          <p:cNvCxnSpPr>
            <a:cxnSpLocks/>
            <a:endCxn id="15" idx="1"/>
          </p:cNvCxnSpPr>
          <p:nvPr/>
        </p:nvCxnSpPr>
        <p:spPr>
          <a:xfrm>
            <a:off x="7374391" y="3571722"/>
            <a:ext cx="1058022" cy="90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D8DBC2B2-1175-EA7A-DD1D-176B3172CD8D}"/>
              </a:ext>
            </a:extLst>
          </p:cNvPr>
          <p:cNvCxnSpPr>
            <a:cxnSpLocks/>
          </p:cNvCxnSpPr>
          <p:nvPr/>
        </p:nvCxnSpPr>
        <p:spPr>
          <a:xfrm flipV="1">
            <a:off x="4960396" y="4492952"/>
            <a:ext cx="463274" cy="10634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A3A09258-1281-55DE-ADBA-B3B1ADCF030C}"/>
              </a:ext>
            </a:extLst>
          </p:cNvPr>
          <p:cNvCxnSpPr>
            <a:cxnSpLocks/>
          </p:cNvCxnSpPr>
          <p:nvPr/>
        </p:nvCxnSpPr>
        <p:spPr>
          <a:xfrm>
            <a:off x="6333688" y="4479721"/>
            <a:ext cx="579856" cy="11149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EC28E00-686E-16AC-BC90-60A272B45C0F}"/>
              </a:ext>
            </a:extLst>
          </p:cNvPr>
          <p:cNvCxnSpPr>
            <a:cxnSpLocks/>
          </p:cNvCxnSpPr>
          <p:nvPr/>
        </p:nvCxnSpPr>
        <p:spPr>
          <a:xfrm>
            <a:off x="7088883" y="4061665"/>
            <a:ext cx="1063050" cy="6269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218830DF-93A3-6650-1AD0-2C164BEEB523}"/>
              </a:ext>
            </a:extLst>
          </p:cNvPr>
          <p:cNvCxnSpPr>
            <a:cxnSpLocks/>
            <a:stCxn id="8" idx="3"/>
          </p:cNvCxnSpPr>
          <p:nvPr/>
        </p:nvCxnSpPr>
        <p:spPr>
          <a:xfrm>
            <a:off x="3596058" y="2579992"/>
            <a:ext cx="818689" cy="4202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BDCBE150-2534-E6FC-AEA0-16322287305F}"/>
              </a:ext>
            </a:extLst>
          </p:cNvPr>
          <p:cNvCxnSpPr>
            <a:cxnSpLocks/>
          </p:cNvCxnSpPr>
          <p:nvPr/>
        </p:nvCxnSpPr>
        <p:spPr>
          <a:xfrm flipV="1">
            <a:off x="3689941" y="4086057"/>
            <a:ext cx="888019" cy="7919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A5FCE1A1-8694-77F7-35BC-38C850752223}"/>
              </a:ext>
            </a:extLst>
          </p:cNvPr>
          <p:cNvSpPr txBox="1"/>
          <p:nvPr/>
        </p:nvSpPr>
        <p:spPr>
          <a:xfrm>
            <a:off x="359740" y="4204305"/>
            <a:ext cx="3314703" cy="36933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Technical Services Support (IT)</a:t>
            </a:r>
          </a:p>
        </p:txBody>
      </p:sp>
    </p:spTree>
    <p:extLst>
      <p:ext uri="{BB962C8B-B14F-4D97-AF65-F5344CB8AC3E}">
        <p14:creationId xmlns:p14="http://schemas.microsoft.com/office/powerpoint/2010/main" val="251757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3">
            <a:extLst>
              <a:ext uri="{FF2B5EF4-FFF2-40B4-BE49-F238E27FC236}">
                <a16:creationId xmlns:a16="http://schemas.microsoft.com/office/drawing/2014/main" xmlns="" id="{1343CB93-9B26-F4F4-BBCA-AD7DF18C8415}"/>
              </a:ext>
            </a:extLst>
          </p:cNvPr>
          <p:cNvSpPr txBox="1">
            <a:spLocks/>
          </p:cNvSpPr>
          <p:nvPr/>
        </p:nvSpPr>
        <p:spPr>
          <a:xfrm>
            <a:off x="609600" y="274638"/>
            <a:ext cx="10972800" cy="9028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1356D"/>
                </a:solidFill>
              </a:rPr>
              <a:t>Thank You</a:t>
            </a:r>
            <a:br>
              <a:rPr lang="en-US" sz="3600" b="1" dirty="0">
                <a:solidFill>
                  <a:srgbClr val="01356D"/>
                </a:solidFill>
              </a:rPr>
            </a:br>
            <a:r>
              <a:rPr lang="en-US" sz="4800" b="1" dirty="0">
                <a:solidFill>
                  <a:schemeClr val="accent1"/>
                </a:solidFill>
              </a:rPr>
              <a:t/>
            </a:r>
            <a:br>
              <a:rPr lang="en-US" sz="4800" b="1" dirty="0">
                <a:solidFill>
                  <a:schemeClr val="accent1"/>
                </a:solidFill>
              </a:rPr>
            </a:br>
            <a:endParaRPr lang="en-US" sz="5867" dirty="0">
              <a:solidFill>
                <a:schemeClr val="accent1"/>
              </a:solidFill>
            </a:endParaRPr>
          </a:p>
        </p:txBody>
      </p:sp>
      <p:sp>
        <p:nvSpPr>
          <p:cNvPr id="5" name="Title 1">
            <a:extLst>
              <a:ext uri="{FF2B5EF4-FFF2-40B4-BE49-F238E27FC236}">
                <a16:creationId xmlns:a16="http://schemas.microsoft.com/office/drawing/2014/main" xmlns="" id="{84D3B54A-21DD-57D3-3572-A181F68E1D44}"/>
              </a:ext>
            </a:extLst>
          </p:cNvPr>
          <p:cNvSpPr txBox="1">
            <a:spLocks/>
          </p:cNvSpPr>
          <p:nvPr/>
        </p:nvSpPr>
        <p:spPr>
          <a:xfrm>
            <a:off x="2632365" y="2152074"/>
            <a:ext cx="6672521" cy="2256925"/>
          </a:xfrm>
          <a:prstGeom prst="rect">
            <a:avLst/>
          </a:prstGeom>
        </p:spPr>
        <p:txBody>
          <a:bodyPr vert="horz" lIns="121920" tIns="60960" rIns="121920" bIns="60960" rtlCol="0" anchor="ctr">
            <a:noAutofit/>
          </a:bodyPr>
          <a:lstStyle>
            <a:lvl1pPr algn="l" defTabSz="914377" rtl="0" eaLnBrk="1" latinLnBrk="0" hangingPunct="1">
              <a:lnSpc>
                <a:spcPct val="90000"/>
              </a:lnSpc>
              <a:spcBef>
                <a:spcPct val="0"/>
              </a:spcBef>
              <a:buNone/>
              <a:defRPr sz="4400" kern="1200">
                <a:solidFill>
                  <a:srgbClr val="3595D2"/>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Contact Information</a:t>
            </a:r>
          </a:p>
        </p:txBody>
      </p:sp>
      <p:sp>
        <p:nvSpPr>
          <p:cNvPr id="6" name="TextBox 5">
            <a:extLst>
              <a:ext uri="{FF2B5EF4-FFF2-40B4-BE49-F238E27FC236}">
                <a16:creationId xmlns:a16="http://schemas.microsoft.com/office/drawing/2014/main" xmlns="" id="{BACC8F7A-AD83-9051-6A04-F687132242ED}"/>
              </a:ext>
            </a:extLst>
          </p:cNvPr>
          <p:cNvSpPr txBox="1"/>
          <p:nvPr/>
        </p:nvSpPr>
        <p:spPr>
          <a:xfrm>
            <a:off x="5148102" y="4047926"/>
            <a:ext cx="4678033" cy="1651862"/>
          </a:xfrm>
          <a:prstGeom prst="rect">
            <a:avLst/>
          </a:prstGeom>
          <a:noFill/>
        </p:spPr>
        <p:txBody>
          <a:bodyPr wrap="square" rtlCol="0">
            <a:spAutoFit/>
          </a:bodyPr>
          <a:lstStyle/>
          <a:p>
            <a:r>
              <a:rPr lang="en-US" sz="2133" b="1" dirty="0">
                <a:solidFill>
                  <a:schemeClr val="accent1"/>
                </a:solidFill>
                <a:latin typeface="Franklin Gothic Book" panose="020B0503020102020204" pitchFamily="34" charset="0"/>
              </a:rPr>
              <a:t>David Worthington</a:t>
            </a:r>
          </a:p>
          <a:p>
            <a:r>
              <a:rPr lang="en-US" sz="1867" dirty="0">
                <a:solidFill>
                  <a:schemeClr val="accent1"/>
                </a:solidFill>
                <a:latin typeface="Franklin Gothic Book" panose="020B0503020102020204" pitchFamily="34" charset="0"/>
              </a:rPr>
              <a:t>Fleet Manager</a:t>
            </a:r>
          </a:p>
          <a:p>
            <a:r>
              <a:rPr lang="en-US" sz="1867" dirty="0">
                <a:solidFill>
                  <a:schemeClr val="accent1"/>
                </a:solidFill>
                <a:latin typeface="Franklin Gothic Book" panose="020B0503020102020204" pitchFamily="34" charset="0"/>
              </a:rPr>
              <a:t>County of Santa Clara, California</a:t>
            </a:r>
          </a:p>
          <a:p>
            <a:r>
              <a:rPr lang="en-US" sz="1867" u="sng" dirty="0">
                <a:solidFill>
                  <a:schemeClr val="bg1">
                    <a:lumMod val="50000"/>
                  </a:schemeClr>
                </a:solidFill>
                <a:latin typeface="Franklin Gothic Book" panose="020B0503020102020204" pitchFamily="34" charset="0"/>
                <a:hlinkClick r:id="rId2"/>
              </a:rPr>
              <a:t>David.Worthington@faf.sccgov.org</a:t>
            </a:r>
            <a:endParaRPr lang="en-US" sz="1867" u="sng" dirty="0">
              <a:solidFill>
                <a:schemeClr val="bg1">
                  <a:lumMod val="50000"/>
                </a:schemeClr>
              </a:solidFill>
              <a:latin typeface="Franklin Gothic Book" panose="020B0503020102020204" pitchFamily="34" charset="0"/>
            </a:endParaRPr>
          </a:p>
          <a:p>
            <a:endParaRPr lang="en-US" sz="2400" dirty="0"/>
          </a:p>
        </p:txBody>
      </p:sp>
      <p:pic>
        <p:nvPicPr>
          <p:cNvPr id="7" name="Picture 6">
            <a:extLst>
              <a:ext uri="{FF2B5EF4-FFF2-40B4-BE49-F238E27FC236}">
                <a16:creationId xmlns:a16="http://schemas.microsoft.com/office/drawing/2014/main" xmlns="" id="{88E0D679-A527-A356-6FBF-727908BAAC9E}"/>
              </a:ext>
            </a:extLst>
          </p:cNvPr>
          <p:cNvPicPr>
            <a:picLocks noChangeAspect="1"/>
          </p:cNvPicPr>
          <p:nvPr/>
        </p:nvPicPr>
        <p:blipFill>
          <a:blip r:embed="rId3"/>
          <a:stretch>
            <a:fillRect/>
          </a:stretch>
        </p:blipFill>
        <p:spPr>
          <a:xfrm>
            <a:off x="3118208" y="4047926"/>
            <a:ext cx="1822379" cy="1809809"/>
          </a:xfrm>
          <a:prstGeom prst="rect">
            <a:avLst/>
          </a:prstGeom>
        </p:spPr>
      </p:pic>
      <p:sp>
        <p:nvSpPr>
          <p:cNvPr id="8" name="Title 3">
            <a:extLst>
              <a:ext uri="{FF2B5EF4-FFF2-40B4-BE49-F238E27FC236}">
                <a16:creationId xmlns:a16="http://schemas.microsoft.com/office/drawing/2014/main" xmlns="" id="{38ED8E1E-A32B-D7D9-8729-1E4EB8B57D91}"/>
              </a:ext>
            </a:extLst>
          </p:cNvPr>
          <p:cNvSpPr txBox="1">
            <a:spLocks/>
          </p:cNvSpPr>
          <p:nvPr/>
        </p:nvSpPr>
        <p:spPr>
          <a:xfrm>
            <a:off x="609600" y="1460895"/>
            <a:ext cx="10972800" cy="902813"/>
          </a:xfrm>
          <a:prstGeom prst="rect">
            <a:avLst/>
          </a:prstGeom>
        </p:spPr>
        <p:txBody>
          <a:bodyPr/>
          <a:lstStyle>
            <a:lvl1pPr algn="ctr" defTabSz="457200" rtl="0" eaLnBrk="1" latinLnBrk="0" hangingPunct="1">
              <a:spcBef>
                <a:spcPct val="0"/>
              </a:spcBef>
              <a:buNone/>
              <a:defRPr sz="3600" kern="1200">
                <a:solidFill>
                  <a:srgbClr val="1A2F4B"/>
                </a:solidFill>
                <a:latin typeface="Arial"/>
                <a:ea typeface="+mj-ea"/>
                <a:cs typeface="Arial"/>
              </a:defRPr>
            </a:lvl1pPr>
          </a:lstStyle>
          <a:p>
            <a:r>
              <a:rPr lang="en-US" sz="4800" b="1" dirty="0">
                <a:solidFill>
                  <a:schemeClr val="accent1"/>
                </a:solidFill>
              </a:rPr>
              <a:t>Questions?</a:t>
            </a:r>
            <a:br>
              <a:rPr lang="en-US" sz="4800" b="1" dirty="0">
                <a:solidFill>
                  <a:schemeClr val="accent1"/>
                </a:solidFill>
              </a:rPr>
            </a:br>
            <a:endParaRPr lang="en-US" sz="4800" dirty="0">
              <a:solidFill>
                <a:schemeClr val="accent1"/>
              </a:solidFill>
            </a:endParaRPr>
          </a:p>
        </p:txBody>
      </p:sp>
    </p:spTree>
    <p:extLst>
      <p:ext uri="{BB962C8B-B14F-4D97-AF65-F5344CB8AC3E}">
        <p14:creationId xmlns:p14="http://schemas.microsoft.com/office/powerpoint/2010/main" val="32829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AE00F467-4D21-C3FE-8ADF-F69AFEEDBFD6}"/>
              </a:ext>
            </a:extLst>
          </p:cNvPr>
          <p:cNvSpPr txBox="1">
            <a:spLocks/>
          </p:cNvSpPr>
          <p:nvPr/>
        </p:nvSpPr>
        <p:spPr>
          <a:xfrm>
            <a:off x="1674891" y="308067"/>
            <a:ext cx="8565311" cy="82268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ACF Expansion Across the Nation</a:t>
            </a:r>
            <a:endParaRPr lang="en-US" sz="3600" dirty="0">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7B31A5DD-4EEA-48DE-F2AB-0177F707ECBD}"/>
              </a:ext>
            </a:extLst>
          </p:cNvPr>
          <p:cNvPicPr>
            <a:picLocks noChangeAspect="1"/>
          </p:cNvPicPr>
          <p:nvPr/>
        </p:nvPicPr>
        <p:blipFill>
          <a:blip r:embed="rId2"/>
          <a:stretch>
            <a:fillRect/>
          </a:stretch>
        </p:blipFill>
        <p:spPr>
          <a:xfrm>
            <a:off x="2365862" y="1239309"/>
            <a:ext cx="7918396" cy="4424816"/>
          </a:xfrm>
          <a:prstGeom prst="rect">
            <a:avLst/>
          </a:prstGeom>
        </p:spPr>
      </p:pic>
      <p:sp>
        <p:nvSpPr>
          <p:cNvPr id="6" name="Content Placeholder 2">
            <a:extLst>
              <a:ext uri="{FF2B5EF4-FFF2-40B4-BE49-F238E27FC236}">
                <a16:creationId xmlns:a16="http://schemas.microsoft.com/office/drawing/2014/main" xmlns="" id="{E0754656-E90C-40F3-8728-79DBB9A13D05}"/>
              </a:ext>
            </a:extLst>
          </p:cNvPr>
          <p:cNvSpPr txBox="1">
            <a:spLocks/>
          </p:cNvSpPr>
          <p:nvPr/>
        </p:nvSpPr>
        <p:spPr>
          <a:xfrm>
            <a:off x="1674891" y="5772684"/>
            <a:ext cx="8405769" cy="60556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9ECC48"/>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ECC48"/>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9ECC48"/>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9ECC48"/>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9ECC48"/>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marR="0" indent="0">
              <a:spcBef>
                <a:spcPts val="0"/>
              </a:spcBef>
              <a:spcAft>
                <a:spcPts val="0"/>
              </a:spcAft>
              <a:buNone/>
            </a:pPr>
            <a:r>
              <a:rPr lang="en-US" sz="1600" u="sng" dirty="0">
                <a:solidFill>
                  <a:srgbClr val="0000FF"/>
                </a:solidFill>
                <a:effectLst/>
                <a:latin typeface="Calibri" panose="020F0502020204030204" pitchFamily="34" charset="0"/>
                <a:ea typeface="Times New Roman" panose="02020603050405020304" pitchFamily="18" charset="0"/>
                <a:hlinkClick r:id="rId3"/>
              </a:rPr>
              <a:t>https://ww2.arb.ca.gov/sites/default/files/barcu/board/books/2022/102722/22-14-1pres.pdf</a:t>
            </a:r>
            <a:endParaRPr lang="en-US" sz="1600" dirty="0">
              <a:effectLst/>
              <a:latin typeface="Times New Roman" panose="02020603050405020304" pitchFamily="18" charset="0"/>
              <a:ea typeface="Times New Roman" panose="02020603050405020304" pitchFamily="18" charset="0"/>
            </a:endParaRPr>
          </a:p>
        </p:txBody>
      </p:sp>
      <p:sp>
        <p:nvSpPr>
          <p:cNvPr id="9" name="Content Placeholder 2">
            <a:extLst>
              <a:ext uri="{FF2B5EF4-FFF2-40B4-BE49-F238E27FC236}">
                <a16:creationId xmlns:a16="http://schemas.microsoft.com/office/drawing/2014/main" xmlns="" id="{8AF8BCC6-C0FF-5C55-63B4-72B635E6E79B}"/>
              </a:ext>
            </a:extLst>
          </p:cNvPr>
          <p:cNvSpPr txBox="1">
            <a:spLocks/>
          </p:cNvSpPr>
          <p:nvPr/>
        </p:nvSpPr>
        <p:spPr>
          <a:xfrm>
            <a:off x="76999" y="4491615"/>
            <a:ext cx="2203943" cy="57275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8000"/>
              </a:lnSpc>
              <a:buClr>
                <a:schemeClr val="accent2"/>
              </a:buClr>
              <a:buFont typeface="Arial"/>
              <a:buNone/>
            </a:pPr>
            <a:r>
              <a:rPr lang="en-US" sz="1300" b="1" dirty="0">
                <a:solidFill>
                  <a:srgbClr val="FF0000"/>
                </a:solidFill>
                <a:latin typeface="Arial" panose="020B0604020202020204" pitchFamily="34" charset="0"/>
                <a:cs typeface="Arial" panose="020B0604020202020204" pitchFamily="34" charset="0"/>
              </a:rPr>
              <a:t>36% of Trucks in the US</a:t>
            </a:r>
          </a:p>
          <a:p>
            <a:pPr>
              <a:buClr>
                <a:schemeClr val="accent2"/>
              </a:buClr>
            </a:pPr>
            <a:endParaRPr lang="en-US" sz="300" dirty="0"/>
          </a:p>
        </p:txBody>
      </p:sp>
      <p:sp>
        <p:nvSpPr>
          <p:cNvPr id="7" name="Right Arrow 6"/>
          <p:cNvSpPr/>
          <p:nvPr/>
        </p:nvSpPr>
        <p:spPr>
          <a:xfrm>
            <a:off x="2125176" y="4602145"/>
            <a:ext cx="396452" cy="1105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4865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D3789171-A1A9-D2BC-0C12-FB0D40E52DBF}"/>
              </a:ext>
            </a:extLst>
          </p:cNvPr>
          <p:cNvSpPr>
            <a:spLocks noGrp="1"/>
          </p:cNvSpPr>
          <p:nvPr>
            <p:ph type="sldNum" sz="quarter" idx="12"/>
          </p:nvPr>
        </p:nvSpPr>
        <p:spPr>
          <a:xfrm>
            <a:off x="10569404" y="6440986"/>
            <a:ext cx="1312025" cy="36512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4A8D1A5-E984-9C49-B1D7-89FE98CF5B82}" type="slidenum">
              <a:rPr kumimoji="0" lang="en-US" sz="1700" b="1"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3">
            <a:extLst>
              <a:ext uri="{FF2B5EF4-FFF2-40B4-BE49-F238E27FC236}">
                <a16:creationId xmlns:a16="http://schemas.microsoft.com/office/drawing/2014/main" xmlns="" id="{EA7063FF-A8F6-6C44-79A2-3FE843B3DEF2}"/>
              </a:ext>
            </a:extLst>
          </p:cNvPr>
          <p:cNvSpPr txBox="1">
            <a:spLocks/>
          </p:cNvSpPr>
          <p:nvPr/>
        </p:nvSpPr>
        <p:spPr>
          <a:xfrm>
            <a:off x="10569404" y="6440986"/>
            <a:ext cx="1312025"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2">
            <a:extLst>
              <a:ext uri="{FF2B5EF4-FFF2-40B4-BE49-F238E27FC236}">
                <a16:creationId xmlns:a16="http://schemas.microsoft.com/office/drawing/2014/main" xmlns="" id="{E9C14152-D1EF-2813-6F7A-81CEC99DC4E9}"/>
              </a:ext>
            </a:extLst>
          </p:cNvPr>
          <p:cNvSpPr txBox="1">
            <a:spLocks/>
          </p:cNvSpPr>
          <p:nvPr/>
        </p:nvSpPr>
        <p:spPr>
          <a:xfrm>
            <a:off x="161919" y="6440985"/>
            <a:ext cx="2034104" cy="5446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prstClr val="white">
                  <a:lumMod val="50000"/>
                </a:prstClr>
              </a:buClr>
              <a:buSzPct val="100000"/>
              <a:buFont typeface="Calibri" panose="020F0502020204030204" pitchFamily="34" charset="0"/>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10-19-2023</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21698FFB-8FCA-DB66-9419-DF609DD231C4}"/>
              </a:ext>
            </a:extLst>
          </p:cNvPr>
          <p:cNvSpPr txBox="1"/>
          <p:nvPr/>
        </p:nvSpPr>
        <p:spPr>
          <a:xfrm>
            <a:off x="2365862" y="6440985"/>
            <a:ext cx="74602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rPr>
              <a:t>STRATEGIES FOR ZEV TRANSITION PLANNING &amp; REGULATORY COMPLIANCE</a:t>
            </a:r>
            <a:endParaRPr kumimoji="0" lang="en-US" sz="14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xmlns="" id="{E9B450BB-FCD6-FA12-2421-46CE812DC8E7}"/>
              </a:ext>
            </a:extLst>
          </p:cNvPr>
          <p:cNvSpPr txBox="1">
            <a:spLocks/>
          </p:cNvSpPr>
          <p:nvPr/>
        </p:nvSpPr>
        <p:spPr>
          <a:xfrm>
            <a:off x="487680" y="308067"/>
            <a:ext cx="11207931" cy="73696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chemeClr val="tx2"/>
                </a:solidFill>
                <a:latin typeface="Calibri" panose="020F0502020204030204" pitchFamily="34" charset="0"/>
                <a:cs typeface="Calibri" panose="020F0502020204030204" pitchFamily="34" charset="0"/>
              </a:rPr>
              <a:t>Drayage Trucks Requirements</a:t>
            </a:r>
            <a:endParaRPr lang="en-US" sz="3600" dirty="0">
              <a:solidFill>
                <a:schemeClr val="tx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AAB336B3-D993-79AD-37DD-598676A8EDB6}"/>
              </a:ext>
            </a:extLst>
          </p:cNvPr>
          <p:cNvSpPr txBox="1"/>
          <p:nvPr/>
        </p:nvSpPr>
        <p:spPr>
          <a:xfrm>
            <a:off x="487680" y="1326877"/>
            <a:ext cx="4019718" cy="2862322"/>
          </a:xfrm>
          <a:prstGeom prst="rect">
            <a:avLst/>
          </a:prstGeom>
          <a:noFill/>
        </p:spPr>
        <p:txBody>
          <a:bodyPr wrap="square">
            <a:spAutoFit/>
          </a:bodyPr>
          <a:lstStyle/>
          <a:p>
            <a:r>
              <a:rPr lang="en-US" b="1" dirty="0">
                <a:solidFill>
                  <a:schemeClr val="accent1"/>
                </a:solidFill>
              </a:rPr>
              <a:t>Scope and </a:t>
            </a:r>
            <a:r>
              <a:rPr lang="en-US" b="1" dirty="0" smtClean="0">
                <a:solidFill>
                  <a:schemeClr val="accent1"/>
                </a:solidFill>
              </a:rPr>
              <a:t>Applicability</a:t>
            </a:r>
          </a:p>
          <a:p>
            <a:endParaRPr lang="en-US" b="1" dirty="0" smtClean="0">
              <a:solidFill>
                <a:schemeClr val="accent1"/>
              </a:solidFill>
            </a:endParaRPr>
          </a:p>
          <a:p>
            <a:pPr marL="285750" indent="-285750">
              <a:buFont typeface="Arial" panose="020B0604020202020204" pitchFamily="34" charset="0"/>
              <a:buChar char="•"/>
            </a:pPr>
            <a:r>
              <a:rPr lang="en-US" b="1" dirty="0" smtClean="0">
                <a:solidFill>
                  <a:schemeClr val="accent1"/>
                </a:solidFill>
              </a:rPr>
              <a:t>All </a:t>
            </a:r>
            <a:r>
              <a:rPr lang="en-US" b="1" dirty="0">
                <a:solidFill>
                  <a:schemeClr val="accent1"/>
                </a:solidFill>
              </a:rPr>
              <a:t>legacy or combustion drayage trucks intending to begin or continue operations </a:t>
            </a:r>
            <a:r>
              <a:rPr lang="en-US" b="1" dirty="0" smtClean="0">
                <a:solidFill>
                  <a:schemeClr val="accent1"/>
                </a:solidFill>
              </a:rPr>
              <a:t>must </a:t>
            </a:r>
            <a:r>
              <a:rPr lang="en-US" b="1" dirty="0">
                <a:solidFill>
                  <a:schemeClr val="accent1"/>
                </a:solidFill>
              </a:rPr>
              <a:t>be registered in TRUCRS by December 31, </a:t>
            </a:r>
            <a:r>
              <a:rPr lang="en-US" b="1" dirty="0" smtClean="0">
                <a:solidFill>
                  <a:schemeClr val="accent1"/>
                </a:solidFill>
              </a:rPr>
              <a:t>2023 </a:t>
            </a:r>
          </a:p>
          <a:p>
            <a:pPr marL="285750" indent="-285750">
              <a:buFont typeface="Arial" panose="020B0604020202020204" pitchFamily="34" charset="0"/>
              <a:buChar char="•"/>
            </a:pPr>
            <a:endParaRPr lang="en-US" b="1" dirty="0">
              <a:solidFill>
                <a:schemeClr val="accent1"/>
              </a:solidFill>
            </a:endParaRPr>
          </a:p>
          <a:p>
            <a:pPr marL="285750" indent="-285750">
              <a:buFont typeface="Arial" panose="020B0604020202020204" pitchFamily="34" charset="0"/>
              <a:buChar char="•"/>
            </a:pPr>
            <a:r>
              <a:rPr lang="en-US" b="1" dirty="0">
                <a:solidFill>
                  <a:schemeClr val="accent1"/>
                </a:solidFill>
              </a:rPr>
              <a:t>Only zero - emission drayage trucks can register to be added for drayage beginning January </a:t>
            </a:r>
            <a:r>
              <a:rPr lang="en-US" b="1" dirty="0" smtClean="0">
                <a:solidFill>
                  <a:schemeClr val="accent1"/>
                </a:solidFill>
              </a:rPr>
              <a:t>1, 2024 </a:t>
            </a:r>
            <a:endParaRPr lang="en-US" b="1" dirty="0">
              <a:solidFill>
                <a:schemeClr val="accent1"/>
              </a:solidFill>
            </a:endParaRPr>
          </a:p>
        </p:txBody>
      </p:sp>
      <p:pic>
        <p:nvPicPr>
          <p:cNvPr id="8" name="Picture 7">
            <a:extLst>
              <a:ext uri="{FF2B5EF4-FFF2-40B4-BE49-F238E27FC236}">
                <a16:creationId xmlns:a16="http://schemas.microsoft.com/office/drawing/2014/main" xmlns="" id="{4662D192-A880-5041-5D66-FDD05DF471FC}"/>
              </a:ext>
            </a:extLst>
          </p:cNvPr>
          <p:cNvPicPr>
            <a:picLocks noChangeAspect="1"/>
          </p:cNvPicPr>
          <p:nvPr/>
        </p:nvPicPr>
        <p:blipFill>
          <a:blip r:embed="rId2"/>
          <a:stretch>
            <a:fillRect/>
          </a:stretch>
        </p:blipFill>
        <p:spPr>
          <a:xfrm>
            <a:off x="4937215" y="1326877"/>
            <a:ext cx="6944214" cy="3663565"/>
          </a:xfrm>
          <a:prstGeom prst="rect">
            <a:avLst/>
          </a:prstGeom>
        </p:spPr>
      </p:pic>
      <p:pic>
        <p:nvPicPr>
          <p:cNvPr id="6" name="Picture 5"/>
          <p:cNvPicPr>
            <a:picLocks noChangeAspect="1"/>
          </p:cNvPicPr>
          <p:nvPr/>
        </p:nvPicPr>
        <p:blipFill>
          <a:blip r:embed="rId3"/>
          <a:stretch>
            <a:fillRect/>
          </a:stretch>
        </p:blipFill>
        <p:spPr>
          <a:xfrm>
            <a:off x="884499" y="4471047"/>
            <a:ext cx="1883699" cy="1510736"/>
          </a:xfrm>
          <a:prstGeom prst="rect">
            <a:avLst/>
          </a:prstGeom>
        </p:spPr>
      </p:pic>
    </p:spTree>
    <p:extLst>
      <p:ext uri="{BB962C8B-B14F-4D97-AF65-F5344CB8AC3E}">
        <p14:creationId xmlns:p14="http://schemas.microsoft.com/office/powerpoint/2010/main" val="5977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5936</TotalTime>
  <Words>7175</Words>
  <Application>Microsoft Office PowerPoint</Application>
  <PresentationFormat>Widescreen</PresentationFormat>
  <Paragraphs>880</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Yu Gothic Light</vt:lpstr>
      <vt:lpstr>Arial</vt:lpstr>
      <vt:lpstr>Calibri</vt:lpstr>
      <vt:lpstr>Franklin Gothic Book</vt:lpstr>
      <vt:lpstr>Raavi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Electrifying Medium &amp; Heavy-Duty Fleet Vehicles: Real World Insights</dc:title>
  <dc:creator>Worthington, David</dc:creator>
  <cp:lastModifiedBy>Microsoft account</cp:lastModifiedBy>
  <cp:revision>240</cp:revision>
  <cp:lastPrinted>2023-10-17T14:57:46Z</cp:lastPrinted>
  <dcterms:created xsi:type="dcterms:W3CDTF">2022-03-22T13:48:21Z</dcterms:created>
  <dcterms:modified xsi:type="dcterms:W3CDTF">2023-10-19T03:39:19Z</dcterms:modified>
</cp:coreProperties>
</file>